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4.xml" ContentType="application/vnd.openxmlformats-officedocument.theme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theme/theme5.xml" ContentType="application/vnd.openxmlformats-officedocument.theme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12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3" r:id="rId3"/>
    <p:sldMasterId id="2147483688" r:id="rId4"/>
    <p:sldMasterId id="2147483714" r:id="rId5"/>
    <p:sldMasterId id="2147483742" r:id="rId6"/>
  </p:sldMasterIdLst>
  <p:notesMasterIdLst>
    <p:notesMasterId r:id="rId41"/>
  </p:notesMasterIdLst>
  <p:sldIdLst>
    <p:sldId id="307" r:id="rId7"/>
    <p:sldId id="256" r:id="rId8"/>
    <p:sldId id="294" r:id="rId9"/>
    <p:sldId id="295" r:id="rId10"/>
    <p:sldId id="296" r:id="rId11"/>
    <p:sldId id="266" r:id="rId12"/>
    <p:sldId id="276" r:id="rId13"/>
    <p:sldId id="263" r:id="rId14"/>
    <p:sldId id="267" r:id="rId15"/>
    <p:sldId id="288" r:id="rId16"/>
    <p:sldId id="306" r:id="rId17"/>
    <p:sldId id="268" r:id="rId18"/>
    <p:sldId id="289" r:id="rId19"/>
    <p:sldId id="293" r:id="rId20"/>
    <p:sldId id="291" r:id="rId21"/>
    <p:sldId id="264" r:id="rId22"/>
    <p:sldId id="314" r:id="rId23"/>
    <p:sldId id="299" r:id="rId24"/>
    <p:sldId id="272" r:id="rId25"/>
    <p:sldId id="300" r:id="rId26"/>
    <p:sldId id="285" r:id="rId27"/>
    <p:sldId id="317" r:id="rId28"/>
    <p:sldId id="277" r:id="rId29"/>
    <p:sldId id="315" r:id="rId30"/>
    <p:sldId id="301" r:id="rId31"/>
    <p:sldId id="302" r:id="rId32"/>
    <p:sldId id="303" r:id="rId33"/>
    <p:sldId id="304" r:id="rId34"/>
    <p:sldId id="305" r:id="rId35"/>
    <p:sldId id="316" r:id="rId36"/>
    <p:sldId id="273" r:id="rId37"/>
    <p:sldId id="274" r:id="rId38"/>
    <p:sldId id="275" r:id="rId39"/>
    <p:sldId id="298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 - the history of visualisation (5 mins)" id="{9C14BBD0-BF04-4E0C-AF15-A65CF0933FFA}">
          <p14:sldIdLst>
            <p14:sldId id="307"/>
            <p14:sldId id="256"/>
            <p14:sldId id="294"/>
            <p14:sldId id="295"/>
            <p14:sldId id="296"/>
          </p14:sldIdLst>
        </p14:section>
        <p14:section name="High Level Services - Power BI (10 mins)" id="{FE90251D-04F4-450A-9D43-AA6D36F0A990}">
          <p14:sldIdLst>
            <p14:sldId id="266"/>
            <p14:sldId id="276"/>
            <p14:sldId id="263"/>
          </p14:sldIdLst>
        </p14:section>
        <p14:section name="PowerBI.com (10 mins)" id="{42B354ED-0382-46B9-88C0-358963E82074}">
          <p14:sldIdLst/>
        </p14:section>
        <p14:section name="PowerBI Desktop (10 mins)" id="{312D5DC1-63A9-48A6-8642-6E6EC3BBF30C}">
          <p14:sldIdLst>
            <p14:sldId id="267"/>
            <p14:sldId id="288"/>
            <p14:sldId id="306"/>
          </p14:sldIdLst>
        </p14:section>
        <p14:section name="PowerBI REST APIs: Real Time options (5 mins)" id="{F1760479-55A1-4A8C-81B7-8D649B42D59A}">
          <p14:sldIdLst>
            <p14:sldId id="268"/>
            <p14:sldId id="289"/>
            <p14:sldId id="293"/>
            <p14:sldId id="291"/>
          </p14:sldIdLst>
        </p14:section>
        <p14:section name="PowerBI Embedded (10 mins)" id="{E5BF4A44-F5AA-4CD8-84AC-5E2934F37594}">
          <p14:sldIdLst>
            <p14:sldId id="264"/>
            <p14:sldId id="314"/>
            <p14:sldId id="299"/>
            <p14:sldId id="272"/>
            <p14:sldId id="300"/>
            <p14:sldId id="285"/>
            <p14:sldId id="317"/>
            <p14:sldId id="277"/>
            <p14:sldId id="315"/>
          </p14:sldIdLst>
        </p14:section>
        <p14:section name="Architectures" id="{91283FA1-EEBC-48A9-A348-C1801B3DB4C2}">
          <p14:sldIdLst>
            <p14:sldId id="301"/>
            <p14:sldId id="302"/>
            <p14:sldId id="303"/>
            <p14:sldId id="304"/>
            <p14:sldId id="305"/>
            <p14:sldId id="316"/>
            <p14:sldId id="273"/>
            <p14:sldId id="274"/>
            <p14:sldId id="275"/>
          </p14:sldIdLst>
        </p14:section>
        <p14:section name="Whats Next &amp; Resources (5 mins)" id="{83C4E711-D773-41B6-98EB-D9B3304F8CF6}">
          <p14:sldIdLst>
            <p14:sldId id="29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C30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56" autoAdjust="0"/>
    <p:restoredTop sz="90252" autoAdjust="0"/>
  </p:normalViewPr>
  <p:slideViewPr>
    <p:cSldViewPr snapToGrid="0">
      <p:cViewPr varScale="1">
        <p:scale>
          <a:sx n="82" d="100"/>
          <a:sy n="82" d="100"/>
        </p:scale>
        <p:origin x="57" y="285"/>
      </p:cViewPr>
      <p:guideLst/>
    </p:cSldViewPr>
  </p:slideViewPr>
  <p:notesTextViewPr>
    <p:cViewPr>
      <p:scale>
        <a:sx n="50" d="100"/>
        <a:sy n="5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presProps" Target="presProp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818C3F-29EA-4B90-BE94-4941366A15CC}" type="datetimeFigureOut">
              <a:rPr lang="en-GB" smtClean="0"/>
              <a:t>14/02/2017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0E4FCF-B895-4189-BC99-D67F8E0DE1B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00781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SOURCE: https://en.wikipedia.org/wiki/Cave_painting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0E4FCF-B895-4189-BC99-D67F8E0DE1B8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03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cs typeface="Segoe UI" panose="020B0502040204020203" pitchFamily="34" charset="0"/>
              </a:rPr>
              <a:t>As a matter of principle, we will dock to existing concepts in Power BI as far as infrastructure/tenancy model, etc.</a:t>
            </a:r>
          </a:p>
          <a:p>
            <a:endParaRPr lang="en-US" sz="1200" dirty="0">
              <a:cs typeface="Segoe UI" panose="020B0502040204020203" pitchFamily="34" charset="0"/>
            </a:endParaRPr>
          </a:p>
          <a:p>
            <a:r>
              <a:rPr lang="en-US" sz="1200" dirty="0">
                <a:cs typeface="Segoe UI" panose="020B0502040204020203" pitchFamily="34" charset="0"/>
              </a:rPr>
              <a:t>The primary concept in Power BI PaaS is </a:t>
            </a:r>
            <a:r>
              <a:rPr lang="en-US" sz="1200" b="1" dirty="0">
                <a:cs typeface="Segoe UI" panose="020B0502040204020203" pitchFamily="34" charset="0"/>
              </a:rPr>
              <a:t>“workspace”</a:t>
            </a:r>
          </a:p>
          <a:p>
            <a:pPr marL="285695" indent="-285695">
              <a:buFontTx/>
              <a:buChar char="-"/>
            </a:pPr>
            <a:endParaRPr lang="en-US" sz="1200" dirty="0">
              <a:cs typeface="Segoe UI" panose="020B0502040204020203" pitchFamily="34" charset="0"/>
            </a:endParaRPr>
          </a:p>
          <a:p>
            <a:r>
              <a:rPr lang="en-US" sz="1200" dirty="0">
                <a:cs typeface="Segoe UI" panose="020B0502040204020203" pitchFamily="34" charset="0"/>
              </a:rPr>
              <a:t>At a high level, developers can:</a:t>
            </a:r>
          </a:p>
          <a:p>
            <a:pPr marL="285695" indent="-285695">
              <a:buFontTx/>
              <a:buChar char="-"/>
            </a:pPr>
            <a:r>
              <a:rPr lang="en-US" sz="1100" dirty="0">
                <a:cs typeface="Segoe UI" panose="020B0502040204020203" pitchFamily="34" charset="0"/>
              </a:rPr>
              <a:t>Provision workspaces  (manually or programmatically)</a:t>
            </a:r>
          </a:p>
          <a:p>
            <a:pPr marL="285695" indent="-285695">
              <a:buFontTx/>
              <a:buChar char="-"/>
            </a:pPr>
            <a:r>
              <a:rPr lang="en-US" sz="1100" dirty="0">
                <a:cs typeface="Segoe UI" panose="020B0502040204020203" pitchFamily="34" charset="0"/>
              </a:rPr>
              <a:t>Create datasets, reports.</a:t>
            </a:r>
          </a:p>
          <a:p>
            <a:pPr marL="285695" indent="-285695">
              <a:buFontTx/>
              <a:buChar char="-"/>
            </a:pPr>
            <a:r>
              <a:rPr lang="en-US" sz="1100" dirty="0">
                <a:cs typeface="Segoe UI" panose="020B0502040204020203" pitchFamily="34" charset="0"/>
              </a:rPr>
              <a:t>Embed</a:t>
            </a:r>
            <a:r>
              <a:rPr lang="en-US" sz="1100" baseline="0" dirty="0">
                <a:cs typeface="Segoe UI" panose="020B0502040204020203" pitchFamily="34" charset="0"/>
              </a:rPr>
              <a:t> reports</a:t>
            </a:r>
            <a:endParaRPr lang="en-US" sz="1100" dirty="0">
              <a:cs typeface="Segoe UI" panose="020B0502040204020203" pitchFamily="34" charset="0"/>
            </a:endParaRPr>
          </a:p>
          <a:p>
            <a:pPr marL="285695" indent="-285695">
              <a:buFontTx/>
              <a:buChar char="-"/>
            </a:pPr>
            <a:r>
              <a:rPr lang="en-US" sz="1100" dirty="0">
                <a:cs typeface="Segoe UI" panose="020B0502040204020203" pitchFamily="34" charset="0"/>
              </a:rPr>
              <a:t>Control refresh behavior, creds, …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3329DEA-6433-4493-B9C4-3E0AC755FE5D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880972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Worldwide Partner Conference 2016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2/14/2017 3:22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1255412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 through the slide an introduce this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86647E-C23D-4E5B-8C33-F362DBBE7FB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5020922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3329DEA-6433-4493-B9C4-3E0AC755FE5D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3450315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0E4FCF-B895-4189-BC99-D67F8E0DE1B8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768791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http://azurewebsiteexperience.azurewebsites.net/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DB2980-E44E-476A-9560-CECFB14A676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154800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cs typeface="Segoe UI" panose="020B0502040204020203" pitchFamily="34" charset="0"/>
              </a:rPr>
              <a:t>As a matter of principle, we will dock to existing concepts in Power BI as far as infrastructure/tenancy model, etc.</a:t>
            </a:r>
          </a:p>
          <a:p>
            <a:endParaRPr lang="en-US" sz="1200" dirty="0">
              <a:cs typeface="Segoe UI" panose="020B0502040204020203" pitchFamily="34" charset="0"/>
            </a:endParaRPr>
          </a:p>
          <a:p>
            <a:r>
              <a:rPr lang="en-US" sz="1200" dirty="0">
                <a:cs typeface="Segoe UI" panose="020B0502040204020203" pitchFamily="34" charset="0"/>
              </a:rPr>
              <a:t>The primary concept in Power BI PaaS is </a:t>
            </a:r>
            <a:r>
              <a:rPr lang="en-US" sz="1200" b="1" dirty="0">
                <a:cs typeface="Segoe UI" panose="020B0502040204020203" pitchFamily="34" charset="0"/>
              </a:rPr>
              <a:t>“workspace”</a:t>
            </a:r>
          </a:p>
          <a:p>
            <a:pPr marL="285695" indent="-285695">
              <a:buFontTx/>
              <a:buChar char="-"/>
            </a:pPr>
            <a:endParaRPr lang="en-US" sz="1200" dirty="0">
              <a:cs typeface="Segoe UI" panose="020B0502040204020203" pitchFamily="34" charset="0"/>
            </a:endParaRPr>
          </a:p>
          <a:p>
            <a:r>
              <a:rPr lang="en-US" sz="1200" dirty="0">
                <a:cs typeface="Segoe UI" panose="020B0502040204020203" pitchFamily="34" charset="0"/>
              </a:rPr>
              <a:t>At a high level, developers can:</a:t>
            </a:r>
          </a:p>
          <a:p>
            <a:pPr marL="285695" indent="-285695">
              <a:buFontTx/>
              <a:buChar char="-"/>
            </a:pPr>
            <a:r>
              <a:rPr lang="en-US" sz="1100" dirty="0">
                <a:cs typeface="Segoe UI" panose="020B0502040204020203" pitchFamily="34" charset="0"/>
              </a:rPr>
              <a:t>Provision workspaces  (manually or programmatically)</a:t>
            </a:r>
          </a:p>
          <a:p>
            <a:pPr marL="285695" indent="-285695">
              <a:buFontTx/>
              <a:buChar char="-"/>
            </a:pPr>
            <a:r>
              <a:rPr lang="en-US" sz="1100" dirty="0">
                <a:cs typeface="Segoe UI" panose="020B0502040204020203" pitchFamily="34" charset="0"/>
              </a:rPr>
              <a:t>Create datasets, reports.</a:t>
            </a:r>
          </a:p>
          <a:p>
            <a:pPr marL="285695" indent="-285695">
              <a:buFontTx/>
              <a:buChar char="-"/>
            </a:pPr>
            <a:r>
              <a:rPr lang="en-US" sz="1100" dirty="0">
                <a:cs typeface="Segoe UI" panose="020B0502040204020203" pitchFamily="34" charset="0"/>
              </a:rPr>
              <a:t>Embed</a:t>
            </a:r>
            <a:r>
              <a:rPr lang="en-US" sz="1100" baseline="0" dirty="0">
                <a:cs typeface="Segoe UI" panose="020B0502040204020203" pitchFamily="34" charset="0"/>
              </a:rPr>
              <a:t> reports</a:t>
            </a:r>
            <a:endParaRPr lang="en-US" sz="1100" dirty="0">
              <a:cs typeface="Segoe UI" panose="020B0502040204020203" pitchFamily="34" charset="0"/>
            </a:endParaRPr>
          </a:p>
          <a:p>
            <a:pPr marL="285695" indent="-285695">
              <a:buFontTx/>
              <a:buChar char="-"/>
            </a:pPr>
            <a:r>
              <a:rPr lang="en-US" sz="1100" dirty="0">
                <a:cs typeface="Segoe UI" panose="020B0502040204020203" pitchFamily="34" charset="0"/>
              </a:rPr>
              <a:t>Control refresh behavior, creds, …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3329DEA-6433-4493-B9C4-3E0AC755FE5D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07227592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cs typeface="Segoe UI" panose="020B0502040204020203" pitchFamily="34" charset="0"/>
              </a:rPr>
              <a:t>As a matter of principle, we will dock to existing concepts in Power BI as far as infrastructure/tenancy model, etc.</a:t>
            </a:r>
          </a:p>
          <a:p>
            <a:endParaRPr lang="en-US" sz="1200" dirty="0">
              <a:cs typeface="Segoe UI" panose="020B0502040204020203" pitchFamily="34" charset="0"/>
            </a:endParaRPr>
          </a:p>
          <a:p>
            <a:r>
              <a:rPr lang="en-US" sz="1200" dirty="0">
                <a:cs typeface="Segoe UI" panose="020B0502040204020203" pitchFamily="34" charset="0"/>
              </a:rPr>
              <a:t>The primary concept in Power BI PaaS is </a:t>
            </a:r>
            <a:r>
              <a:rPr lang="en-US" sz="1200" b="1" dirty="0">
                <a:cs typeface="Segoe UI" panose="020B0502040204020203" pitchFamily="34" charset="0"/>
              </a:rPr>
              <a:t>“workspace”</a:t>
            </a:r>
          </a:p>
          <a:p>
            <a:pPr marL="285695" indent="-285695">
              <a:buFontTx/>
              <a:buChar char="-"/>
            </a:pPr>
            <a:endParaRPr lang="en-US" sz="1200" dirty="0">
              <a:cs typeface="Segoe UI" panose="020B0502040204020203" pitchFamily="34" charset="0"/>
            </a:endParaRPr>
          </a:p>
          <a:p>
            <a:r>
              <a:rPr lang="en-US" sz="1200" dirty="0">
                <a:cs typeface="Segoe UI" panose="020B0502040204020203" pitchFamily="34" charset="0"/>
              </a:rPr>
              <a:t>At a high level, developers can:</a:t>
            </a:r>
          </a:p>
          <a:p>
            <a:pPr marL="285695" indent="-285695">
              <a:buFontTx/>
              <a:buChar char="-"/>
            </a:pPr>
            <a:r>
              <a:rPr lang="en-US" sz="1100" dirty="0">
                <a:cs typeface="Segoe UI" panose="020B0502040204020203" pitchFamily="34" charset="0"/>
              </a:rPr>
              <a:t>Provision workspaces  (manually or programmatically)</a:t>
            </a:r>
          </a:p>
          <a:p>
            <a:pPr marL="285695" indent="-285695">
              <a:buFontTx/>
              <a:buChar char="-"/>
            </a:pPr>
            <a:r>
              <a:rPr lang="en-US" sz="1100" dirty="0">
                <a:cs typeface="Segoe UI" panose="020B0502040204020203" pitchFamily="34" charset="0"/>
              </a:rPr>
              <a:t>Create datasets, reports.</a:t>
            </a:r>
          </a:p>
          <a:p>
            <a:pPr marL="285695" indent="-285695">
              <a:buFontTx/>
              <a:buChar char="-"/>
            </a:pPr>
            <a:r>
              <a:rPr lang="en-US" sz="1100" dirty="0">
                <a:cs typeface="Segoe UI" panose="020B0502040204020203" pitchFamily="34" charset="0"/>
              </a:rPr>
              <a:t>Embed</a:t>
            </a:r>
            <a:r>
              <a:rPr lang="en-US" sz="1100" baseline="0" dirty="0">
                <a:cs typeface="Segoe UI" panose="020B0502040204020203" pitchFamily="34" charset="0"/>
              </a:rPr>
              <a:t> reports</a:t>
            </a:r>
            <a:endParaRPr lang="en-US" sz="1100" dirty="0">
              <a:cs typeface="Segoe UI" panose="020B0502040204020203" pitchFamily="34" charset="0"/>
            </a:endParaRPr>
          </a:p>
          <a:p>
            <a:pPr marL="285695" indent="-285695">
              <a:buFontTx/>
              <a:buChar char="-"/>
            </a:pPr>
            <a:r>
              <a:rPr lang="en-US" sz="1100" dirty="0">
                <a:cs typeface="Segoe UI" panose="020B0502040204020203" pitchFamily="34" charset="0"/>
              </a:rPr>
              <a:t>Control refresh behavior, creds, …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3329DEA-6433-4493-B9C4-3E0AC755FE5D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8942985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cs typeface="Segoe UI" panose="020B0502040204020203" pitchFamily="34" charset="0"/>
              </a:rPr>
              <a:t>As a matter of principle, we will dock to existing concepts in Power BI as far as infrastructure/tenancy model, etc.</a:t>
            </a:r>
          </a:p>
          <a:p>
            <a:endParaRPr lang="en-US" sz="1200" dirty="0">
              <a:cs typeface="Segoe UI" panose="020B0502040204020203" pitchFamily="34" charset="0"/>
            </a:endParaRPr>
          </a:p>
          <a:p>
            <a:r>
              <a:rPr lang="en-US" sz="1200" dirty="0">
                <a:cs typeface="Segoe UI" panose="020B0502040204020203" pitchFamily="34" charset="0"/>
              </a:rPr>
              <a:t>The primary concept in Power BI PaaS is </a:t>
            </a:r>
            <a:r>
              <a:rPr lang="en-US" sz="1200" b="1" dirty="0">
                <a:cs typeface="Segoe UI" panose="020B0502040204020203" pitchFamily="34" charset="0"/>
              </a:rPr>
              <a:t>“workspace”</a:t>
            </a:r>
          </a:p>
          <a:p>
            <a:pPr marL="285695" indent="-285695">
              <a:buFontTx/>
              <a:buChar char="-"/>
            </a:pPr>
            <a:endParaRPr lang="en-US" sz="1200" dirty="0">
              <a:cs typeface="Segoe UI" panose="020B0502040204020203" pitchFamily="34" charset="0"/>
            </a:endParaRPr>
          </a:p>
          <a:p>
            <a:r>
              <a:rPr lang="en-US" sz="1200" dirty="0">
                <a:cs typeface="Segoe UI" panose="020B0502040204020203" pitchFamily="34" charset="0"/>
              </a:rPr>
              <a:t>At a high level, developers can:</a:t>
            </a:r>
          </a:p>
          <a:p>
            <a:pPr marL="285695" indent="-285695">
              <a:buFontTx/>
              <a:buChar char="-"/>
            </a:pPr>
            <a:r>
              <a:rPr lang="en-US" sz="1100" dirty="0">
                <a:cs typeface="Segoe UI" panose="020B0502040204020203" pitchFamily="34" charset="0"/>
              </a:rPr>
              <a:t>Provision workspaces  (manually or programmatically)</a:t>
            </a:r>
          </a:p>
          <a:p>
            <a:pPr marL="285695" indent="-285695">
              <a:buFontTx/>
              <a:buChar char="-"/>
            </a:pPr>
            <a:r>
              <a:rPr lang="en-US" sz="1100" dirty="0">
                <a:cs typeface="Segoe UI" panose="020B0502040204020203" pitchFamily="34" charset="0"/>
              </a:rPr>
              <a:t>Create datasets, reports.</a:t>
            </a:r>
          </a:p>
          <a:p>
            <a:pPr marL="285695" indent="-285695">
              <a:buFontTx/>
              <a:buChar char="-"/>
            </a:pPr>
            <a:r>
              <a:rPr lang="en-US" sz="1100" dirty="0">
                <a:cs typeface="Segoe UI" panose="020B0502040204020203" pitchFamily="34" charset="0"/>
              </a:rPr>
              <a:t>Embed</a:t>
            </a:r>
            <a:r>
              <a:rPr lang="en-US" sz="1100" baseline="0" dirty="0">
                <a:cs typeface="Segoe UI" panose="020B0502040204020203" pitchFamily="34" charset="0"/>
              </a:rPr>
              <a:t> reports</a:t>
            </a:r>
            <a:endParaRPr lang="en-US" sz="1100" dirty="0">
              <a:cs typeface="Segoe UI" panose="020B0502040204020203" pitchFamily="34" charset="0"/>
            </a:endParaRPr>
          </a:p>
          <a:p>
            <a:pPr marL="285695" indent="-285695">
              <a:buFontTx/>
              <a:buChar char="-"/>
            </a:pPr>
            <a:r>
              <a:rPr lang="en-US" sz="1100" dirty="0">
                <a:cs typeface="Segoe UI" panose="020B0502040204020203" pitchFamily="34" charset="0"/>
              </a:rPr>
              <a:t>Control refresh behavior, creds, …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3329DEA-6433-4493-B9C4-3E0AC755FE5D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14865263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cs typeface="Segoe UI" panose="020B0502040204020203" pitchFamily="34" charset="0"/>
              </a:rPr>
              <a:t>As a matter of principle, we will dock to existing concepts in Power BI as far as infrastructure/tenancy model, etc.</a:t>
            </a:r>
          </a:p>
          <a:p>
            <a:endParaRPr lang="en-US" sz="1200" dirty="0">
              <a:cs typeface="Segoe UI" panose="020B0502040204020203" pitchFamily="34" charset="0"/>
            </a:endParaRPr>
          </a:p>
          <a:p>
            <a:r>
              <a:rPr lang="en-US" sz="1200" dirty="0">
                <a:cs typeface="Segoe UI" panose="020B0502040204020203" pitchFamily="34" charset="0"/>
              </a:rPr>
              <a:t>The primary concept in Power BI PaaS is </a:t>
            </a:r>
            <a:r>
              <a:rPr lang="en-US" sz="1200" b="1" dirty="0">
                <a:cs typeface="Segoe UI" panose="020B0502040204020203" pitchFamily="34" charset="0"/>
              </a:rPr>
              <a:t>“workspace”</a:t>
            </a:r>
          </a:p>
          <a:p>
            <a:pPr marL="285695" indent="-285695">
              <a:buFontTx/>
              <a:buChar char="-"/>
            </a:pPr>
            <a:endParaRPr lang="en-US" sz="1200" dirty="0">
              <a:cs typeface="Segoe UI" panose="020B0502040204020203" pitchFamily="34" charset="0"/>
            </a:endParaRPr>
          </a:p>
          <a:p>
            <a:r>
              <a:rPr lang="en-US" sz="1200" dirty="0">
                <a:cs typeface="Segoe UI" panose="020B0502040204020203" pitchFamily="34" charset="0"/>
              </a:rPr>
              <a:t>At a high level, developers can:</a:t>
            </a:r>
          </a:p>
          <a:p>
            <a:pPr marL="285695" indent="-285695">
              <a:buFontTx/>
              <a:buChar char="-"/>
            </a:pPr>
            <a:r>
              <a:rPr lang="en-US" sz="1100" dirty="0">
                <a:cs typeface="Segoe UI" panose="020B0502040204020203" pitchFamily="34" charset="0"/>
              </a:rPr>
              <a:t>Provision workspaces  (manually or programmatically)</a:t>
            </a:r>
          </a:p>
          <a:p>
            <a:pPr marL="285695" indent="-285695">
              <a:buFontTx/>
              <a:buChar char="-"/>
            </a:pPr>
            <a:r>
              <a:rPr lang="en-US" sz="1100" dirty="0">
                <a:cs typeface="Segoe UI" panose="020B0502040204020203" pitchFamily="34" charset="0"/>
              </a:rPr>
              <a:t>Create datasets, reports.</a:t>
            </a:r>
          </a:p>
          <a:p>
            <a:pPr marL="285695" indent="-285695">
              <a:buFontTx/>
              <a:buChar char="-"/>
            </a:pPr>
            <a:r>
              <a:rPr lang="en-US" sz="1100" dirty="0">
                <a:cs typeface="Segoe UI" panose="020B0502040204020203" pitchFamily="34" charset="0"/>
              </a:rPr>
              <a:t>Embed</a:t>
            </a:r>
            <a:r>
              <a:rPr lang="en-US" sz="1100" baseline="0" dirty="0">
                <a:cs typeface="Segoe UI" panose="020B0502040204020203" pitchFamily="34" charset="0"/>
              </a:rPr>
              <a:t> reports</a:t>
            </a:r>
            <a:endParaRPr lang="en-US" sz="1100" dirty="0">
              <a:cs typeface="Segoe UI" panose="020B0502040204020203" pitchFamily="34" charset="0"/>
            </a:endParaRPr>
          </a:p>
          <a:p>
            <a:pPr marL="285695" indent="-285695">
              <a:buFontTx/>
              <a:buChar char="-"/>
            </a:pPr>
            <a:r>
              <a:rPr lang="en-US" sz="1100" dirty="0">
                <a:cs typeface="Segoe UI" panose="020B0502040204020203" pitchFamily="34" charset="0"/>
              </a:rPr>
              <a:t>Control refresh behavior, creds, …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3329DEA-6433-4493-B9C4-3E0AC755FE5D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2557498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SOURCE:</a:t>
            </a:r>
            <a:r>
              <a:rPr lang="en-GB" baseline="0" dirty="0"/>
              <a:t> </a:t>
            </a:r>
            <a:r>
              <a:rPr lang="en-GB" dirty="0"/>
              <a:t>https://en.wikipedia.org/wiki/William_Playfair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0E4FCF-B895-4189-BC99-D67F8E0DE1B8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564793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http://azurewebsiteexperience.azurewebsites.net/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DB2980-E44E-476A-9560-CECFB14A676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6154971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DB2980-E44E-476A-9560-CECFB14A6762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14741048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0E4FCF-B895-4189-BC99-D67F8E0DE1B8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89784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SOURCE: https://en.wikipedia.org/wiki/Gaussian_function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0E4FCF-B895-4189-BC99-D67F8E0DE1B8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06067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There is more….</a:t>
            </a:r>
          </a:p>
          <a:p>
            <a:pPr marL="228600" indent="-228600">
              <a:buFont typeface="+mj-lt"/>
              <a:buAutoNum type="arabicPeriod"/>
            </a:pPr>
            <a:endParaRPr lang="en-US" b="1" baseline="0" dirty="0"/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b="1" baseline="0" dirty="0"/>
              <a:t>3. Power BI Desktop </a:t>
            </a:r>
            <a:r>
              <a:rPr lang="en-US" baseline="0" dirty="0"/>
              <a:t>is a visual data exploration tool that enables you to analyze data and create stunning reports. With Power BI Desktop, you are able to: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tx2"/>
                </a:solidFill>
              </a:rPr>
              <a:t>Acquire and </a:t>
            </a:r>
            <a:r>
              <a:rPr lang="en-GB" sz="1200" i="1" dirty="0">
                <a:solidFill>
                  <a:schemeClr val="tx2"/>
                </a:solidFill>
              </a:rPr>
              <a:t>prepare</a:t>
            </a:r>
            <a:r>
              <a:rPr lang="en-GB" sz="1200" dirty="0">
                <a:solidFill>
                  <a:schemeClr val="tx2"/>
                </a:solidFill>
              </a:rPr>
              <a:t> data using extensive query capabilities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tx2"/>
                </a:solidFill>
              </a:rPr>
              <a:t>Manipulation</a:t>
            </a:r>
            <a:r>
              <a:rPr lang="en-GB" sz="1200" baseline="0" dirty="0">
                <a:solidFill>
                  <a:schemeClr val="tx2"/>
                </a:solidFill>
              </a:rPr>
              <a:t> and consolidation of m</a:t>
            </a:r>
            <a:r>
              <a:rPr lang="en-GB" sz="1200" dirty="0">
                <a:solidFill>
                  <a:schemeClr val="tx2"/>
                </a:solidFill>
              </a:rPr>
              <a:t>ultiple</a:t>
            </a:r>
            <a:r>
              <a:rPr lang="en-GB" sz="1200" baseline="0" dirty="0">
                <a:solidFill>
                  <a:schemeClr val="tx2"/>
                </a:solidFill>
              </a:rPr>
              <a:t> data sources is performed in Power BI Desktop – this enables Power BI service users to use data from multiple sources in a single report</a:t>
            </a:r>
            <a:endParaRPr lang="en-GB" sz="1200" dirty="0">
              <a:solidFill>
                <a:schemeClr val="tx2"/>
              </a:solidFill>
            </a:endParaRP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dirty="0"/>
              <a:t>Establish data structure, then transform and analyze data</a:t>
            </a:r>
            <a:endParaRPr lang="en-GB" sz="1200" dirty="0">
              <a:solidFill>
                <a:schemeClr val="tx2"/>
              </a:solidFill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tx2"/>
                </a:solidFill>
              </a:rPr>
              <a:t>Visualize and </a:t>
            </a:r>
            <a:r>
              <a:rPr lang="en-GB" sz="1200" i="1" dirty="0">
                <a:solidFill>
                  <a:schemeClr val="tx2"/>
                </a:solidFill>
              </a:rPr>
              <a:t>explore</a:t>
            </a:r>
            <a:r>
              <a:rPr lang="en-GB" sz="1200" dirty="0">
                <a:solidFill>
                  <a:schemeClr val="tx2"/>
                </a:solidFill>
              </a:rPr>
              <a:t> your data in new ways </a:t>
            </a:r>
            <a:r>
              <a:rPr lang="en-US" sz="1200" dirty="0">
                <a:solidFill>
                  <a:schemeClr val="tx2"/>
                </a:solidFill>
              </a:rPr>
              <a:t>through a freeform drag-and-drop canvas</a:t>
            </a:r>
            <a:endParaRPr lang="en-GB" sz="1200" dirty="0">
              <a:solidFill>
                <a:schemeClr val="tx2"/>
              </a:solidFill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2"/>
                </a:solidFill>
              </a:rPr>
              <a:t>Author </a:t>
            </a:r>
            <a:r>
              <a:rPr lang="en-US" sz="1200" i="1" dirty="0">
                <a:solidFill>
                  <a:schemeClr val="tx2"/>
                </a:solidFill>
              </a:rPr>
              <a:t>reports</a:t>
            </a:r>
            <a:r>
              <a:rPr lang="en-US" sz="1200" dirty="0">
                <a:solidFill>
                  <a:schemeClr val="tx2"/>
                </a:solidFill>
              </a:rPr>
              <a:t> with a broad range of modern data visualizations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2"/>
                </a:solidFill>
              </a:rPr>
              <a:t>Publish beautiful, interactive reports directly to powerbi.com</a:t>
            </a:r>
            <a:endParaRPr lang="en-US" sz="1400" dirty="0">
              <a:solidFill>
                <a:schemeClr val="tx2"/>
              </a:solidFill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2"/>
                </a:solidFill>
              </a:rPr>
              <a:t>Securely </a:t>
            </a:r>
            <a:r>
              <a:rPr lang="en-US" sz="1200" i="1" dirty="0">
                <a:solidFill>
                  <a:schemeClr val="tx2"/>
                </a:solidFill>
              </a:rPr>
              <a:t>share</a:t>
            </a:r>
            <a:r>
              <a:rPr lang="en-US" sz="1200" dirty="0">
                <a:solidFill>
                  <a:schemeClr val="tx2"/>
                </a:solidFill>
              </a:rPr>
              <a:t> reports through unique, curated content library approach</a:t>
            </a:r>
            <a:endParaRPr lang="en-US" sz="1400" dirty="0">
              <a:solidFill>
                <a:schemeClr val="tx2"/>
              </a:solidFill>
            </a:endParaRPr>
          </a:p>
          <a:p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4. Finally, the Power BI REST API library </a:t>
            </a:r>
            <a:r>
              <a:rPr lang="en-US" dirty="0"/>
              <a:t>allows you to customize nearly every aspect of Power BI, including</a:t>
            </a:r>
            <a:r>
              <a:rPr lang="en-US" baseline="0" dirty="0"/>
              <a:t> connecting to </a:t>
            </a:r>
            <a:r>
              <a:rPr lang="en-US" dirty="0"/>
              <a:t>custom data sources</a:t>
            </a:r>
            <a:r>
              <a:rPr lang="en-US" baseline="0" dirty="0"/>
              <a:t>, enabling real-time data streaming from your data source to Power BI, and integrating other applications with Power BI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98C02C0-98AB-4661-8FF3-2C79CAD8CBF9}" type="slidenum"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2515892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dirty="0">
                <a:solidFill>
                  <a:srgbClr val="31B42E"/>
                </a:solidFill>
              </a:rPr>
              <a:t>1) </a:t>
            </a:r>
            <a:r>
              <a:rPr lang="en-US" sz="1200" b="1" i="0" dirty="0">
                <a:solidFill>
                  <a:srgbClr val="31B42E"/>
                </a:solidFill>
              </a:rPr>
              <a:t>Data preparation</a:t>
            </a:r>
            <a:r>
              <a:rPr lang="en-US" sz="1200" i="0" dirty="0">
                <a:solidFill>
                  <a:srgbClr val="31B42E"/>
                </a:solidFill>
              </a:rPr>
              <a:t>…. Get</a:t>
            </a:r>
            <a:r>
              <a:rPr lang="en-US" sz="1200" i="0" baseline="0" dirty="0">
                <a:solidFill>
                  <a:srgbClr val="31B42E"/>
                </a:solidFill>
              </a:rPr>
              <a:t> data, then transform and model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i="0" baseline="0" dirty="0">
              <a:solidFill>
                <a:srgbClr val="31B42E"/>
              </a:solidFill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i="0" baseline="0" dirty="0">
                <a:solidFill>
                  <a:srgbClr val="31B42E"/>
                </a:solidFill>
              </a:rPr>
              <a:t>2) </a:t>
            </a:r>
            <a:r>
              <a:rPr lang="en-US" sz="1200" b="1" i="0" baseline="0" dirty="0">
                <a:solidFill>
                  <a:srgbClr val="31B42E"/>
                </a:solidFill>
              </a:rPr>
              <a:t>Exploration</a:t>
            </a:r>
            <a:r>
              <a:rPr lang="en-US" sz="1200" i="0" baseline="0" dirty="0">
                <a:solidFill>
                  <a:srgbClr val="31B42E"/>
                </a:solidFill>
              </a:rPr>
              <a:t>: Free form </a:t>
            </a:r>
            <a:r>
              <a:rPr lang="en-US" sz="1200" b="0" i="0" baseline="0" dirty="0">
                <a:solidFill>
                  <a:srgbClr val="31B42E"/>
                </a:solidFill>
              </a:rPr>
              <a:t>data exploration, canvas experience.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i="0" baseline="0" dirty="0">
              <a:solidFill>
                <a:srgbClr val="31B42E"/>
              </a:solidFill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i="0" baseline="0" dirty="0">
                <a:solidFill>
                  <a:srgbClr val="31B42E"/>
                </a:solidFill>
              </a:rPr>
              <a:t>3) </a:t>
            </a:r>
            <a:r>
              <a:rPr lang="en-US" sz="1200" b="1" i="0" baseline="0" dirty="0">
                <a:solidFill>
                  <a:srgbClr val="31B42E"/>
                </a:solidFill>
              </a:rPr>
              <a:t>Report</a:t>
            </a:r>
            <a:r>
              <a:rPr lang="en-US" sz="1200" i="0" baseline="0" dirty="0">
                <a:solidFill>
                  <a:srgbClr val="31B42E"/>
                </a:solidFill>
              </a:rPr>
              <a:t> … Create interactive reports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i="0" baseline="0" dirty="0">
              <a:solidFill>
                <a:srgbClr val="31B42E"/>
              </a:solidFill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i="0" baseline="0" dirty="0">
                <a:solidFill>
                  <a:srgbClr val="31B42E"/>
                </a:solidFill>
              </a:rPr>
              <a:t>4) </a:t>
            </a:r>
            <a:r>
              <a:rPr lang="en-US" sz="1200" b="1" i="0" baseline="0" dirty="0">
                <a:solidFill>
                  <a:srgbClr val="31B42E"/>
                </a:solidFill>
              </a:rPr>
              <a:t>Share</a:t>
            </a:r>
            <a:r>
              <a:rPr lang="en-US" sz="1200" i="0" baseline="0" dirty="0">
                <a:solidFill>
                  <a:srgbClr val="31B42E"/>
                </a:solidFill>
              </a:rPr>
              <a:t> </a:t>
            </a:r>
            <a:r>
              <a:rPr lang="en-US" sz="1200" b="1" i="0" baseline="0" dirty="0">
                <a:solidFill>
                  <a:srgbClr val="31B42E"/>
                </a:solidFill>
              </a:rPr>
              <a:t>and collaborate </a:t>
            </a:r>
            <a:r>
              <a:rPr lang="en-US" sz="1200" i="0" baseline="0" dirty="0">
                <a:solidFill>
                  <a:srgbClr val="31B42E"/>
                </a:solidFill>
              </a:rPr>
              <a:t>with Power BI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i="0" baseline="0" dirty="0">
              <a:solidFill>
                <a:srgbClr val="31B42E"/>
              </a:solidFill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i="0" dirty="0">
              <a:solidFill>
                <a:srgbClr val="31B42E"/>
              </a:solidFill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i="0" dirty="0">
                <a:solidFill>
                  <a:srgbClr val="31B42E"/>
                </a:solidFill>
              </a:rPr>
              <a:t>Power BI Desktop is a free desktop companion application for the Power BI service. It</a:t>
            </a:r>
            <a:r>
              <a:rPr lang="en-US" sz="1200" i="0" baseline="0" dirty="0">
                <a:solidFill>
                  <a:srgbClr val="31B42E"/>
                </a:solidFill>
              </a:rPr>
              <a:t> enables </a:t>
            </a:r>
            <a:r>
              <a:rPr lang="en-US" sz="1200" i="0" dirty="0">
                <a:solidFill>
                  <a:srgbClr val="31B42E"/>
                </a:solidFill>
              </a:rPr>
              <a:t>visual data exploration and report-authoring</a:t>
            </a:r>
            <a:r>
              <a:rPr lang="en-US" sz="1200" i="0" baseline="0" dirty="0">
                <a:solidFill>
                  <a:srgbClr val="31B42E"/>
                </a:solidFill>
              </a:rPr>
              <a:t>. Complementary to Excel</a:t>
            </a:r>
            <a:r>
              <a:rPr lang="en-US" sz="1200" i="0" baseline="0" dirty="0">
                <a:solidFill>
                  <a:schemeClr val="tx1"/>
                </a:solidFill>
              </a:rPr>
              <a:t>, it c</a:t>
            </a:r>
            <a:r>
              <a:rPr lang="en-US" sz="1200" dirty="0"/>
              <a:t>ombines the capabilities of Power Query, Power Pivot &amp; Power View</a:t>
            </a:r>
            <a:r>
              <a:rPr lang="en-US" sz="1200" baseline="0" dirty="0"/>
              <a:t> into a single interface. </a:t>
            </a:r>
            <a:endParaRPr lang="en-US" sz="1200" dirty="0"/>
          </a:p>
          <a:p>
            <a:endParaRPr lang="en-US" sz="1200" i="0" dirty="0">
              <a:solidFill>
                <a:srgbClr val="31B42E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1200" baseline="0" dirty="0">
                <a:solidFill>
                  <a:schemeClr val="tx2"/>
                </a:solidFill>
              </a:rPr>
              <a:t>With Power BI Desktop, you can:</a:t>
            </a:r>
            <a:endParaRPr lang="en-GB" sz="1200" dirty="0">
              <a:solidFill>
                <a:schemeClr val="tx2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tx2"/>
                </a:solidFill>
              </a:rPr>
              <a:t>Acquire and prepare data using extensive query capabilities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tx2"/>
                </a:solidFill>
              </a:rPr>
              <a:t>Manipulation</a:t>
            </a:r>
            <a:r>
              <a:rPr lang="en-GB" sz="1200" baseline="0" dirty="0">
                <a:solidFill>
                  <a:schemeClr val="tx2"/>
                </a:solidFill>
              </a:rPr>
              <a:t> and consolidation of m</a:t>
            </a:r>
            <a:r>
              <a:rPr lang="en-GB" sz="1200" dirty="0">
                <a:solidFill>
                  <a:schemeClr val="tx2"/>
                </a:solidFill>
              </a:rPr>
              <a:t>ultiple</a:t>
            </a:r>
            <a:r>
              <a:rPr lang="en-GB" sz="1200" baseline="0" dirty="0">
                <a:solidFill>
                  <a:schemeClr val="tx2"/>
                </a:solidFill>
              </a:rPr>
              <a:t> data sources is performed in Power BI Desktop – this enables Power BI service users to use data from multiple sources in a single report</a:t>
            </a:r>
            <a:endParaRPr lang="en-GB" sz="1200" dirty="0">
              <a:solidFill>
                <a:schemeClr val="tx2"/>
              </a:solidFill>
            </a:endParaRP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dirty="0"/>
              <a:t>Establish data structure, then transform and analyze data</a:t>
            </a:r>
            <a:endParaRPr lang="en-GB" sz="1200" dirty="0">
              <a:solidFill>
                <a:schemeClr val="tx2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tx2"/>
                </a:solidFill>
              </a:rPr>
              <a:t>Visualize and explore your data in new ways </a:t>
            </a:r>
            <a:r>
              <a:rPr lang="en-US" sz="1200" dirty="0">
                <a:solidFill>
                  <a:schemeClr val="tx2"/>
                </a:solidFill>
              </a:rPr>
              <a:t>through a freeform drag-and-drop canvas</a:t>
            </a:r>
            <a:endParaRPr lang="en-GB" sz="1200" dirty="0">
              <a:solidFill>
                <a:schemeClr val="tx2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2"/>
                </a:solidFill>
              </a:rPr>
              <a:t>Author reports with a broad range of modern data visualizations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2"/>
                </a:solidFill>
              </a:rPr>
              <a:t>Publish beautiful, interactive reports directly to powerbi.com</a:t>
            </a:r>
            <a:endParaRPr lang="en-US" sz="1400" dirty="0">
              <a:solidFill>
                <a:schemeClr val="tx2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2"/>
                </a:solidFill>
              </a:rPr>
              <a:t>Securely share reports through unique, curated content library approach</a:t>
            </a:r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5C3270-D5B6-4AE0-BFEC-3BB548CBAE0E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4208307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0E4FCF-B895-4189-BC99-D67F8E0DE1B8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17090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Key message: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Power</a:t>
            </a:r>
            <a:r>
              <a:rPr lang="en-US" sz="1200" baseline="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BI REST APIs allow developers to extend Power BI to deliver exactly what an organization needs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200" b="1" baseline="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Talking points: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200" baseline="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Here are some of the important uses of APIs: 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aseline="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Push data directly from another application into Power BI 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aseline="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Push not only static data, but also real-time data, into Power BI 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aseline="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Just as Azure Stream Analytics can push data directly into Power BI, you can enable other applications to do the same thing for real time visibility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aseline="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This enables users to manage and monitor real-time content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aseline="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You can add Power BI to existing application workflows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aseline="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As discussed earlier, you can create custom connectors and content packs for unique data sources that Power BI doesn’t support as a default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aseline="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Manage authentication using Azure Active Directory integration</a:t>
            </a:r>
            <a:endParaRPr lang="en-US" sz="12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5C3270-D5B6-4AE0-BFEC-3BB548CBAE0E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2693121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Key message: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Power</a:t>
            </a:r>
            <a:r>
              <a:rPr lang="en-US" sz="1200" baseline="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BI REST APIs allow developers to extend Power BI to deliver exactly what an organization needs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200" b="1" baseline="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Talking points: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200" baseline="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Here are some of the important uses of APIs: 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aseline="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Push data directly from another application into Power BI 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aseline="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Push not only static data, but also real-time data, into Power BI 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aseline="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Just as Azure Stream Analytics can push data directly into Power BI, you can enable other applications to do the same thing for real time visibility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aseline="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This enables users to manage and monitor real-time content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aseline="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You can add Power BI to existing application workflows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aseline="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As discussed earlier, you can create custom connectors and content packs for unique data sources that Power BI doesn’t support as a default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aseline="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Manage authentication using Azure Active Directory integration</a:t>
            </a:r>
            <a:endParaRPr lang="en-US" sz="12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5C3270-D5B6-4AE0-BFEC-3BB548CBAE0E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6985243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0E4FCF-B895-4189-BC99-D67F8E0DE1B8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71496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6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6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Master" Target="../slideMasters/slideMaster6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3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4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4.jpe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5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5.bin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6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5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6.bin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17.png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Master" Target="../slideMasters/slideMaster6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6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Master" Target="../slideMasters/slideMaster6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Master" Target="../slideMasters/slideMaster6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589DF-5954-4820-A977-C2A38F5C5F4B}" type="datetimeFigureOut">
              <a:rPr lang="en-GB" smtClean="0"/>
              <a:t>14/02/2017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47057-24C4-4E0D-BBFE-B2B0C2B405C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17840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589DF-5954-4820-A977-C2A38F5C5F4B}" type="datetimeFigureOut">
              <a:rPr lang="en-GB" smtClean="0"/>
              <a:t>14/02/2017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47057-24C4-4E0D-BBFE-B2B0C2B405C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3540587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b="0" spc="147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445808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3012559"/>
            <a:ext cx="5378548" cy="832882"/>
          </a:xfrm>
        </p:spPr>
        <p:txBody>
          <a:bodyPr anchor="ctr">
            <a:spAutoFit/>
          </a:bodyPr>
          <a:lstStyle>
            <a:lvl1pPr>
              <a:defRPr sz="4705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55508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917">
          <p15:clr>
            <a:srgbClr val="FBAE40"/>
          </p15:clr>
        </p15:guide>
      </p15:sldGuideLst>
    </p:ext>
  </p:extLs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686648"/>
            <a:ext cx="4795873" cy="1484704"/>
          </a:xfrm>
        </p:spPr>
        <p:txBody>
          <a:bodyPr wrap="square" anchor="ctr">
            <a:spAutoFit/>
          </a:bodyPr>
          <a:lstStyle>
            <a:lvl1pPr>
              <a:defRPr sz="4705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Square photo layout</a:t>
            </a:r>
          </a:p>
        </p:txBody>
      </p:sp>
      <p:sp>
        <p:nvSpPr>
          <p:cNvPr id="5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334350" y="0"/>
            <a:ext cx="6857650" cy="68561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34350" y="0"/>
            <a:ext cx="6857650" cy="6858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81123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b="0" spc="147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3059005737"/>
      </p:ext>
    </p:extLst>
  </p:cSld>
  <p:clrMapOvr>
    <a:masterClrMapping/>
  </p:clrMapOvr>
  <p:transition>
    <p:fade/>
  </p:transition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b="0" spc="147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10750772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407943"/>
      </p:ext>
    </p:extLst>
  </p:cSld>
  <p:clrMapOvr>
    <a:masterClrMapping/>
  </p:clrMapOvr>
  <p:transition>
    <p:fade/>
  </p:transition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>
            <a:grpSpLocks noChangeAspect="1"/>
          </p:cNvGrpSpPr>
          <p:nvPr userDrawn="1"/>
        </p:nvGrpSpPr>
        <p:grpSpPr bwMode="black">
          <a:xfrm>
            <a:off x="459102" y="470067"/>
            <a:ext cx="1419662" cy="304828"/>
            <a:chOff x="457200" y="1643393"/>
            <a:chExt cx="4492753" cy="96454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 bwMode="black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7" name="Freeform 12"/>
            <p:cNvSpPr>
              <a:spLocks noEditPoints="1"/>
            </p:cNvSpPr>
            <p:nvPr/>
          </p:nvSpPr>
          <p:spPr bwMode="black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</p:grpSp>
      <p:sp>
        <p:nvSpPr>
          <p:cNvPr id="8" name="Text Box 3"/>
          <p:cNvSpPr txBox="1">
            <a:spLocks noChangeArrowheads="1"/>
          </p:cNvSpPr>
          <p:nvPr userDrawn="1"/>
        </p:nvSpPr>
        <p:spPr bwMode="blackWhite">
          <a:xfrm>
            <a:off x="269240" y="6099190"/>
            <a:ext cx="4482124" cy="46774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79285" rIns="179285" bIns="179285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41964009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31193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emo slid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7"/>
            <a:ext cx="4481416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4482124" cy="724246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6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5198021" y="0"/>
            <a:ext cx="6993116" cy="6858000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3" rIns="182828" bIns="14626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114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03970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eft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5052060" cy="6858000"/>
          </a:xfrm>
          <a:prstGeom prst="rect">
            <a:avLst/>
          </a:prstGeom>
          <a:solidFill>
            <a:srgbClr val="002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281" tIns="182854" rIns="457135" rtlCol="0" anchor="t"/>
          <a:lstStyle/>
          <a:p>
            <a:pPr marL="0" marR="0" lvl="0" indent="0" algn="l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600" b="0" i="0" u="none" strike="noStrike" kern="0" cap="none" spc="0" normalizeH="0" baseline="0" noProof="0" dirty="0">
              <a:ln>
                <a:noFill/>
              </a:ln>
              <a:solidFill>
                <a:srgbClr val="EDC30D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364602" y="910293"/>
            <a:ext cx="4643916" cy="1178408"/>
          </a:xfrm>
        </p:spPr>
        <p:txBody>
          <a:bodyPr anchor="t" anchorCtr="0">
            <a:sp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065149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589DF-5954-4820-A977-C2A38F5C5F4B}" type="datetimeFigureOut">
              <a:rPr lang="en-GB" smtClean="0"/>
              <a:t>14/02/2017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47057-24C4-4E0D-BBFE-B2B0C2B405C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45407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Red Til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84" r="1970" b="13303"/>
          <a:stretch/>
        </p:blipFill>
        <p:spPr>
          <a:xfrm>
            <a:off x="1" y="0"/>
            <a:ext cx="12192000" cy="6894212"/>
          </a:xfrm>
          <a:prstGeom prst="rect">
            <a:avLst/>
          </a:prstGeom>
        </p:spPr>
      </p:pic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57" y="1558"/>
          <a:ext cx="1556" cy="1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3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57" y="1558"/>
                        <a:ext cx="1556" cy="15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tangle 10"/>
          <p:cNvSpPr/>
          <p:nvPr/>
        </p:nvSpPr>
        <p:spPr>
          <a:xfrm>
            <a:off x="133470" y="325979"/>
            <a:ext cx="6233021" cy="4148709"/>
          </a:xfrm>
          <a:prstGeom prst="rect">
            <a:avLst/>
          </a:prstGeom>
          <a:solidFill>
            <a:srgbClr val="F2C812">
              <a:alpha val="83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kern="0">
              <a:gradFill>
                <a:gsLst>
                  <a:gs pos="93162">
                    <a:srgbClr val="505050">
                      <a:lumMod val="50000"/>
                    </a:srgbClr>
                  </a:gs>
                  <a:gs pos="68000">
                    <a:srgbClr val="505050">
                      <a:lumMod val="50000"/>
                    </a:srgbClr>
                  </a:gs>
                </a:gsLst>
                <a:lin ang="5400000" scaled="0"/>
              </a:gra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23347" y="599489"/>
            <a:ext cx="6053269" cy="1181862"/>
          </a:xfrm>
          <a:prstGeom prst="rect">
            <a:avLst/>
          </a:prstGeom>
          <a:noFill/>
        </p:spPr>
        <p:txBody>
          <a:bodyPr wrap="square" lIns="228600" tIns="91440" rIns="228600" bIns="91440" rtlCol="0">
            <a:spAutoFit/>
          </a:bodyPr>
          <a:lstStyle/>
          <a:p>
            <a:pPr defTabSz="914099" fontAlgn="base">
              <a:lnSpc>
                <a:spcPct val="90000"/>
              </a:lnSpc>
              <a:spcAft>
                <a:spcPts val="1200"/>
              </a:spcAft>
            </a:pPr>
            <a:r>
              <a:rPr lang="en-US" sz="3600" dirty="0">
                <a:gradFill>
                  <a:gsLst>
                    <a:gs pos="93162">
                      <a:srgbClr val="505050">
                        <a:lumMod val="50000"/>
                      </a:srgbClr>
                    </a:gs>
                    <a:gs pos="68000">
                      <a:srgbClr val="505050">
                        <a:lumMod val="50000"/>
                      </a:srgbClr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Microsoft Power BI Technical Reference Deck</a:t>
            </a: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464020" y="2908517"/>
            <a:ext cx="5199207" cy="994420"/>
          </a:xfrm>
          <a:prstGeom prst="rect">
            <a:avLst/>
          </a:prstGeom>
        </p:spPr>
        <p:txBody>
          <a:bodyPr lIns="182880" tIns="146304" rIns="182880" bIns="146304"/>
          <a:lstStyle>
            <a:lvl1pPr marL="0" indent="0" algn="l">
              <a:lnSpc>
                <a:spcPct val="90000"/>
              </a:lnSpc>
              <a:buNone/>
              <a:defRPr sz="2157">
                <a:solidFill>
                  <a:schemeClr val="tx1"/>
                </a:solidFill>
                <a:latin typeface="+mn-lt"/>
              </a:defRPr>
            </a:lvl1pPr>
            <a:lvl2pPr marL="4481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963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44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7927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409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6891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373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585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Speaker Name</a:t>
            </a:r>
            <a:br>
              <a:rPr lang="en-US" dirty="0"/>
            </a:br>
            <a:r>
              <a:rPr lang="en-US" dirty="0"/>
              <a:t>Date</a:t>
            </a:r>
          </a:p>
        </p:txBody>
      </p:sp>
      <p:sp>
        <p:nvSpPr>
          <p:cNvPr id="14" name="Subtitle 2"/>
          <p:cNvSpPr txBox="1">
            <a:spLocks/>
          </p:cNvSpPr>
          <p:nvPr userDrawn="1"/>
        </p:nvSpPr>
        <p:spPr>
          <a:xfrm>
            <a:off x="464020" y="2045436"/>
            <a:ext cx="5199207" cy="709796"/>
          </a:xfrm>
          <a:prstGeom prst="rect">
            <a:avLst/>
          </a:prstGeom>
        </p:spPr>
        <p:txBody>
          <a:bodyPr vert="horz" wrap="square" lIns="182880" tIns="146304" rIns="182880" bIns="146304" rtlCol="0">
            <a:no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157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48193" marR="0" indent="0" algn="ctr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353" kern="1200" spc="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96386" marR="0" indent="0" algn="ctr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961" kern="1200" spc="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44579" marR="0" indent="0" algn="ctr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765" kern="1200" spc="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792773" marR="0" indent="0" algn="ctr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765" kern="1200" spc="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40966" indent="0" algn="ctr" defTabSz="914367" rtl="0" eaLnBrk="1" latinLnBrk="0" hangingPunct="1">
              <a:spcBef>
                <a:spcPct val="20000"/>
              </a:spcBef>
              <a:buFont typeface="Arial" pitchFamily="34" charset="0"/>
              <a:buNone/>
              <a:defRPr sz="196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689159" indent="0" algn="ctr" defTabSz="914367" rtl="0" eaLnBrk="1" latinLnBrk="0" hangingPunct="1">
              <a:spcBef>
                <a:spcPct val="20000"/>
              </a:spcBef>
              <a:buFont typeface="Arial" pitchFamily="34" charset="0"/>
              <a:buNone/>
              <a:defRPr sz="196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137352" indent="0" algn="ctr" defTabSz="914367" rtl="0" eaLnBrk="1" latinLnBrk="0" hangingPunct="1">
              <a:spcBef>
                <a:spcPct val="20000"/>
              </a:spcBef>
              <a:buFont typeface="Arial" pitchFamily="34" charset="0"/>
              <a:buNone/>
              <a:defRPr sz="196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585545" indent="0" algn="ctr" defTabSz="914367" rtl="0" eaLnBrk="1" latinLnBrk="0" hangingPunct="1">
              <a:spcBef>
                <a:spcPct val="20000"/>
              </a:spcBef>
              <a:buFont typeface="Arial" pitchFamily="34" charset="0"/>
              <a:buNone/>
              <a:defRPr sz="196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Level 300 Deck</a:t>
            </a:r>
          </a:p>
        </p:txBody>
      </p:sp>
    </p:spTree>
    <p:extLst>
      <p:ext uri="{BB962C8B-B14F-4D97-AF65-F5344CB8AC3E}">
        <p14:creationId xmlns:p14="http://schemas.microsoft.com/office/powerpoint/2010/main" val="2426648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Red Til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523"/>
          <a:stretch/>
        </p:blipFill>
        <p:spPr>
          <a:xfrm>
            <a:off x="0" y="0"/>
            <a:ext cx="12382500" cy="6885709"/>
          </a:xfrm>
          <a:prstGeom prst="rect">
            <a:avLst/>
          </a:prstGeom>
        </p:spPr>
      </p:pic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57" y="1558"/>
          <a:ext cx="1556" cy="1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7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57" y="1558"/>
                        <a:ext cx="1556" cy="15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tangle 10"/>
          <p:cNvSpPr/>
          <p:nvPr/>
        </p:nvSpPr>
        <p:spPr>
          <a:xfrm>
            <a:off x="410561" y="221672"/>
            <a:ext cx="6233021" cy="3404174"/>
          </a:xfrm>
          <a:prstGeom prst="rect">
            <a:avLst/>
          </a:prstGeom>
          <a:solidFill>
            <a:srgbClr val="F2C812">
              <a:alpha val="83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kern="0">
              <a:gradFill>
                <a:gsLst>
                  <a:gs pos="93162">
                    <a:srgbClr val="505050">
                      <a:lumMod val="50000"/>
                    </a:srgbClr>
                  </a:gs>
                  <a:gs pos="68000">
                    <a:srgbClr val="505050">
                      <a:lumMod val="50000"/>
                    </a:srgbClr>
                  </a:gs>
                </a:gsLst>
                <a:lin ang="5400000" scaled="0"/>
              </a:gra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00438" y="322397"/>
            <a:ext cx="6053269" cy="1181862"/>
          </a:xfrm>
          <a:prstGeom prst="rect">
            <a:avLst/>
          </a:prstGeom>
          <a:noFill/>
        </p:spPr>
        <p:txBody>
          <a:bodyPr wrap="square" lIns="228600" tIns="91440" rIns="228600" bIns="91440" rtlCol="0">
            <a:spAutoFit/>
          </a:bodyPr>
          <a:lstStyle/>
          <a:p>
            <a:pPr defTabSz="914099" fontAlgn="base">
              <a:lnSpc>
                <a:spcPct val="90000"/>
              </a:lnSpc>
              <a:spcAft>
                <a:spcPts val="1200"/>
              </a:spcAft>
            </a:pPr>
            <a:r>
              <a:rPr lang="en-US" sz="3600" dirty="0">
                <a:gradFill>
                  <a:gsLst>
                    <a:gs pos="93162">
                      <a:srgbClr val="505050">
                        <a:lumMod val="50000"/>
                      </a:srgbClr>
                    </a:gs>
                    <a:gs pos="68000">
                      <a:srgbClr val="505050">
                        <a:lumMod val="50000"/>
                      </a:srgbClr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Microsoft Power BI Technical Reference Deck</a:t>
            </a: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741111" y="2532576"/>
            <a:ext cx="5199207" cy="994420"/>
          </a:xfrm>
          <a:prstGeom prst="rect">
            <a:avLst/>
          </a:prstGeom>
        </p:spPr>
        <p:txBody>
          <a:bodyPr lIns="182880" tIns="146304" rIns="182880" bIns="146304"/>
          <a:lstStyle>
            <a:lvl1pPr marL="0" indent="0" algn="l">
              <a:lnSpc>
                <a:spcPct val="90000"/>
              </a:lnSpc>
              <a:buNone/>
              <a:defRPr sz="2157">
                <a:solidFill>
                  <a:schemeClr val="tx1"/>
                </a:solidFill>
                <a:latin typeface="+mn-lt"/>
              </a:defRPr>
            </a:lvl1pPr>
            <a:lvl2pPr marL="4481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963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44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7927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409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6891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373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585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Speaker Name</a:t>
            </a:r>
            <a:br>
              <a:rPr lang="en-US" dirty="0"/>
            </a:br>
            <a:r>
              <a:rPr lang="en-US" dirty="0"/>
              <a:t>Date</a:t>
            </a:r>
          </a:p>
        </p:txBody>
      </p:sp>
      <p:sp>
        <p:nvSpPr>
          <p:cNvPr id="14" name="Subtitle 2"/>
          <p:cNvSpPr txBox="1">
            <a:spLocks/>
          </p:cNvSpPr>
          <p:nvPr userDrawn="1"/>
        </p:nvSpPr>
        <p:spPr>
          <a:xfrm>
            <a:off x="741111" y="1768344"/>
            <a:ext cx="5199207" cy="709796"/>
          </a:xfrm>
          <a:prstGeom prst="rect">
            <a:avLst/>
          </a:prstGeom>
        </p:spPr>
        <p:txBody>
          <a:bodyPr vert="horz" wrap="square" lIns="182880" tIns="146304" rIns="182880" bIns="146304" rtlCol="0">
            <a:no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157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48193" marR="0" indent="0" algn="ctr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353" kern="1200" spc="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96386" marR="0" indent="0" algn="ctr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961" kern="1200" spc="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44579" marR="0" indent="0" algn="ctr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765" kern="1200" spc="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792773" marR="0" indent="0" algn="ctr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765" kern="1200" spc="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40966" indent="0" algn="ctr" defTabSz="914367" rtl="0" eaLnBrk="1" latinLnBrk="0" hangingPunct="1">
              <a:spcBef>
                <a:spcPct val="20000"/>
              </a:spcBef>
              <a:buFont typeface="Arial" pitchFamily="34" charset="0"/>
              <a:buNone/>
              <a:defRPr sz="196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689159" indent="0" algn="ctr" defTabSz="914367" rtl="0" eaLnBrk="1" latinLnBrk="0" hangingPunct="1">
              <a:spcBef>
                <a:spcPct val="20000"/>
              </a:spcBef>
              <a:buFont typeface="Arial" pitchFamily="34" charset="0"/>
              <a:buNone/>
              <a:defRPr sz="196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137352" indent="0" algn="ctr" defTabSz="914367" rtl="0" eaLnBrk="1" latinLnBrk="0" hangingPunct="1">
              <a:spcBef>
                <a:spcPct val="20000"/>
              </a:spcBef>
              <a:buFont typeface="Arial" pitchFamily="34" charset="0"/>
              <a:buNone/>
              <a:defRPr sz="196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585545" indent="0" algn="ctr" defTabSz="914367" rtl="0" eaLnBrk="1" latinLnBrk="0" hangingPunct="1">
              <a:spcBef>
                <a:spcPct val="20000"/>
              </a:spcBef>
              <a:buFont typeface="Arial" pitchFamily="34" charset="0"/>
              <a:buNone/>
              <a:defRPr sz="196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Level 300 Deck</a:t>
            </a:r>
          </a:p>
        </p:txBody>
      </p:sp>
    </p:spTree>
    <p:extLst>
      <p:ext uri="{BB962C8B-B14F-4D97-AF65-F5344CB8AC3E}">
        <p14:creationId xmlns:p14="http://schemas.microsoft.com/office/powerpoint/2010/main" val="3187045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Red Til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1"/>
            <a:ext cx="12193730" cy="685800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57" y="1558"/>
          <a:ext cx="1556" cy="1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61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57" y="1558"/>
                        <a:ext cx="1556" cy="15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tangle 10"/>
          <p:cNvSpPr/>
          <p:nvPr/>
        </p:nvSpPr>
        <p:spPr>
          <a:xfrm>
            <a:off x="133470" y="325979"/>
            <a:ext cx="6233021" cy="4148709"/>
          </a:xfrm>
          <a:prstGeom prst="rect">
            <a:avLst/>
          </a:prstGeom>
          <a:solidFill>
            <a:srgbClr val="F2C812">
              <a:alpha val="83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kern="0">
              <a:gradFill>
                <a:gsLst>
                  <a:gs pos="93162">
                    <a:srgbClr val="505050">
                      <a:lumMod val="50000"/>
                    </a:srgbClr>
                  </a:gs>
                  <a:gs pos="68000">
                    <a:srgbClr val="505050">
                      <a:lumMod val="50000"/>
                    </a:srgbClr>
                  </a:gs>
                </a:gsLst>
                <a:lin ang="5400000" scaled="0"/>
              </a:gra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23347" y="599489"/>
            <a:ext cx="6053269" cy="1292662"/>
          </a:xfrm>
          <a:prstGeom prst="rect">
            <a:avLst/>
          </a:prstGeom>
          <a:noFill/>
        </p:spPr>
        <p:txBody>
          <a:bodyPr wrap="square" lIns="228600" tIns="91440" rIns="228600" bIns="91440" rtlCol="0">
            <a:spAutoFit/>
          </a:bodyPr>
          <a:lstStyle/>
          <a:p>
            <a:pPr defTabSz="914099" fontAlgn="base">
              <a:lnSpc>
                <a:spcPct val="90000"/>
              </a:lnSpc>
              <a:spcAft>
                <a:spcPts val="1200"/>
              </a:spcAft>
            </a:pPr>
            <a:r>
              <a:rPr lang="en-US" sz="4000" dirty="0">
                <a:gradFill>
                  <a:gsLst>
                    <a:gs pos="93162">
                      <a:srgbClr val="505050">
                        <a:lumMod val="50000"/>
                      </a:srgbClr>
                    </a:gs>
                    <a:gs pos="68000">
                      <a:srgbClr val="505050">
                        <a:lumMod val="50000"/>
                      </a:srgbClr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Bring your data to life with Microsoft Power BI</a:t>
            </a: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464020" y="2908517"/>
            <a:ext cx="5199207" cy="994420"/>
          </a:xfrm>
          <a:prstGeom prst="rect">
            <a:avLst/>
          </a:prstGeom>
        </p:spPr>
        <p:txBody>
          <a:bodyPr lIns="182880" tIns="146304" rIns="182880" bIns="146304"/>
          <a:lstStyle>
            <a:lvl1pPr marL="0" indent="0" algn="l">
              <a:lnSpc>
                <a:spcPct val="90000"/>
              </a:lnSpc>
              <a:buNone/>
              <a:defRPr sz="2157">
                <a:solidFill>
                  <a:schemeClr val="tx1"/>
                </a:solidFill>
                <a:latin typeface="+mn-lt"/>
              </a:defRPr>
            </a:lvl1pPr>
            <a:lvl2pPr marL="4481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963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44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7927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409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6891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373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585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Speaker Name</a:t>
            </a:r>
            <a:br>
              <a:rPr lang="en-US" dirty="0"/>
            </a:br>
            <a:r>
              <a:rPr lang="en-US" dirty="0"/>
              <a:t>Date</a:t>
            </a:r>
          </a:p>
        </p:txBody>
      </p:sp>
      <p:sp>
        <p:nvSpPr>
          <p:cNvPr id="14" name="Subtitle 2"/>
          <p:cNvSpPr txBox="1">
            <a:spLocks/>
          </p:cNvSpPr>
          <p:nvPr userDrawn="1"/>
        </p:nvSpPr>
        <p:spPr>
          <a:xfrm>
            <a:off x="464020" y="2045436"/>
            <a:ext cx="5199207" cy="709796"/>
          </a:xfrm>
          <a:prstGeom prst="rect">
            <a:avLst/>
          </a:prstGeom>
        </p:spPr>
        <p:txBody>
          <a:bodyPr vert="horz" wrap="square" lIns="182880" tIns="146304" rIns="182880" bIns="146304" rtlCol="0">
            <a:no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157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48193" marR="0" indent="0" algn="ctr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353" kern="1200" spc="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96386" marR="0" indent="0" algn="ctr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961" kern="1200" spc="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44579" marR="0" indent="0" algn="ctr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765" kern="1200" spc="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792773" marR="0" indent="0" algn="ctr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765" kern="1200" spc="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40966" indent="0" algn="ctr" defTabSz="914367" rtl="0" eaLnBrk="1" latinLnBrk="0" hangingPunct="1">
              <a:spcBef>
                <a:spcPct val="20000"/>
              </a:spcBef>
              <a:buFont typeface="Arial" pitchFamily="34" charset="0"/>
              <a:buNone/>
              <a:defRPr sz="196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689159" indent="0" algn="ctr" defTabSz="914367" rtl="0" eaLnBrk="1" latinLnBrk="0" hangingPunct="1">
              <a:spcBef>
                <a:spcPct val="20000"/>
              </a:spcBef>
              <a:buFont typeface="Arial" pitchFamily="34" charset="0"/>
              <a:buNone/>
              <a:defRPr sz="196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137352" indent="0" algn="ctr" defTabSz="914367" rtl="0" eaLnBrk="1" latinLnBrk="0" hangingPunct="1">
              <a:spcBef>
                <a:spcPct val="20000"/>
              </a:spcBef>
              <a:buFont typeface="Arial" pitchFamily="34" charset="0"/>
              <a:buNone/>
              <a:defRPr sz="196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585545" indent="0" algn="ctr" defTabSz="914367" rtl="0" eaLnBrk="1" latinLnBrk="0" hangingPunct="1">
              <a:spcBef>
                <a:spcPct val="20000"/>
              </a:spcBef>
              <a:buFont typeface="Arial" pitchFamily="34" charset="0"/>
              <a:buNone/>
              <a:defRPr sz="196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L200 Deck</a:t>
            </a:r>
          </a:p>
        </p:txBody>
      </p:sp>
    </p:spTree>
    <p:extLst>
      <p:ext uri="{BB962C8B-B14F-4D97-AF65-F5344CB8AC3E}">
        <p14:creationId xmlns:p14="http://schemas.microsoft.com/office/powerpoint/2010/main" val="4027178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57" y="1558"/>
          <a:ext cx="1556" cy="1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85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57" y="1558"/>
                        <a:ext cx="1556" cy="15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>
                <a:solidFill>
                  <a:srgbClr val="505050"/>
                </a:solidFill>
              </a:rPr>
              <a:t>Microsoft Confidential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7258FFF-F925-446B-8502-81C933981705}" type="slidenum">
              <a:rPr>
                <a:solidFill>
                  <a:srgbClr val="505050"/>
                </a:solidFill>
              </a:rPr>
              <a:pPr/>
              <a:t>‹#›</a:t>
            </a:fld>
            <a:endParaRPr>
              <a:solidFill>
                <a:srgbClr val="505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5033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57" y="1558"/>
          <a:ext cx="1556" cy="1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09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57" y="1558"/>
                        <a:ext cx="1556" cy="15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5"/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450202" y="3083653"/>
            <a:ext cx="3223861" cy="690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740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>
          <a:xfrm>
            <a:off x="2975386" y="289511"/>
            <a:ext cx="9108056" cy="150359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Master title style: second line</a:t>
            </a: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974849" y="1897702"/>
            <a:ext cx="9106244" cy="4632407"/>
          </a:xfrm>
        </p:spPr>
        <p:txBody>
          <a:bodyPr/>
          <a:lstStyle>
            <a:lvl1pPr marL="182845" indent="-182845">
              <a:buFont typeface="Arial" panose="020B0604020202020204" pitchFamily="34" charset="0"/>
              <a:buChar char="•"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</a:defRPr>
            </a:lvl1pPr>
            <a:lvl2pPr marL="365690" indent="-182845">
              <a:buFont typeface="Arial" panose="020B0604020202020204" pitchFamily="34" charset="0"/>
              <a:buChar char="•"/>
              <a:defRPr sz="2400">
                <a:latin typeface="+mj-lt"/>
              </a:defRPr>
            </a:lvl2pPr>
            <a:lvl3pPr marL="548535" indent="-182845">
              <a:buFont typeface="Arial" panose="020B0604020202020204" pitchFamily="34" charset="0"/>
              <a:buChar char="•"/>
              <a:defRPr sz="2000">
                <a:latin typeface="+mj-lt"/>
              </a:defRPr>
            </a:lvl3pPr>
            <a:lvl4pPr marL="733802" indent="-285695">
              <a:buFont typeface="Arial" panose="020B0604020202020204" pitchFamily="34" charset="0"/>
              <a:buChar char="•"/>
              <a:defRPr/>
            </a:lvl4pPr>
            <a:lvl5pPr marL="957856" indent="-285695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2171118" y="589830"/>
            <a:ext cx="1300504" cy="615609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 algn="r" defTabSz="914367">
              <a:lnSpc>
                <a:spcPct val="90000"/>
              </a:lnSpc>
              <a:spcAft>
                <a:spcPts val="588"/>
              </a:spcAft>
            </a:pPr>
            <a:r>
              <a:rPr lang="en-US" sz="2353" dirty="0">
                <a:solidFill>
                  <a:srgbClr val="FFFFFF"/>
                </a:solidFill>
                <a:latin typeface="Segoe UI Light"/>
              </a:rPr>
              <a:t>Feature</a:t>
            </a:r>
          </a:p>
        </p:txBody>
      </p:sp>
    </p:spTree>
    <p:extLst>
      <p:ext uri="{BB962C8B-B14F-4D97-AF65-F5344CB8AC3E}">
        <p14:creationId xmlns:p14="http://schemas.microsoft.com/office/powerpoint/2010/main" val="384877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>
          <a:xfrm>
            <a:off x="2974849" y="0"/>
            <a:ext cx="9217150" cy="688489"/>
          </a:xfrm>
        </p:spPr>
        <p:txBody>
          <a:bodyPr/>
          <a:lstStyle>
            <a:lvl1pPr>
              <a:defRPr sz="3600" baseline="0"/>
            </a:lvl1pPr>
          </a:lstStyle>
          <a:p>
            <a:r>
              <a:rPr lang="en-US" dirty="0"/>
              <a:t>Click to edit Master title style: header</a:t>
            </a: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974849" y="915928"/>
            <a:ext cx="4969616" cy="5614181"/>
          </a:xfrm>
        </p:spPr>
        <p:txBody>
          <a:bodyPr/>
          <a:lstStyle>
            <a:lvl1pPr marL="182845" indent="-182845">
              <a:buFont typeface="Arial" panose="020B0604020202020204" pitchFamily="34" charset="0"/>
              <a:buChar char="•"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</a:defRPr>
            </a:lvl1pPr>
            <a:lvl2pPr marL="406400" indent="-182563">
              <a:buFont typeface="Segoe UI Light" panose="020B0502040204020203" pitchFamily="34" charset="0"/>
              <a:buChar char="−"/>
              <a:defRPr sz="3200">
                <a:latin typeface="+mj-lt"/>
              </a:defRPr>
            </a:lvl2pPr>
            <a:lvl3pPr marL="635000" indent="-182563">
              <a:buFont typeface="Courier New" panose="02070309020205020404" pitchFamily="49" charset="0"/>
              <a:buChar char="o"/>
              <a:defRPr sz="2800">
                <a:latin typeface="+mj-lt"/>
              </a:defRPr>
            </a:lvl3pPr>
            <a:lvl4pPr marL="733802" indent="-285695">
              <a:buFont typeface="Arial" panose="020B0604020202020204" pitchFamily="34" charset="0"/>
              <a:buChar char="•"/>
              <a:defRPr/>
            </a:lvl4pPr>
            <a:lvl5pPr marL="957856" indent="-285695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2171118" y="589830"/>
            <a:ext cx="1300504" cy="615609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 algn="r" defTabSz="914367">
              <a:lnSpc>
                <a:spcPct val="90000"/>
              </a:lnSpc>
              <a:spcAft>
                <a:spcPts val="588"/>
              </a:spcAft>
            </a:pPr>
            <a:r>
              <a:rPr lang="en-US" sz="2353" dirty="0">
                <a:solidFill>
                  <a:srgbClr val="FFFFFF"/>
                </a:solidFill>
                <a:latin typeface="Segoe UI Light"/>
              </a:rPr>
              <a:t>Feature</a:t>
            </a:r>
          </a:p>
        </p:txBody>
      </p:sp>
      <p:sp>
        <p:nvSpPr>
          <p:cNvPr id="5" name="Picture Placeholder 6"/>
          <p:cNvSpPr>
            <a:spLocks noGrp="1"/>
          </p:cNvSpPr>
          <p:nvPr>
            <p:ph type="pic" sz="quarter" idx="12" hasCustomPrompt="1"/>
          </p:nvPr>
        </p:nvSpPr>
        <p:spPr>
          <a:xfrm>
            <a:off x="8096277" y="915928"/>
            <a:ext cx="3833954" cy="5614181"/>
          </a:xfrm>
          <a:ln w="152400">
            <a:noFill/>
          </a:ln>
        </p:spPr>
        <p:txBody>
          <a:bodyPr/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Screen shot or image here</a:t>
            </a:r>
          </a:p>
        </p:txBody>
      </p:sp>
    </p:spTree>
    <p:extLst>
      <p:ext uri="{BB962C8B-B14F-4D97-AF65-F5344CB8AC3E}">
        <p14:creationId xmlns:p14="http://schemas.microsoft.com/office/powerpoint/2010/main" val="2964013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0" y="1867817"/>
            <a:ext cx="11653523" cy="4662292"/>
          </a:xfrm>
        </p:spPr>
        <p:txBody>
          <a:bodyPr/>
          <a:lstStyle>
            <a:lvl1pPr marL="182845" indent="-182845">
              <a:buFont typeface="Arial" panose="020B0604020202020204" pitchFamily="34" charset="0"/>
              <a:buChar char="•"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</a:defRPr>
            </a:lvl1pPr>
            <a:lvl2pPr marL="365690" indent="-182845">
              <a:buFont typeface="Arial" panose="020B0604020202020204" pitchFamily="34" charset="0"/>
              <a:buChar char="•"/>
              <a:defRPr sz="1961">
                <a:latin typeface="+mj-lt"/>
              </a:defRPr>
            </a:lvl2pPr>
            <a:lvl3pPr marL="548535" indent="-182845">
              <a:buFont typeface="Arial" panose="020B0604020202020204" pitchFamily="34" charset="0"/>
              <a:buChar char="•"/>
              <a:defRPr sz="1765">
                <a:latin typeface="+mj-lt"/>
              </a:defRPr>
            </a:lvl3pPr>
            <a:lvl4pPr marL="733802" indent="-285695">
              <a:buFont typeface="Arial" panose="020B0604020202020204" pitchFamily="34" charset="0"/>
              <a:buChar char="•"/>
              <a:defRPr/>
            </a:lvl4pPr>
            <a:lvl5pPr marL="957856" indent="-285695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269241" y="1189176"/>
            <a:ext cx="362135" cy="615609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endParaRPr lang="en-US" sz="2353" dirty="0" err="1">
              <a:gradFill>
                <a:gsLst>
                  <a:gs pos="2917">
                    <a:srgbClr val="000000"/>
                  </a:gs>
                  <a:gs pos="30000">
                    <a:srgbClr val="000000"/>
                  </a:gs>
                </a:gsLst>
                <a:lin ang="5400000" scaled="0"/>
              </a:gra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269240" y="1220691"/>
            <a:ext cx="11653523" cy="615609"/>
          </a:xfrm>
        </p:spPr>
        <p:txBody>
          <a:bodyPr/>
          <a:lstStyle>
            <a:lvl1pPr marL="0" indent="0">
              <a:buNone/>
              <a:defRPr sz="3137"/>
            </a:lvl1pPr>
            <a:lvl2pPr>
              <a:defRPr sz="1765"/>
            </a:lvl2pPr>
            <a:lvl3pPr>
              <a:defRPr sz="1568"/>
            </a:lvl3pPr>
            <a:lvl4pPr>
              <a:defRPr sz="1372"/>
            </a:lvl4pPr>
            <a:lvl5pPr>
              <a:defRPr sz="1372"/>
            </a:lvl5pPr>
          </a:lstStyle>
          <a:p>
            <a:pPr lvl="0"/>
            <a:r>
              <a:rPr lang="en-US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1382857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589DF-5954-4820-A977-C2A38F5C5F4B}" type="datetimeFigureOut">
              <a:rPr lang="en-GB" smtClean="0"/>
              <a:t>14/02/2017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47057-24C4-4E0D-BBFE-B2B0C2B405C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491836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3034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mo_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259792"/>
            <a:ext cx="11653521" cy="1075884"/>
          </a:xfrm>
        </p:spPr>
        <p:txBody>
          <a:bodyPr lIns="146304" tIns="91440" rIns="146304" bIns="91440"/>
          <a:lstStyle>
            <a:lvl1pPr>
              <a:lnSpc>
                <a:spcPts val="6176"/>
              </a:lnSpc>
              <a:defRPr sz="480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Lorem ipsum dolor sit.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1" y="1365832"/>
            <a:ext cx="4358791" cy="4949771"/>
          </a:xfrm>
        </p:spPr>
        <p:txBody>
          <a:bodyPr wrap="square">
            <a:noAutofit/>
          </a:bodyPr>
          <a:lstStyle>
            <a:lvl1pPr marL="182880" indent="-182880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3200">
                <a:solidFill>
                  <a:schemeClr val="accent1"/>
                </a:solidFill>
                <a:latin typeface="+mj-lt"/>
              </a:defRPr>
            </a:lvl1pPr>
            <a:lvl2pPr marL="365760" indent="-18288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2400">
                <a:latin typeface="+mj-lt"/>
              </a:defRPr>
            </a:lvl2pPr>
            <a:lvl3pPr marL="570109" indent="-34290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/>
              <a:defRPr sz="2000">
                <a:latin typeface="+mj-lt"/>
              </a:defRPr>
            </a:lvl3pPr>
            <a:lvl4pPr marL="737056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lvl4pPr>
            <a:lvl5pPr marL="95804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2" hasCustomPrompt="1"/>
          </p:nvPr>
        </p:nvSpPr>
        <p:spPr>
          <a:xfrm>
            <a:off x="4628199" y="1335676"/>
            <a:ext cx="7294563" cy="4949353"/>
          </a:xfrm>
          <a:ln w="152400">
            <a:noFill/>
          </a:ln>
        </p:spPr>
        <p:txBody>
          <a:bodyPr/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Screen shot or image here</a:t>
            </a:r>
          </a:p>
        </p:txBody>
      </p:sp>
    </p:spTree>
    <p:extLst>
      <p:ext uri="{BB962C8B-B14F-4D97-AF65-F5344CB8AC3E}">
        <p14:creationId xmlns:p14="http://schemas.microsoft.com/office/powerpoint/2010/main" val="1801049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_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259792"/>
            <a:ext cx="11653521" cy="1075884"/>
          </a:xfrm>
        </p:spPr>
        <p:txBody>
          <a:bodyPr lIns="146304" tIns="91440" rIns="146304" bIns="91440"/>
          <a:lstStyle>
            <a:lvl1pPr>
              <a:lnSpc>
                <a:spcPts val="6176"/>
              </a:lnSpc>
              <a:defRPr sz="480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Lorem ipsum dolor sit.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824549" y="1446341"/>
            <a:ext cx="7210697" cy="5040206"/>
          </a:xfrm>
          <a:solidFill>
            <a:schemeClr val="bg1"/>
          </a:solidFill>
          <a:ln w="152400">
            <a:solidFill>
              <a:schemeClr val="accent1"/>
            </a:solidFill>
          </a:ln>
        </p:spPr>
        <p:txBody>
          <a:bodyPr wrap="square">
            <a:normAutofit/>
          </a:bodyPr>
          <a:lstStyle>
            <a:lvl1pPr marL="0" indent="0" defTabSz="36576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Wingdings" pitchFamily="2" charset="2"/>
              <a:buNone/>
              <a:defRPr sz="1600" baseline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65760" indent="0" defTabSz="365760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731520" indent="0" defTabSz="365760">
              <a:lnSpc>
                <a:spcPct val="100000"/>
              </a:lnSpc>
              <a:spcBef>
                <a:spcPts val="0"/>
              </a:spcBef>
              <a:buNone/>
              <a:tabLst/>
              <a:defRPr sz="160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097280" indent="0" defTabSz="365760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463040" indent="0" defTabSz="365760">
              <a:lnSpc>
                <a:spcPct val="100000"/>
              </a:lnSpc>
              <a:spcBef>
                <a:spcPts val="0"/>
              </a:spcBef>
              <a:buNone/>
              <a:tabLst/>
              <a:defRPr sz="160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code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1" y="1335676"/>
            <a:ext cx="4358791" cy="5249851"/>
          </a:xfrm>
        </p:spPr>
        <p:txBody>
          <a:bodyPr wrap="square">
            <a:noAutofit/>
          </a:bodyPr>
          <a:lstStyle>
            <a:lvl1pPr marL="182880" indent="-182880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3200">
                <a:solidFill>
                  <a:schemeClr val="accent1"/>
                </a:solidFill>
              </a:defRPr>
            </a:lvl1pPr>
            <a:lvl2pPr marL="365760" indent="-18288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2400"/>
            </a:lvl2pPr>
            <a:lvl3pPr marL="548640" indent="-18288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/>
              <a:defRPr sz="1961"/>
            </a:lvl3pPr>
            <a:lvl4pPr marL="737056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lvl4pPr>
            <a:lvl5pPr marL="95804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345601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1EFD8-0A7B-44AE-BC7B-4868FDA83592}" type="datetimeFigureOut">
              <a:rPr lang="en-US" smtClean="0"/>
              <a:t>2/14/2017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B46A10-5272-42DB-956B-2A12568BF8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66358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1EFD8-0A7B-44AE-BC7B-4868FDA83592}" type="datetimeFigureOut">
              <a:rPr lang="en-US" smtClean="0"/>
              <a:t>2/14/2017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B46A10-5272-42DB-956B-2A12568BF8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96591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1EFD8-0A7B-44AE-BC7B-4868FDA83592}" type="datetimeFigureOut">
              <a:rPr lang="en-US" smtClean="0"/>
              <a:t>2/14/2017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B46A10-5272-42DB-956B-2A12568BF8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05326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1EFD8-0A7B-44AE-BC7B-4868FDA83592}" type="datetimeFigureOut">
              <a:rPr lang="en-US" smtClean="0"/>
              <a:t>2/14/2017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B46A10-5272-42DB-956B-2A12568BF8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72646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1EFD8-0A7B-44AE-BC7B-4868FDA83592}" type="datetimeFigureOut">
              <a:rPr lang="en-US" smtClean="0"/>
              <a:t>2/14/2017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B46A10-5272-42DB-956B-2A12568BF8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94773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1EFD8-0A7B-44AE-BC7B-4868FDA83592}" type="datetimeFigureOut">
              <a:rPr lang="en-US" smtClean="0"/>
              <a:t>2/14/2017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B46A10-5272-42DB-956B-2A12568BF8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12760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1EFD8-0A7B-44AE-BC7B-4868FDA83592}" type="datetimeFigureOut">
              <a:rPr lang="en-US" smtClean="0"/>
              <a:t>2/14/2017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B46A10-5272-42DB-956B-2A12568BF8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1309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589DF-5954-4820-A977-C2A38F5C5F4B}" type="datetimeFigureOut">
              <a:rPr lang="en-GB" smtClean="0"/>
              <a:t>14/02/2017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47057-24C4-4E0D-BBFE-B2B0C2B405C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881079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titl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2618152"/>
          </a:xfr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91440" rIns="457200" bIns="91440" rtlCol="0" anchor="ctr"/>
          <a:lstStyle>
            <a:lvl1pPr>
              <a:defRPr lang="en-US" sz="4800">
                <a:solidFill>
                  <a:srgbClr val="EDC30D"/>
                </a:solidFill>
                <a:latin typeface="+mj-lt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marL="0"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6329327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blac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5052060" cy="6858000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tIns="182880" rIns="457200" rtlCol="0" anchor="t"/>
          <a:lstStyle/>
          <a:p>
            <a:endParaRPr lang="en-US" sz="2600" dirty="0">
              <a:solidFill>
                <a:srgbClr val="EDC30D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356896" y="2600635"/>
            <a:ext cx="4320544" cy="3785652"/>
          </a:xfrm>
        </p:spPr>
        <p:txBody>
          <a:bodyPr anchor="b">
            <a:noAutofit/>
          </a:bodyPr>
          <a:lstStyle>
            <a:lvl1pPr>
              <a:defRPr sz="2000">
                <a:solidFill>
                  <a:schemeClr val="accent1"/>
                </a:solidFill>
                <a:latin typeface="+mj-lt"/>
              </a:defRPr>
            </a:lvl1pPr>
            <a:lvl2pPr>
              <a:defRPr sz="1800">
                <a:solidFill>
                  <a:schemeClr val="accent1"/>
                </a:solidFill>
                <a:latin typeface="+mj-lt"/>
              </a:defRPr>
            </a:lvl2pPr>
            <a:lvl3pPr>
              <a:defRPr sz="1600">
                <a:solidFill>
                  <a:schemeClr val="accent1"/>
                </a:solidFill>
                <a:latin typeface="+mj-lt"/>
              </a:defRPr>
            </a:lvl3pPr>
            <a:lvl4pPr>
              <a:defRPr sz="1400">
                <a:solidFill>
                  <a:schemeClr val="accent1"/>
                </a:solidFill>
                <a:latin typeface="+mj-lt"/>
              </a:defRPr>
            </a:lvl4pPr>
            <a:lvl5pPr>
              <a:defRPr sz="1400">
                <a:solidFill>
                  <a:schemeClr val="accent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364602" y="592633"/>
            <a:ext cx="4643916" cy="1089529"/>
          </a:xfrm>
        </p:spPr>
        <p:txBody>
          <a:bodyPr anchor="t" anchorCtr="0">
            <a:sp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999569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1EFD8-0A7B-44AE-BC7B-4868FDA83592}" type="datetimeFigureOut">
              <a:rPr lang="en-US" smtClean="0"/>
              <a:t>2/14/2017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B46A10-5272-42DB-956B-2A12568BF8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32367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1EFD8-0A7B-44AE-BC7B-4868FDA83592}" type="datetimeFigureOut">
              <a:rPr lang="en-US" smtClean="0"/>
              <a:t>2/14/2017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B46A10-5272-42DB-956B-2A12568BF8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94799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1EFD8-0A7B-44AE-BC7B-4868FDA83592}" type="datetimeFigureOut">
              <a:rPr lang="en-US" smtClean="0"/>
              <a:t>2/14/2017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B46A10-5272-42DB-956B-2A12568BF8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66577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1EFD8-0A7B-44AE-BC7B-4868FDA83592}" type="datetimeFigureOut">
              <a:rPr lang="en-US" smtClean="0"/>
              <a:t>2/14/2017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B46A10-5272-42DB-956B-2A12568BF8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03248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 Accent Color 1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1482805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Freeform 16"/>
          <p:cNvSpPr>
            <a:spLocks/>
          </p:cNvSpPr>
          <p:nvPr userDrawn="1"/>
        </p:nvSpPr>
        <p:spPr bwMode="auto">
          <a:xfrm>
            <a:off x="0" y="3953546"/>
            <a:ext cx="5548185" cy="2904455"/>
          </a:xfrm>
          <a:custGeom>
            <a:avLst/>
            <a:gdLst>
              <a:gd name="T0" fmla="*/ 128 w 3565"/>
              <a:gd name="T1" fmla="*/ 957 h 1866"/>
              <a:gd name="T2" fmla="*/ 187 w 3565"/>
              <a:gd name="T3" fmla="*/ 982 h 1866"/>
              <a:gd name="T4" fmla="*/ 246 w 3565"/>
              <a:gd name="T5" fmla="*/ 909 h 1866"/>
              <a:gd name="T6" fmla="*/ 463 w 3565"/>
              <a:gd name="T7" fmla="*/ 816 h 1866"/>
              <a:gd name="T8" fmla="*/ 501 w 3565"/>
              <a:gd name="T9" fmla="*/ 874 h 1866"/>
              <a:gd name="T10" fmla="*/ 543 w 3565"/>
              <a:gd name="T11" fmla="*/ 926 h 1866"/>
              <a:gd name="T12" fmla="*/ 632 w 3565"/>
              <a:gd name="T13" fmla="*/ 677 h 1866"/>
              <a:gd name="T14" fmla="*/ 774 w 3565"/>
              <a:gd name="T15" fmla="*/ 719 h 1866"/>
              <a:gd name="T16" fmla="*/ 822 w 3565"/>
              <a:gd name="T17" fmla="*/ 771 h 1866"/>
              <a:gd name="T18" fmla="*/ 1040 w 3565"/>
              <a:gd name="T19" fmla="*/ 691 h 1866"/>
              <a:gd name="T20" fmla="*/ 1151 w 3565"/>
              <a:gd name="T21" fmla="*/ 823 h 1866"/>
              <a:gd name="T22" fmla="*/ 1209 w 3565"/>
              <a:gd name="T23" fmla="*/ 608 h 1866"/>
              <a:gd name="T24" fmla="*/ 1251 w 3565"/>
              <a:gd name="T25" fmla="*/ 543 h 1866"/>
              <a:gd name="T26" fmla="*/ 1372 w 3565"/>
              <a:gd name="T27" fmla="*/ 608 h 1866"/>
              <a:gd name="T28" fmla="*/ 1413 w 3565"/>
              <a:gd name="T29" fmla="*/ 567 h 1866"/>
              <a:gd name="T30" fmla="*/ 1458 w 3565"/>
              <a:gd name="T31" fmla="*/ 629 h 1866"/>
              <a:gd name="T32" fmla="*/ 1510 w 3565"/>
              <a:gd name="T33" fmla="*/ 871 h 1866"/>
              <a:gd name="T34" fmla="*/ 1548 w 3565"/>
              <a:gd name="T35" fmla="*/ 608 h 1866"/>
              <a:gd name="T36" fmla="*/ 1600 w 3565"/>
              <a:gd name="T37" fmla="*/ 563 h 1866"/>
              <a:gd name="T38" fmla="*/ 1627 w 3565"/>
              <a:gd name="T39" fmla="*/ 619 h 1866"/>
              <a:gd name="T40" fmla="*/ 1648 w 3565"/>
              <a:gd name="T41" fmla="*/ 764 h 1866"/>
              <a:gd name="T42" fmla="*/ 1683 w 3565"/>
              <a:gd name="T43" fmla="*/ 950 h 1866"/>
              <a:gd name="T44" fmla="*/ 1721 w 3565"/>
              <a:gd name="T45" fmla="*/ 847 h 1866"/>
              <a:gd name="T46" fmla="*/ 1752 w 3565"/>
              <a:gd name="T47" fmla="*/ 536 h 1866"/>
              <a:gd name="T48" fmla="*/ 2038 w 3565"/>
              <a:gd name="T49" fmla="*/ 456 h 1866"/>
              <a:gd name="T50" fmla="*/ 2059 w 3565"/>
              <a:gd name="T51" fmla="*/ 539 h 1866"/>
              <a:gd name="T52" fmla="*/ 2173 w 3565"/>
              <a:gd name="T53" fmla="*/ 246 h 1866"/>
              <a:gd name="T54" fmla="*/ 2252 w 3565"/>
              <a:gd name="T55" fmla="*/ 201 h 1866"/>
              <a:gd name="T56" fmla="*/ 2287 w 3565"/>
              <a:gd name="T57" fmla="*/ 259 h 1866"/>
              <a:gd name="T58" fmla="*/ 2356 w 3565"/>
              <a:gd name="T59" fmla="*/ 843 h 1866"/>
              <a:gd name="T60" fmla="*/ 2384 w 3565"/>
              <a:gd name="T61" fmla="*/ 612 h 1866"/>
              <a:gd name="T62" fmla="*/ 2398 w 3565"/>
              <a:gd name="T63" fmla="*/ 432 h 1866"/>
              <a:gd name="T64" fmla="*/ 2436 w 3565"/>
              <a:gd name="T65" fmla="*/ 139 h 1866"/>
              <a:gd name="T66" fmla="*/ 2567 w 3565"/>
              <a:gd name="T67" fmla="*/ 0 h 1866"/>
              <a:gd name="T68" fmla="*/ 2598 w 3565"/>
              <a:gd name="T69" fmla="*/ 121 h 1866"/>
              <a:gd name="T70" fmla="*/ 2629 w 3565"/>
              <a:gd name="T71" fmla="*/ 173 h 1866"/>
              <a:gd name="T72" fmla="*/ 2670 w 3565"/>
              <a:gd name="T73" fmla="*/ 491 h 1866"/>
              <a:gd name="T74" fmla="*/ 2988 w 3565"/>
              <a:gd name="T75" fmla="*/ 346 h 1866"/>
              <a:gd name="T76" fmla="*/ 3071 w 3565"/>
              <a:gd name="T77" fmla="*/ 532 h 1866"/>
              <a:gd name="T78" fmla="*/ 3126 w 3565"/>
              <a:gd name="T79" fmla="*/ 498 h 1866"/>
              <a:gd name="T80" fmla="*/ 3233 w 3565"/>
              <a:gd name="T81" fmla="*/ 550 h 1866"/>
              <a:gd name="T82" fmla="*/ 3320 w 3565"/>
              <a:gd name="T83" fmla="*/ 463 h 1866"/>
              <a:gd name="T84" fmla="*/ 3382 w 3565"/>
              <a:gd name="T85" fmla="*/ 398 h 1866"/>
              <a:gd name="T86" fmla="*/ 3565 w 3565"/>
              <a:gd name="T87" fmla="*/ 446 h 1866"/>
              <a:gd name="T88" fmla="*/ 3565 w 3565"/>
              <a:gd name="T89" fmla="*/ 1866 h 1866"/>
              <a:gd name="T90" fmla="*/ 0 w 3565"/>
              <a:gd name="T91" fmla="*/ 957 h 18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3565" h="1866">
                <a:moveTo>
                  <a:pt x="0" y="957"/>
                </a:moveTo>
                <a:lnTo>
                  <a:pt x="128" y="957"/>
                </a:lnTo>
                <a:lnTo>
                  <a:pt x="128" y="982"/>
                </a:lnTo>
                <a:lnTo>
                  <a:pt x="187" y="982"/>
                </a:lnTo>
                <a:lnTo>
                  <a:pt x="187" y="909"/>
                </a:lnTo>
                <a:lnTo>
                  <a:pt x="246" y="909"/>
                </a:lnTo>
                <a:lnTo>
                  <a:pt x="246" y="816"/>
                </a:lnTo>
                <a:lnTo>
                  <a:pt x="463" y="816"/>
                </a:lnTo>
                <a:lnTo>
                  <a:pt x="463" y="874"/>
                </a:lnTo>
                <a:lnTo>
                  <a:pt x="501" y="874"/>
                </a:lnTo>
                <a:lnTo>
                  <a:pt x="501" y="926"/>
                </a:lnTo>
                <a:lnTo>
                  <a:pt x="543" y="926"/>
                </a:lnTo>
                <a:lnTo>
                  <a:pt x="543" y="677"/>
                </a:lnTo>
                <a:lnTo>
                  <a:pt x="632" y="677"/>
                </a:lnTo>
                <a:lnTo>
                  <a:pt x="632" y="719"/>
                </a:lnTo>
                <a:lnTo>
                  <a:pt x="774" y="719"/>
                </a:lnTo>
                <a:lnTo>
                  <a:pt x="774" y="771"/>
                </a:lnTo>
                <a:lnTo>
                  <a:pt x="822" y="771"/>
                </a:lnTo>
                <a:lnTo>
                  <a:pt x="822" y="691"/>
                </a:lnTo>
                <a:lnTo>
                  <a:pt x="1040" y="691"/>
                </a:lnTo>
                <a:lnTo>
                  <a:pt x="1040" y="823"/>
                </a:lnTo>
                <a:lnTo>
                  <a:pt x="1151" y="823"/>
                </a:lnTo>
                <a:lnTo>
                  <a:pt x="1151" y="608"/>
                </a:lnTo>
                <a:lnTo>
                  <a:pt x="1209" y="608"/>
                </a:lnTo>
                <a:lnTo>
                  <a:pt x="1209" y="543"/>
                </a:lnTo>
                <a:lnTo>
                  <a:pt x="1251" y="543"/>
                </a:lnTo>
                <a:lnTo>
                  <a:pt x="1251" y="608"/>
                </a:lnTo>
                <a:lnTo>
                  <a:pt x="1372" y="608"/>
                </a:lnTo>
                <a:lnTo>
                  <a:pt x="1372" y="567"/>
                </a:lnTo>
                <a:lnTo>
                  <a:pt x="1413" y="567"/>
                </a:lnTo>
                <a:lnTo>
                  <a:pt x="1413" y="629"/>
                </a:lnTo>
                <a:lnTo>
                  <a:pt x="1458" y="629"/>
                </a:lnTo>
                <a:lnTo>
                  <a:pt x="1458" y="871"/>
                </a:lnTo>
                <a:lnTo>
                  <a:pt x="1510" y="871"/>
                </a:lnTo>
                <a:lnTo>
                  <a:pt x="1510" y="608"/>
                </a:lnTo>
                <a:lnTo>
                  <a:pt x="1548" y="608"/>
                </a:lnTo>
                <a:lnTo>
                  <a:pt x="1548" y="563"/>
                </a:lnTo>
                <a:lnTo>
                  <a:pt x="1600" y="563"/>
                </a:lnTo>
                <a:lnTo>
                  <a:pt x="1600" y="619"/>
                </a:lnTo>
                <a:lnTo>
                  <a:pt x="1627" y="619"/>
                </a:lnTo>
                <a:lnTo>
                  <a:pt x="1627" y="764"/>
                </a:lnTo>
                <a:lnTo>
                  <a:pt x="1648" y="764"/>
                </a:lnTo>
                <a:lnTo>
                  <a:pt x="1648" y="950"/>
                </a:lnTo>
                <a:lnTo>
                  <a:pt x="1683" y="950"/>
                </a:lnTo>
                <a:lnTo>
                  <a:pt x="1683" y="847"/>
                </a:lnTo>
                <a:lnTo>
                  <a:pt x="1721" y="847"/>
                </a:lnTo>
                <a:lnTo>
                  <a:pt x="1721" y="536"/>
                </a:lnTo>
                <a:lnTo>
                  <a:pt x="1752" y="536"/>
                </a:lnTo>
                <a:lnTo>
                  <a:pt x="1752" y="456"/>
                </a:lnTo>
                <a:lnTo>
                  <a:pt x="2038" y="456"/>
                </a:lnTo>
                <a:lnTo>
                  <a:pt x="2038" y="539"/>
                </a:lnTo>
                <a:lnTo>
                  <a:pt x="2059" y="539"/>
                </a:lnTo>
                <a:lnTo>
                  <a:pt x="2059" y="246"/>
                </a:lnTo>
                <a:lnTo>
                  <a:pt x="2173" y="246"/>
                </a:lnTo>
                <a:lnTo>
                  <a:pt x="2173" y="201"/>
                </a:lnTo>
                <a:lnTo>
                  <a:pt x="2252" y="201"/>
                </a:lnTo>
                <a:lnTo>
                  <a:pt x="2252" y="259"/>
                </a:lnTo>
                <a:lnTo>
                  <a:pt x="2287" y="259"/>
                </a:lnTo>
                <a:lnTo>
                  <a:pt x="2287" y="843"/>
                </a:lnTo>
                <a:lnTo>
                  <a:pt x="2356" y="843"/>
                </a:lnTo>
                <a:lnTo>
                  <a:pt x="2356" y="612"/>
                </a:lnTo>
                <a:lnTo>
                  <a:pt x="2384" y="612"/>
                </a:lnTo>
                <a:lnTo>
                  <a:pt x="2384" y="449"/>
                </a:lnTo>
                <a:lnTo>
                  <a:pt x="2398" y="432"/>
                </a:lnTo>
                <a:lnTo>
                  <a:pt x="2398" y="139"/>
                </a:lnTo>
                <a:lnTo>
                  <a:pt x="2436" y="139"/>
                </a:lnTo>
                <a:lnTo>
                  <a:pt x="2436" y="0"/>
                </a:lnTo>
                <a:lnTo>
                  <a:pt x="2567" y="0"/>
                </a:lnTo>
                <a:lnTo>
                  <a:pt x="2567" y="121"/>
                </a:lnTo>
                <a:lnTo>
                  <a:pt x="2598" y="121"/>
                </a:lnTo>
                <a:lnTo>
                  <a:pt x="2598" y="173"/>
                </a:lnTo>
                <a:lnTo>
                  <a:pt x="2629" y="173"/>
                </a:lnTo>
                <a:lnTo>
                  <a:pt x="2629" y="491"/>
                </a:lnTo>
                <a:lnTo>
                  <a:pt x="2670" y="491"/>
                </a:lnTo>
                <a:lnTo>
                  <a:pt x="2670" y="346"/>
                </a:lnTo>
                <a:lnTo>
                  <a:pt x="2988" y="346"/>
                </a:lnTo>
                <a:lnTo>
                  <a:pt x="2988" y="532"/>
                </a:lnTo>
                <a:lnTo>
                  <a:pt x="3071" y="532"/>
                </a:lnTo>
                <a:lnTo>
                  <a:pt x="3071" y="498"/>
                </a:lnTo>
                <a:lnTo>
                  <a:pt x="3126" y="498"/>
                </a:lnTo>
                <a:lnTo>
                  <a:pt x="3126" y="550"/>
                </a:lnTo>
                <a:lnTo>
                  <a:pt x="3233" y="550"/>
                </a:lnTo>
                <a:lnTo>
                  <a:pt x="3233" y="463"/>
                </a:lnTo>
                <a:lnTo>
                  <a:pt x="3320" y="463"/>
                </a:lnTo>
                <a:lnTo>
                  <a:pt x="3320" y="398"/>
                </a:lnTo>
                <a:lnTo>
                  <a:pt x="3382" y="398"/>
                </a:lnTo>
                <a:lnTo>
                  <a:pt x="3382" y="446"/>
                </a:lnTo>
                <a:lnTo>
                  <a:pt x="3565" y="446"/>
                </a:lnTo>
                <a:lnTo>
                  <a:pt x="3565" y="1040"/>
                </a:lnTo>
                <a:lnTo>
                  <a:pt x="3565" y="1866"/>
                </a:lnTo>
                <a:lnTo>
                  <a:pt x="0" y="1866"/>
                </a:lnTo>
                <a:lnTo>
                  <a:pt x="0" y="957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/>
          </a:p>
        </p:txBody>
      </p:sp>
      <p:sp>
        <p:nvSpPr>
          <p:cNvPr id="88" name="Freeform 17"/>
          <p:cNvSpPr>
            <a:spLocks/>
          </p:cNvSpPr>
          <p:nvPr userDrawn="1"/>
        </p:nvSpPr>
        <p:spPr bwMode="auto">
          <a:xfrm>
            <a:off x="5395669" y="4470308"/>
            <a:ext cx="3084573" cy="2387692"/>
          </a:xfrm>
          <a:custGeom>
            <a:avLst/>
            <a:gdLst>
              <a:gd name="T0" fmla="*/ 1882 w 1982"/>
              <a:gd name="T1" fmla="*/ 456 h 1534"/>
              <a:gd name="T2" fmla="*/ 1882 w 1982"/>
              <a:gd name="T3" fmla="*/ 546 h 1534"/>
              <a:gd name="T4" fmla="*/ 1830 w 1982"/>
              <a:gd name="T5" fmla="*/ 546 h 1534"/>
              <a:gd name="T6" fmla="*/ 1830 w 1982"/>
              <a:gd name="T7" fmla="*/ 629 h 1534"/>
              <a:gd name="T8" fmla="*/ 1699 w 1982"/>
              <a:gd name="T9" fmla="*/ 629 h 1534"/>
              <a:gd name="T10" fmla="*/ 1699 w 1982"/>
              <a:gd name="T11" fmla="*/ 822 h 1534"/>
              <a:gd name="T12" fmla="*/ 1668 w 1982"/>
              <a:gd name="T13" fmla="*/ 822 h 1534"/>
              <a:gd name="T14" fmla="*/ 1668 w 1982"/>
              <a:gd name="T15" fmla="*/ 59 h 1534"/>
              <a:gd name="T16" fmla="*/ 1388 w 1982"/>
              <a:gd name="T17" fmla="*/ 59 h 1534"/>
              <a:gd name="T18" fmla="*/ 1388 w 1982"/>
              <a:gd name="T19" fmla="*/ 200 h 1534"/>
              <a:gd name="T20" fmla="*/ 1226 w 1982"/>
              <a:gd name="T21" fmla="*/ 200 h 1534"/>
              <a:gd name="T22" fmla="*/ 1226 w 1982"/>
              <a:gd name="T23" fmla="*/ 688 h 1534"/>
              <a:gd name="T24" fmla="*/ 1119 w 1982"/>
              <a:gd name="T25" fmla="*/ 688 h 1534"/>
              <a:gd name="T26" fmla="*/ 1119 w 1982"/>
              <a:gd name="T27" fmla="*/ 629 h 1534"/>
              <a:gd name="T28" fmla="*/ 1043 w 1982"/>
              <a:gd name="T29" fmla="*/ 629 h 1534"/>
              <a:gd name="T30" fmla="*/ 1043 w 1982"/>
              <a:gd name="T31" fmla="*/ 542 h 1534"/>
              <a:gd name="T32" fmla="*/ 839 w 1982"/>
              <a:gd name="T33" fmla="*/ 542 h 1534"/>
              <a:gd name="T34" fmla="*/ 839 w 1982"/>
              <a:gd name="T35" fmla="*/ 629 h 1534"/>
              <a:gd name="T36" fmla="*/ 736 w 1982"/>
              <a:gd name="T37" fmla="*/ 629 h 1534"/>
              <a:gd name="T38" fmla="*/ 736 w 1982"/>
              <a:gd name="T39" fmla="*/ 698 h 1534"/>
              <a:gd name="T40" fmla="*/ 694 w 1982"/>
              <a:gd name="T41" fmla="*/ 698 h 1534"/>
              <a:gd name="T42" fmla="*/ 694 w 1982"/>
              <a:gd name="T43" fmla="*/ 0 h 1534"/>
              <a:gd name="T44" fmla="*/ 331 w 1982"/>
              <a:gd name="T45" fmla="*/ 0 h 1534"/>
              <a:gd name="T46" fmla="*/ 331 w 1982"/>
              <a:gd name="T47" fmla="*/ 663 h 1534"/>
              <a:gd name="T48" fmla="*/ 245 w 1982"/>
              <a:gd name="T49" fmla="*/ 663 h 1534"/>
              <a:gd name="T50" fmla="*/ 245 w 1982"/>
              <a:gd name="T51" fmla="*/ 456 h 1534"/>
              <a:gd name="T52" fmla="*/ 93 w 1982"/>
              <a:gd name="T53" fmla="*/ 456 h 1534"/>
              <a:gd name="T54" fmla="*/ 93 w 1982"/>
              <a:gd name="T55" fmla="*/ 826 h 1534"/>
              <a:gd name="T56" fmla="*/ 0 w 1982"/>
              <a:gd name="T57" fmla="*/ 826 h 1534"/>
              <a:gd name="T58" fmla="*/ 0 w 1982"/>
              <a:gd name="T59" fmla="*/ 1534 h 1534"/>
              <a:gd name="T60" fmla="*/ 1982 w 1982"/>
              <a:gd name="T61" fmla="*/ 1534 h 1534"/>
              <a:gd name="T62" fmla="*/ 1982 w 1982"/>
              <a:gd name="T63" fmla="*/ 456 h 1534"/>
              <a:gd name="T64" fmla="*/ 1882 w 1982"/>
              <a:gd name="T65" fmla="*/ 456 h 15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982" h="1534">
                <a:moveTo>
                  <a:pt x="1882" y="456"/>
                </a:moveTo>
                <a:lnTo>
                  <a:pt x="1882" y="546"/>
                </a:lnTo>
                <a:lnTo>
                  <a:pt x="1830" y="546"/>
                </a:lnTo>
                <a:lnTo>
                  <a:pt x="1830" y="629"/>
                </a:lnTo>
                <a:lnTo>
                  <a:pt x="1699" y="629"/>
                </a:lnTo>
                <a:lnTo>
                  <a:pt x="1699" y="822"/>
                </a:lnTo>
                <a:lnTo>
                  <a:pt x="1668" y="822"/>
                </a:lnTo>
                <a:lnTo>
                  <a:pt x="1668" y="59"/>
                </a:lnTo>
                <a:lnTo>
                  <a:pt x="1388" y="59"/>
                </a:lnTo>
                <a:lnTo>
                  <a:pt x="1388" y="200"/>
                </a:lnTo>
                <a:lnTo>
                  <a:pt x="1226" y="200"/>
                </a:lnTo>
                <a:lnTo>
                  <a:pt x="1226" y="688"/>
                </a:lnTo>
                <a:lnTo>
                  <a:pt x="1119" y="688"/>
                </a:lnTo>
                <a:lnTo>
                  <a:pt x="1119" y="629"/>
                </a:lnTo>
                <a:lnTo>
                  <a:pt x="1043" y="629"/>
                </a:lnTo>
                <a:lnTo>
                  <a:pt x="1043" y="542"/>
                </a:lnTo>
                <a:lnTo>
                  <a:pt x="839" y="542"/>
                </a:lnTo>
                <a:lnTo>
                  <a:pt x="839" y="629"/>
                </a:lnTo>
                <a:lnTo>
                  <a:pt x="736" y="629"/>
                </a:lnTo>
                <a:lnTo>
                  <a:pt x="736" y="698"/>
                </a:lnTo>
                <a:lnTo>
                  <a:pt x="694" y="698"/>
                </a:lnTo>
                <a:lnTo>
                  <a:pt x="694" y="0"/>
                </a:lnTo>
                <a:lnTo>
                  <a:pt x="331" y="0"/>
                </a:lnTo>
                <a:lnTo>
                  <a:pt x="331" y="663"/>
                </a:lnTo>
                <a:lnTo>
                  <a:pt x="245" y="663"/>
                </a:lnTo>
                <a:lnTo>
                  <a:pt x="245" y="456"/>
                </a:lnTo>
                <a:lnTo>
                  <a:pt x="93" y="456"/>
                </a:lnTo>
                <a:lnTo>
                  <a:pt x="93" y="826"/>
                </a:lnTo>
                <a:lnTo>
                  <a:pt x="0" y="826"/>
                </a:lnTo>
                <a:lnTo>
                  <a:pt x="0" y="1534"/>
                </a:lnTo>
                <a:lnTo>
                  <a:pt x="1982" y="1534"/>
                </a:lnTo>
                <a:lnTo>
                  <a:pt x="1982" y="456"/>
                </a:lnTo>
                <a:lnTo>
                  <a:pt x="1882" y="45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/>
          </a:p>
        </p:txBody>
      </p:sp>
      <p:sp>
        <p:nvSpPr>
          <p:cNvPr id="89" name="Freeform 18"/>
          <p:cNvSpPr>
            <a:spLocks/>
          </p:cNvSpPr>
          <p:nvPr userDrawn="1"/>
        </p:nvSpPr>
        <p:spPr bwMode="auto">
          <a:xfrm flipH="1">
            <a:off x="8466235" y="2965159"/>
            <a:ext cx="3725766" cy="3892842"/>
          </a:xfrm>
          <a:custGeom>
            <a:avLst/>
            <a:gdLst>
              <a:gd name="T0" fmla="*/ 2308 w 2394"/>
              <a:gd name="T1" fmla="*/ 1385 h 2501"/>
              <a:gd name="T2" fmla="*/ 2270 w 2394"/>
              <a:gd name="T3" fmla="*/ 1420 h 2501"/>
              <a:gd name="T4" fmla="*/ 2228 w 2394"/>
              <a:gd name="T5" fmla="*/ 1323 h 2501"/>
              <a:gd name="T6" fmla="*/ 2083 w 2394"/>
              <a:gd name="T7" fmla="*/ 1202 h 2501"/>
              <a:gd name="T8" fmla="*/ 2055 w 2394"/>
              <a:gd name="T9" fmla="*/ 1278 h 2501"/>
              <a:gd name="T10" fmla="*/ 2031 w 2394"/>
              <a:gd name="T11" fmla="*/ 1344 h 2501"/>
              <a:gd name="T12" fmla="*/ 1969 w 2394"/>
              <a:gd name="T13" fmla="*/ 1019 h 2501"/>
              <a:gd name="T14" fmla="*/ 1872 w 2394"/>
              <a:gd name="T15" fmla="*/ 1071 h 2501"/>
              <a:gd name="T16" fmla="*/ 1845 w 2394"/>
              <a:gd name="T17" fmla="*/ 1140 h 2501"/>
              <a:gd name="T18" fmla="*/ 1696 w 2394"/>
              <a:gd name="T19" fmla="*/ 1036 h 2501"/>
              <a:gd name="T20" fmla="*/ 1620 w 2394"/>
              <a:gd name="T21" fmla="*/ 1209 h 2501"/>
              <a:gd name="T22" fmla="*/ 1582 w 2394"/>
              <a:gd name="T23" fmla="*/ 929 h 2501"/>
              <a:gd name="T24" fmla="*/ 1555 w 2394"/>
              <a:gd name="T25" fmla="*/ 843 h 2501"/>
              <a:gd name="T26" fmla="*/ 1472 w 2394"/>
              <a:gd name="T27" fmla="*/ 929 h 2501"/>
              <a:gd name="T28" fmla="*/ 1447 w 2394"/>
              <a:gd name="T29" fmla="*/ 874 h 2501"/>
              <a:gd name="T30" fmla="*/ 1416 w 2394"/>
              <a:gd name="T31" fmla="*/ 953 h 2501"/>
              <a:gd name="T32" fmla="*/ 1382 w 2394"/>
              <a:gd name="T33" fmla="*/ 1274 h 2501"/>
              <a:gd name="T34" fmla="*/ 1354 w 2394"/>
              <a:gd name="T35" fmla="*/ 929 h 2501"/>
              <a:gd name="T36" fmla="*/ 1320 w 2394"/>
              <a:gd name="T37" fmla="*/ 867 h 2501"/>
              <a:gd name="T38" fmla="*/ 1302 w 2394"/>
              <a:gd name="T39" fmla="*/ 939 h 2501"/>
              <a:gd name="T40" fmla="*/ 1285 w 2394"/>
              <a:gd name="T41" fmla="*/ 1133 h 2501"/>
              <a:gd name="T42" fmla="*/ 1264 w 2394"/>
              <a:gd name="T43" fmla="*/ 1378 h 2501"/>
              <a:gd name="T44" fmla="*/ 1240 w 2394"/>
              <a:gd name="T45" fmla="*/ 1243 h 2501"/>
              <a:gd name="T46" fmla="*/ 1216 w 2394"/>
              <a:gd name="T47" fmla="*/ 701 h 2501"/>
              <a:gd name="T48" fmla="*/ 1026 w 2394"/>
              <a:gd name="T49" fmla="*/ 597 h 2501"/>
              <a:gd name="T50" fmla="*/ 1009 w 2394"/>
              <a:gd name="T51" fmla="*/ 708 h 2501"/>
              <a:gd name="T52" fmla="*/ 933 w 2394"/>
              <a:gd name="T53" fmla="*/ 324 h 2501"/>
              <a:gd name="T54" fmla="*/ 881 w 2394"/>
              <a:gd name="T55" fmla="*/ 262 h 2501"/>
              <a:gd name="T56" fmla="*/ 857 w 2394"/>
              <a:gd name="T57" fmla="*/ 338 h 2501"/>
              <a:gd name="T58" fmla="*/ 812 w 2394"/>
              <a:gd name="T59" fmla="*/ 1243 h 2501"/>
              <a:gd name="T60" fmla="*/ 795 w 2394"/>
              <a:gd name="T61" fmla="*/ 939 h 2501"/>
              <a:gd name="T62" fmla="*/ 784 w 2394"/>
              <a:gd name="T63" fmla="*/ 566 h 2501"/>
              <a:gd name="T64" fmla="*/ 757 w 2394"/>
              <a:gd name="T65" fmla="*/ 183 h 2501"/>
              <a:gd name="T66" fmla="*/ 670 w 2394"/>
              <a:gd name="T67" fmla="*/ 0 h 2501"/>
              <a:gd name="T68" fmla="*/ 646 w 2394"/>
              <a:gd name="T69" fmla="*/ 155 h 2501"/>
              <a:gd name="T70" fmla="*/ 629 w 2394"/>
              <a:gd name="T71" fmla="*/ 228 h 2501"/>
              <a:gd name="T72" fmla="*/ 598 w 2394"/>
              <a:gd name="T73" fmla="*/ 642 h 2501"/>
              <a:gd name="T74" fmla="*/ 387 w 2394"/>
              <a:gd name="T75" fmla="*/ 456 h 2501"/>
              <a:gd name="T76" fmla="*/ 332 w 2394"/>
              <a:gd name="T77" fmla="*/ 698 h 2501"/>
              <a:gd name="T78" fmla="*/ 294 w 2394"/>
              <a:gd name="T79" fmla="*/ 653 h 2501"/>
              <a:gd name="T80" fmla="*/ 221 w 2394"/>
              <a:gd name="T81" fmla="*/ 722 h 2501"/>
              <a:gd name="T82" fmla="*/ 163 w 2394"/>
              <a:gd name="T83" fmla="*/ 604 h 2501"/>
              <a:gd name="T84" fmla="*/ 121 w 2394"/>
              <a:gd name="T85" fmla="*/ 521 h 2501"/>
              <a:gd name="T86" fmla="*/ 0 w 2394"/>
              <a:gd name="T87" fmla="*/ 587 h 2501"/>
              <a:gd name="T88" fmla="*/ 0 w 2394"/>
              <a:gd name="T89" fmla="*/ 2501 h 2501"/>
              <a:gd name="T90" fmla="*/ 2394 w 2394"/>
              <a:gd name="T91" fmla="*/ 1385 h 25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2394" h="2501">
                <a:moveTo>
                  <a:pt x="2394" y="1385"/>
                </a:moveTo>
                <a:lnTo>
                  <a:pt x="2308" y="1385"/>
                </a:lnTo>
                <a:lnTo>
                  <a:pt x="2308" y="1420"/>
                </a:lnTo>
                <a:lnTo>
                  <a:pt x="2270" y="1420"/>
                </a:lnTo>
                <a:lnTo>
                  <a:pt x="2270" y="1323"/>
                </a:lnTo>
                <a:lnTo>
                  <a:pt x="2228" y="1323"/>
                </a:lnTo>
                <a:lnTo>
                  <a:pt x="2228" y="1202"/>
                </a:lnTo>
                <a:lnTo>
                  <a:pt x="2083" y="1202"/>
                </a:lnTo>
                <a:lnTo>
                  <a:pt x="2083" y="1278"/>
                </a:lnTo>
                <a:lnTo>
                  <a:pt x="2055" y="1278"/>
                </a:lnTo>
                <a:lnTo>
                  <a:pt x="2055" y="1344"/>
                </a:lnTo>
                <a:lnTo>
                  <a:pt x="2031" y="1344"/>
                </a:lnTo>
                <a:lnTo>
                  <a:pt x="2031" y="1019"/>
                </a:lnTo>
                <a:lnTo>
                  <a:pt x="1969" y="1019"/>
                </a:lnTo>
                <a:lnTo>
                  <a:pt x="1969" y="1071"/>
                </a:lnTo>
                <a:lnTo>
                  <a:pt x="1872" y="1071"/>
                </a:lnTo>
                <a:lnTo>
                  <a:pt x="1872" y="1140"/>
                </a:lnTo>
                <a:lnTo>
                  <a:pt x="1845" y="1140"/>
                </a:lnTo>
                <a:lnTo>
                  <a:pt x="1845" y="1036"/>
                </a:lnTo>
                <a:lnTo>
                  <a:pt x="1696" y="1036"/>
                </a:lnTo>
                <a:lnTo>
                  <a:pt x="1696" y="1209"/>
                </a:lnTo>
                <a:lnTo>
                  <a:pt x="1620" y="1209"/>
                </a:lnTo>
                <a:lnTo>
                  <a:pt x="1620" y="929"/>
                </a:lnTo>
                <a:lnTo>
                  <a:pt x="1582" y="929"/>
                </a:lnTo>
                <a:lnTo>
                  <a:pt x="1582" y="843"/>
                </a:lnTo>
                <a:lnTo>
                  <a:pt x="1555" y="843"/>
                </a:lnTo>
                <a:lnTo>
                  <a:pt x="1555" y="929"/>
                </a:lnTo>
                <a:lnTo>
                  <a:pt x="1472" y="929"/>
                </a:lnTo>
                <a:lnTo>
                  <a:pt x="1472" y="874"/>
                </a:lnTo>
                <a:lnTo>
                  <a:pt x="1447" y="874"/>
                </a:lnTo>
                <a:lnTo>
                  <a:pt x="1447" y="953"/>
                </a:lnTo>
                <a:lnTo>
                  <a:pt x="1416" y="953"/>
                </a:lnTo>
                <a:lnTo>
                  <a:pt x="1416" y="1274"/>
                </a:lnTo>
                <a:lnTo>
                  <a:pt x="1382" y="1274"/>
                </a:lnTo>
                <a:lnTo>
                  <a:pt x="1382" y="929"/>
                </a:lnTo>
                <a:lnTo>
                  <a:pt x="1354" y="929"/>
                </a:lnTo>
                <a:lnTo>
                  <a:pt x="1354" y="867"/>
                </a:lnTo>
                <a:lnTo>
                  <a:pt x="1320" y="867"/>
                </a:lnTo>
                <a:lnTo>
                  <a:pt x="1320" y="939"/>
                </a:lnTo>
                <a:lnTo>
                  <a:pt x="1302" y="939"/>
                </a:lnTo>
                <a:lnTo>
                  <a:pt x="1302" y="1133"/>
                </a:lnTo>
                <a:lnTo>
                  <a:pt x="1285" y="1133"/>
                </a:lnTo>
                <a:lnTo>
                  <a:pt x="1285" y="1378"/>
                </a:lnTo>
                <a:lnTo>
                  <a:pt x="1264" y="1378"/>
                </a:lnTo>
                <a:lnTo>
                  <a:pt x="1264" y="1243"/>
                </a:lnTo>
                <a:lnTo>
                  <a:pt x="1240" y="1243"/>
                </a:lnTo>
                <a:lnTo>
                  <a:pt x="1240" y="701"/>
                </a:lnTo>
                <a:lnTo>
                  <a:pt x="1216" y="701"/>
                </a:lnTo>
                <a:lnTo>
                  <a:pt x="1216" y="597"/>
                </a:lnTo>
                <a:lnTo>
                  <a:pt x="1026" y="597"/>
                </a:lnTo>
                <a:lnTo>
                  <a:pt x="1026" y="708"/>
                </a:lnTo>
                <a:lnTo>
                  <a:pt x="1009" y="708"/>
                </a:lnTo>
                <a:lnTo>
                  <a:pt x="1009" y="324"/>
                </a:lnTo>
                <a:lnTo>
                  <a:pt x="933" y="324"/>
                </a:lnTo>
                <a:lnTo>
                  <a:pt x="933" y="262"/>
                </a:lnTo>
                <a:lnTo>
                  <a:pt x="881" y="262"/>
                </a:lnTo>
                <a:lnTo>
                  <a:pt x="881" y="338"/>
                </a:lnTo>
                <a:lnTo>
                  <a:pt x="857" y="338"/>
                </a:lnTo>
                <a:lnTo>
                  <a:pt x="857" y="1243"/>
                </a:lnTo>
                <a:lnTo>
                  <a:pt x="812" y="1243"/>
                </a:lnTo>
                <a:lnTo>
                  <a:pt x="812" y="939"/>
                </a:lnTo>
                <a:lnTo>
                  <a:pt x="795" y="939"/>
                </a:lnTo>
                <a:lnTo>
                  <a:pt x="795" y="590"/>
                </a:lnTo>
                <a:lnTo>
                  <a:pt x="784" y="566"/>
                </a:lnTo>
                <a:lnTo>
                  <a:pt x="784" y="183"/>
                </a:lnTo>
                <a:lnTo>
                  <a:pt x="757" y="183"/>
                </a:lnTo>
                <a:lnTo>
                  <a:pt x="757" y="0"/>
                </a:lnTo>
                <a:lnTo>
                  <a:pt x="670" y="0"/>
                </a:lnTo>
                <a:lnTo>
                  <a:pt x="670" y="155"/>
                </a:lnTo>
                <a:lnTo>
                  <a:pt x="646" y="155"/>
                </a:lnTo>
                <a:lnTo>
                  <a:pt x="646" y="228"/>
                </a:lnTo>
                <a:lnTo>
                  <a:pt x="629" y="228"/>
                </a:lnTo>
                <a:lnTo>
                  <a:pt x="629" y="642"/>
                </a:lnTo>
                <a:lnTo>
                  <a:pt x="598" y="642"/>
                </a:lnTo>
                <a:lnTo>
                  <a:pt x="598" y="456"/>
                </a:lnTo>
                <a:lnTo>
                  <a:pt x="387" y="456"/>
                </a:lnTo>
                <a:lnTo>
                  <a:pt x="387" y="698"/>
                </a:lnTo>
                <a:lnTo>
                  <a:pt x="332" y="698"/>
                </a:lnTo>
                <a:lnTo>
                  <a:pt x="332" y="653"/>
                </a:lnTo>
                <a:lnTo>
                  <a:pt x="294" y="653"/>
                </a:lnTo>
                <a:lnTo>
                  <a:pt x="294" y="722"/>
                </a:lnTo>
                <a:lnTo>
                  <a:pt x="221" y="722"/>
                </a:lnTo>
                <a:lnTo>
                  <a:pt x="221" y="604"/>
                </a:lnTo>
                <a:lnTo>
                  <a:pt x="163" y="604"/>
                </a:lnTo>
                <a:lnTo>
                  <a:pt x="163" y="521"/>
                </a:lnTo>
                <a:lnTo>
                  <a:pt x="121" y="521"/>
                </a:lnTo>
                <a:lnTo>
                  <a:pt x="121" y="587"/>
                </a:lnTo>
                <a:lnTo>
                  <a:pt x="0" y="587"/>
                </a:lnTo>
                <a:lnTo>
                  <a:pt x="0" y="1503"/>
                </a:lnTo>
                <a:lnTo>
                  <a:pt x="0" y="2501"/>
                </a:lnTo>
                <a:lnTo>
                  <a:pt x="2394" y="2501"/>
                </a:lnTo>
                <a:lnTo>
                  <a:pt x="2394" y="138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1765"/>
          </a:p>
        </p:txBody>
      </p:sp>
      <p:sp>
        <p:nvSpPr>
          <p:cNvPr id="91" name="Freeform 20"/>
          <p:cNvSpPr>
            <a:spLocks noEditPoints="1"/>
          </p:cNvSpPr>
          <p:nvPr userDrawn="1"/>
        </p:nvSpPr>
        <p:spPr bwMode="auto">
          <a:xfrm>
            <a:off x="8105463" y="303197"/>
            <a:ext cx="535365" cy="5781420"/>
          </a:xfrm>
          <a:custGeom>
            <a:avLst/>
            <a:gdLst>
              <a:gd name="T0" fmla="*/ 51 w 93"/>
              <a:gd name="T1" fmla="*/ 1003 h 1003"/>
              <a:gd name="T2" fmla="*/ 51 w 93"/>
              <a:gd name="T3" fmla="*/ 1002 h 1003"/>
              <a:gd name="T4" fmla="*/ 42 w 93"/>
              <a:gd name="T5" fmla="*/ 1002 h 1003"/>
              <a:gd name="T6" fmla="*/ 42 w 93"/>
              <a:gd name="T7" fmla="*/ 1003 h 1003"/>
              <a:gd name="T8" fmla="*/ 0 w 93"/>
              <a:gd name="T9" fmla="*/ 1003 h 1003"/>
              <a:gd name="T10" fmla="*/ 34 w 93"/>
              <a:gd name="T11" fmla="*/ 384 h 1003"/>
              <a:gd name="T12" fmla="*/ 4 w 93"/>
              <a:gd name="T13" fmla="*/ 370 h 1003"/>
              <a:gd name="T14" fmla="*/ 13 w 93"/>
              <a:gd name="T15" fmla="*/ 360 h 1003"/>
              <a:gd name="T16" fmla="*/ 3 w 93"/>
              <a:gd name="T17" fmla="*/ 344 h 1003"/>
              <a:gd name="T18" fmla="*/ 15 w 93"/>
              <a:gd name="T19" fmla="*/ 325 h 1003"/>
              <a:gd name="T20" fmla="*/ 15 w 93"/>
              <a:gd name="T21" fmla="*/ 324 h 1003"/>
              <a:gd name="T22" fmla="*/ 29 w 93"/>
              <a:gd name="T23" fmla="*/ 309 h 1003"/>
              <a:gd name="T24" fmla="*/ 35 w 93"/>
              <a:gd name="T25" fmla="*/ 309 h 1003"/>
              <a:gd name="T26" fmla="*/ 35 w 93"/>
              <a:gd name="T27" fmla="*/ 300 h 1003"/>
              <a:gd name="T28" fmla="*/ 35 w 93"/>
              <a:gd name="T29" fmla="*/ 300 h 1003"/>
              <a:gd name="T30" fmla="*/ 29 w 93"/>
              <a:gd name="T31" fmla="*/ 294 h 1003"/>
              <a:gd name="T32" fmla="*/ 35 w 93"/>
              <a:gd name="T33" fmla="*/ 288 h 1003"/>
              <a:gd name="T34" fmla="*/ 35 w 93"/>
              <a:gd name="T35" fmla="*/ 288 h 1003"/>
              <a:gd name="T36" fmla="*/ 35 w 93"/>
              <a:gd name="T37" fmla="*/ 178 h 1003"/>
              <a:gd name="T38" fmla="*/ 58 w 93"/>
              <a:gd name="T39" fmla="*/ 178 h 1003"/>
              <a:gd name="T40" fmla="*/ 58 w 93"/>
              <a:gd name="T41" fmla="*/ 288 h 1003"/>
              <a:gd name="T42" fmla="*/ 58 w 93"/>
              <a:gd name="T43" fmla="*/ 288 h 1003"/>
              <a:gd name="T44" fmla="*/ 64 w 93"/>
              <a:gd name="T45" fmla="*/ 294 h 1003"/>
              <a:gd name="T46" fmla="*/ 58 w 93"/>
              <a:gd name="T47" fmla="*/ 300 h 1003"/>
              <a:gd name="T48" fmla="*/ 58 w 93"/>
              <a:gd name="T49" fmla="*/ 300 h 1003"/>
              <a:gd name="T50" fmla="*/ 58 w 93"/>
              <a:gd name="T51" fmla="*/ 309 h 1003"/>
              <a:gd name="T52" fmla="*/ 63 w 93"/>
              <a:gd name="T53" fmla="*/ 309 h 1003"/>
              <a:gd name="T54" fmla="*/ 78 w 93"/>
              <a:gd name="T55" fmla="*/ 324 h 1003"/>
              <a:gd name="T56" fmla="*/ 78 w 93"/>
              <a:gd name="T57" fmla="*/ 325 h 1003"/>
              <a:gd name="T58" fmla="*/ 90 w 93"/>
              <a:gd name="T59" fmla="*/ 344 h 1003"/>
              <a:gd name="T60" fmla="*/ 80 w 93"/>
              <a:gd name="T61" fmla="*/ 360 h 1003"/>
              <a:gd name="T62" fmla="*/ 89 w 93"/>
              <a:gd name="T63" fmla="*/ 370 h 1003"/>
              <a:gd name="T64" fmla="*/ 59 w 93"/>
              <a:gd name="T65" fmla="*/ 384 h 1003"/>
              <a:gd name="T66" fmla="*/ 93 w 93"/>
              <a:gd name="T67" fmla="*/ 1003 h 1003"/>
              <a:gd name="T68" fmla="*/ 51 w 93"/>
              <a:gd name="T69" fmla="*/ 1003 h 1003"/>
              <a:gd name="T70" fmla="*/ 63 w 93"/>
              <a:gd name="T71" fmla="*/ 177 h 1003"/>
              <a:gd name="T72" fmla="*/ 53 w 93"/>
              <a:gd name="T73" fmla="*/ 165 h 1003"/>
              <a:gd name="T74" fmla="*/ 53 w 93"/>
              <a:gd name="T75" fmla="*/ 94 h 1003"/>
              <a:gd name="T76" fmla="*/ 51 w 93"/>
              <a:gd name="T77" fmla="*/ 94 h 1003"/>
              <a:gd name="T78" fmla="*/ 51 w 93"/>
              <a:gd name="T79" fmla="*/ 66 h 1003"/>
              <a:gd name="T80" fmla="*/ 50 w 93"/>
              <a:gd name="T81" fmla="*/ 66 h 1003"/>
              <a:gd name="T82" fmla="*/ 50 w 93"/>
              <a:gd name="T83" fmla="*/ 35 h 1003"/>
              <a:gd name="T84" fmla="*/ 49 w 93"/>
              <a:gd name="T85" fmla="*/ 35 h 1003"/>
              <a:gd name="T86" fmla="*/ 49 w 93"/>
              <a:gd name="T87" fmla="*/ 0 h 1003"/>
              <a:gd name="T88" fmla="*/ 44 w 93"/>
              <a:gd name="T89" fmla="*/ 0 h 1003"/>
              <a:gd name="T90" fmla="*/ 44 w 93"/>
              <a:gd name="T91" fmla="*/ 35 h 1003"/>
              <a:gd name="T92" fmla="*/ 43 w 93"/>
              <a:gd name="T93" fmla="*/ 35 h 1003"/>
              <a:gd name="T94" fmla="*/ 43 w 93"/>
              <a:gd name="T95" fmla="*/ 66 h 1003"/>
              <a:gd name="T96" fmla="*/ 42 w 93"/>
              <a:gd name="T97" fmla="*/ 66 h 1003"/>
              <a:gd name="T98" fmla="*/ 42 w 93"/>
              <a:gd name="T99" fmla="*/ 94 h 1003"/>
              <a:gd name="T100" fmla="*/ 40 w 93"/>
              <a:gd name="T101" fmla="*/ 94 h 1003"/>
              <a:gd name="T102" fmla="*/ 40 w 93"/>
              <a:gd name="T103" fmla="*/ 165 h 1003"/>
              <a:gd name="T104" fmla="*/ 29 w 93"/>
              <a:gd name="T105" fmla="*/ 177 h 1003"/>
              <a:gd name="T106" fmla="*/ 29 w 93"/>
              <a:gd name="T107" fmla="*/ 177 h 1003"/>
              <a:gd name="T108" fmla="*/ 63 w 93"/>
              <a:gd name="T109" fmla="*/ 177 h 1003"/>
              <a:gd name="T110" fmla="*/ 63 w 93"/>
              <a:gd name="T111" fmla="*/ 177 h 10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93" h="1003">
                <a:moveTo>
                  <a:pt x="51" y="1003"/>
                </a:moveTo>
                <a:cubicBezTo>
                  <a:pt x="51" y="1002"/>
                  <a:pt x="51" y="1002"/>
                  <a:pt x="51" y="1002"/>
                </a:cubicBezTo>
                <a:cubicBezTo>
                  <a:pt x="42" y="1002"/>
                  <a:pt x="42" y="1002"/>
                  <a:pt x="42" y="1002"/>
                </a:cubicBezTo>
                <a:cubicBezTo>
                  <a:pt x="42" y="1003"/>
                  <a:pt x="42" y="1003"/>
                  <a:pt x="42" y="1003"/>
                </a:cubicBezTo>
                <a:cubicBezTo>
                  <a:pt x="0" y="1003"/>
                  <a:pt x="0" y="1003"/>
                  <a:pt x="0" y="1003"/>
                </a:cubicBezTo>
                <a:cubicBezTo>
                  <a:pt x="0" y="1003"/>
                  <a:pt x="25" y="599"/>
                  <a:pt x="34" y="384"/>
                </a:cubicBezTo>
                <a:cubicBezTo>
                  <a:pt x="17" y="382"/>
                  <a:pt x="4" y="377"/>
                  <a:pt x="4" y="370"/>
                </a:cubicBezTo>
                <a:cubicBezTo>
                  <a:pt x="4" y="366"/>
                  <a:pt x="8" y="363"/>
                  <a:pt x="13" y="360"/>
                </a:cubicBezTo>
                <a:cubicBezTo>
                  <a:pt x="7" y="356"/>
                  <a:pt x="3" y="350"/>
                  <a:pt x="3" y="344"/>
                </a:cubicBezTo>
                <a:cubicBezTo>
                  <a:pt x="3" y="336"/>
                  <a:pt x="8" y="330"/>
                  <a:pt x="15" y="325"/>
                </a:cubicBezTo>
                <a:cubicBezTo>
                  <a:pt x="15" y="324"/>
                  <a:pt x="15" y="324"/>
                  <a:pt x="15" y="324"/>
                </a:cubicBezTo>
                <a:cubicBezTo>
                  <a:pt x="15" y="316"/>
                  <a:pt x="22" y="309"/>
                  <a:pt x="29" y="309"/>
                </a:cubicBezTo>
                <a:cubicBezTo>
                  <a:pt x="35" y="309"/>
                  <a:pt x="35" y="309"/>
                  <a:pt x="35" y="309"/>
                </a:cubicBezTo>
                <a:cubicBezTo>
                  <a:pt x="35" y="300"/>
                  <a:pt x="35" y="300"/>
                  <a:pt x="35" y="300"/>
                </a:cubicBezTo>
                <a:cubicBezTo>
                  <a:pt x="35" y="300"/>
                  <a:pt x="35" y="300"/>
                  <a:pt x="35" y="300"/>
                </a:cubicBezTo>
                <a:cubicBezTo>
                  <a:pt x="31" y="300"/>
                  <a:pt x="29" y="297"/>
                  <a:pt x="29" y="294"/>
                </a:cubicBezTo>
                <a:cubicBezTo>
                  <a:pt x="29" y="291"/>
                  <a:pt x="31" y="288"/>
                  <a:pt x="35" y="288"/>
                </a:cubicBezTo>
                <a:cubicBezTo>
                  <a:pt x="35" y="288"/>
                  <a:pt x="35" y="288"/>
                  <a:pt x="35" y="288"/>
                </a:cubicBezTo>
                <a:cubicBezTo>
                  <a:pt x="35" y="178"/>
                  <a:pt x="35" y="178"/>
                  <a:pt x="35" y="178"/>
                </a:cubicBezTo>
                <a:cubicBezTo>
                  <a:pt x="58" y="178"/>
                  <a:pt x="58" y="178"/>
                  <a:pt x="58" y="178"/>
                </a:cubicBezTo>
                <a:cubicBezTo>
                  <a:pt x="58" y="288"/>
                  <a:pt x="58" y="288"/>
                  <a:pt x="58" y="288"/>
                </a:cubicBezTo>
                <a:cubicBezTo>
                  <a:pt x="58" y="288"/>
                  <a:pt x="58" y="288"/>
                  <a:pt x="58" y="288"/>
                </a:cubicBezTo>
                <a:cubicBezTo>
                  <a:pt x="62" y="288"/>
                  <a:pt x="64" y="291"/>
                  <a:pt x="64" y="294"/>
                </a:cubicBezTo>
                <a:cubicBezTo>
                  <a:pt x="64" y="297"/>
                  <a:pt x="62" y="300"/>
                  <a:pt x="58" y="300"/>
                </a:cubicBezTo>
                <a:cubicBezTo>
                  <a:pt x="58" y="300"/>
                  <a:pt x="58" y="300"/>
                  <a:pt x="58" y="300"/>
                </a:cubicBezTo>
                <a:cubicBezTo>
                  <a:pt x="58" y="309"/>
                  <a:pt x="58" y="309"/>
                  <a:pt x="58" y="309"/>
                </a:cubicBezTo>
                <a:cubicBezTo>
                  <a:pt x="63" y="309"/>
                  <a:pt x="63" y="309"/>
                  <a:pt x="63" y="309"/>
                </a:cubicBezTo>
                <a:cubicBezTo>
                  <a:pt x="71" y="309"/>
                  <a:pt x="78" y="316"/>
                  <a:pt x="78" y="324"/>
                </a:cubicBezTo>
                <a:cubicBezTo>
                  <a:pt x="78" y="325"/>
                  <a:pt x="78" y="325"/>
                  <a:pt x="78" y="325"/>
                </a:cubicBezTo>
                <a:cubicBezTo>
                  <a:pt x="85" y="330"/>
                  <a:pt x="90" y="336"/>
                  <a:pt x="90" y="344"/>
                </a:cubicBezTo>
                <a:cubicBezTo>
                  <a:pt x="90" y="350"/>
                  <a:pt x="86" y="356"/>
                  <a:pt x="80" y="360"/>
                </a:cubicBezTo>
                <a:cubicBezTo>
                  <a:pt x="85" y="363"/>
                  <a:pt x="89" y="366"/>
                  <a:pt x="89" y="370"/>
                </a:cubicBezTo>
                <a:cubicBezTo>
                  <a:pt x="89" y="377"/>
                  <a:pt x="76" y="382"/>
                  <a:pt x="59" y="384"/>
                </a:cubicBezTo>
                <a:cubicBezTo>
                  <a:pt x="68" y="599"/>
                  <a:pt x="93" y="1003"/>
                  <a:pt x="93" y="1003"/>
                </a:cubicBezTo>
                <a:lnTo>
                  <a:pt x="51" y="1003"/>
                </a:lnTo>
                <a:close/>
                <a:moveTo>
                  <a:pt x="63" y="177"/>
                </a:moveTo>
                <a:cubicBezTo>
                  <a:pt x="63" y="171"/>
                  <a:pt x="59" y="167"/>
                  <a:pt x="53" y="165"/>
                </a:cubicBezTo>
                <a:cubicBezTo>
                  <a:pt x="53" y="94"/>
                  <a:pt x="53" y="94"/>
                  <a:pt x="53" y="94"/>
                </a:cubicBezTo>
                <a:cubicBezTo>
                  <a:pt x="51" y="94"/>
                  <a:pt x="51" y="94"/>
                  <a:pt x="51" y="94"/>
                </a:cubicBezTo>
                <a:cubicBezTo>
                  <a:pt x="51" y="66"/>
                  <a:pt x="51" y="66"/>
                  <a:pt x="51" y="66"/>
                </a:cubicBezTo>
                <a:cubicBezTo>
                  <a:pt x="50" y="66"/>
                  <a:pt x="50" y="66"/>
                  <a:pt x="50" y="66"/>
                </a:cubicBezTo>
                <a:cubicBezTo>
                  <a:pt x="50" y="35"/>
                  <a:pt x="50" y="35"/>
                  <a:pt x="50" y="35"/>
                </a:cubicBezTo>
                <a:cubicBezTo>
                  <a:pt x="49" y="35"/>
                  <a:pt x="49" y="35"/>
                  <a:pt x="49" y="35"/>
                </a:cubicBezTo>
                <a:cubicBezTo>
                  <a:pt x="49" y="0"/>
                  <a:pt x="49" y="0"/>
                  <a:pt x="49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44" y="35"/>
                  <a:pt x="44" y="35"/>
                  <a:pt x="44" y="35"/>
                </a:cubicBezTo>
                <a:cubicBezTo>
                  <a:pt x="43" y="35"/>
                  <a:pt x="43" y="35"/>
                  <a:pt x="43" y="35"/>
                </a:cubicBezTo>
                <a:cubicBezTo>
                  <a:pt x="43" y="66"/>
                  <a:pt x="43" y="66"/>
                  <a:pt x="43" y="66"/>
                </a:cubicBezTo>
                <a:cubicBezTo>
                  <a:pt x="42" y="66"/>
                  <a:pt x="42" y="66"/>
                  <a:pt x="42" y="66"/>
                </a:cubicBezTo>
                <a:cubicBezTo>
                  <a:pt x="42" y="94"/>
                  <a:pt x="42" y="94"/>
                  <a:pt x="42" y="94"/>
                </a:cubicBezTo>
                <a:cubicBezTo>
                  <a:pt x="40" y="94"/>
                  <a:pt x="40" y="94"/>
                  <a:pt x="40" y="94"/>
                </a:cubicBezTo>
                <a:cubicBezTo>
                  <a:pt x="40" y="165"/>
                  <a:pt x="40" y="165"/>
                  <a:pt x="40" y="165"/>
                </a:cubicBezTo>
                <a:cubicBezTo>
                  <a:pt x="34" y="167"/>
                  <a:pt x="29" y="171"/>
                  <a:pt x="29" y="177"/>
                </a:cubicBezTo>
                <a:cubicBezTo>
                  <a:pt x="29" y="177"/>
                  <a:pt x="29" y="177"/>
                  <a:pt x="29" y="177"/>
                </a:cubicBezTo>
                <a:cubicBezTo>
                  <a:pt x="63" y="177"/>
                  <a:pt x="63" y="177"/>
                  <a:pt x="63" y="177"/>
                </a:cubicBezTo>
                <a:cubicBezTo>
                  <a:pt x="63" y="177"/>
                  <a:pt x="63" y="177"/>
                  <a:pt x="63" y="177"/>
                </a:cubicBezTo>
                <a:close/>
              </a:path>
            </a:pathLst>
          </a:custGeom>
          <a:solidFill>
            <a:schemeClr val="accent4">
              <a:lumMod val="50000"/>
            </a:schemeClr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/>
          </a:p>
        </p:txBody>
      </p:sp>
      <p:pic>
        <p:nvPicPr>
          <p:cNvPr id="19" name="Picture 18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203" y="6119147"/>
            <a:ext cx="1253377" cy="26878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48213" y="470067"/>
            <a:ext cx="1421436" cy="300619"/>
          </a:xfrm>
          <a:prstGeom prst="rect">
            <a:avLst/>
          </a:prstGeom>
        </p:spPr>
      </p:pic>
      <p:grpSp>
        <p:nvGrpSpPr>
          <p:cNvPr id="6" name="Group 4"/>
          <p:cNvGrpSpPr>
            <a:grpSpLocks noChangeAspect="1"/>
          </p:cNvGrpSpPr>
          <p:nvPr userDrawn="1"/>
        </p:nvGrpSpPr>
        <p:grpSpPr bwMode="auto">
          <a:xfrm>
            <a:off x="386689" y="1299380"/>
            <a:ext cx="2541690" cy="2909434"/>
            <a:chOff x="1343" y="-743"/>
            <a:chExt cx="5148" cy="5892"/>
          </a:xfrm>
          <a:solidFill>
            <a:schemeClr val="tx1"/>
          </a:solidFill>
        </p:grpSpPr>
        <p:sp>
          <p:nvSpPr>
            <p:cNvPr id="11" name="Freeform 5"/>
            <p:cNvSpPr>
              <a:spLocks/>
            </p:cNvSpPr>
            <p:nvPr userDrawn="1"/>
          </p:nvSpPr>
          <p:spPr bwMode="auto">
            <a:xfrm>
              <a:off x="1426" y="-689"/>
              <a:ext cx="745" cy="743"/>
            </a:xfrm>
            <a:custGeom>
              <a:avLst/>
              <a:gdLst>
                <a:gd name="T0" fmla="*/ 315 w 315"/>
                <a:gd name="T1" fmla="*/ 314 h 314"/>
                <a:gd name="T2" fmla="*/ 279 w 315"/>
                <a:gd name="T3" fmla="*/ 314 h 314"/>
                <a:gd name="T4" fmla="*/ 279 w 315"/>
                <a:gd name="T5" fmla="*/ 103 h 314"/>
                <a:gd name="T6" fmla="*/ 282 w 315"/>
                <a:gd name="T7" fmla="*/ 42 h 314"/>
                <a:gd name="T8" fmla="*/ 281 w 315"/>
                <a:gd name="T9" fmla="*/ 42 h 314"/>
                <a:gd name="T10" fmla="*/ 272 w 315"/>
                <a:gd name="T11" fmla="*/ 72 h 314"/>
                <a:gd name="T12" fmla="*/ 166 w 315"/>
                <a:gd name="T13" fmla="*/ 314 h 314"/>
                <a:gd name="T14" fmla="*/ 149 w 315"/>
                <a:gd name="T15" fmla="*/ 314 h 314"/>
                <a:gd name="T16" fmla="*/ 43 w 315"/>
                <a:gd name="T17" fmla="*/ 74 h 314"/>
                <a:gd name="T18" fmla="*/ 34 w 315"/>
                <a:gd name="T19" fmla="*/ 42 h 314"/>
                <a:gd name="T20" fmla="*/ 33 w 315"/>
                <a:gd name="T21" fmla="*/ 42 h 314"/>
                <a:gd name="T22" fmla="*/ 35 w 315"/>
                <a:gd name="T23" fmla="*/ 103 h 314"/>
                <a:gd name="T24" fmla="*/ 35 w 315"/>
                <a:gd name="T25" fmla="*/ 314 h 314"/>
                <a:gd name="T26" fmla="*/ 0 w 315"/>
                <a:gd name="T27" fmla="*/ 314 h 314"/>
                <a:gd name="T28" fmla="*/ 0 w 315"/>
                <a:gd name="T29" fmla="*/ 0 h 314"/>
                <a:gd name="T30" fmla="*/ 48 w 315"/>
                <a:gd name="T31" fmla="*/ 0 h 314"/>
                <a:gd name="T32" fmla="*/ 142 w 315"/>
                <a:gd name="T33" fmla="*/ 219 h 314"/>
                <a:gd name="T34" fmla="*/ 156 w 315"/>
                <a:gd name="T35" fmla="*/ 256 h 314"/>
                <a:gd name="T36" fmla="*/ 158 w 315"/>
                <a:gd name="T37" fmla="*/ 256 h 314"/>
                <a:gd name="T38" fmla="*/ 173 w 315"/>
                <a:gd name="T39" fmla="*/ 218 h 314"/>
                <a:gd name="T40" fmla="*/ 270 w 315"/>
                <a:gd name="T41" fmla="*/ 0 h 314"/>
                <a:gd name="T42" fmla="*/ 315 w 315"/>
                <a:gd name="T43" fmla="*/ 0 h 314"/>
                <a:gd name="T44" fmla="*/ 315 w 315"/>
                <a:gd name="T45" fmla="*/ 314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5" h="314">
                  <a:moveTo>
                    <a:pt x="315" y="314"/>
                  </a:moveTo>
                  <a:cubicBezTo>
                    <a:pt x="279" y="314"/>
                    <a:pt x="279" y="314"/>
                    <a:pt x="279" y="314"/>
                  </a:cubicBezTo>
                  <a:cubicBezTo>
                    <a:pt x="279" y="103"/>
                    <a:pt x="279" y="103"/>
                    <a:pt x="279" y="103"/>
                  </a:cubicBezTo>
                  <a:cubicBezTo>
                    <a:pt x="279" y="86"/>
                    <a:pt x="280" y="66"/>
                    <a:pt x="282" y="42"/>
                  </a:cubicBezTo>
                  <a:cubicBezTo>
                    <a:pt x="281" y="42"/>
                    <a:pt x="281" y="42"/>
                    <a:pt x="281" y="42"/>
                  </a:cubicBezTo>
                  <a:cubicBezTo>
                    <a:pt x="277" y="56"/>
                    <a:pt x="274" y="66"/>
                    <a:pt x="272" y="72"/>
                  </a:cubicBezTo>
                  <a:cubicBezTo>
                    <a:pt x="166" y="314"/>
                    <a:pt x="166" y="314"/>
                    <a:pt x="166" y="314"/>
                  </a:cubicBezTo>
                  <a:cubicBezTo>
                    <a:pt x="149" y="314"/>
                    <a:pt x="149" y="314"/>
                    <a:pt x="149" y="314"/>
                  </a:cubicBezTo>
                  <a:cubicBezTo>
                    <a:pt x="43" y="74"/>
                    <a:pt x="43" y="74"/>
                    <a:pt x="43" y="74"/>
                  </a:cubicBezTo>
                  <a:cubicBezTo>
                    <a:pt x="40" y="68"/>
                    <a:pt x="37" y="57"/>
                    <a:pt x="34" y="42"/>
                  </a:cubicBezTo>
                  <a:cubicBezTo>
                    <a:pt x="33" y="42"/>
                    <a:pt x="33" y="42"/>
                    <a:pt x="33" y="42"/>
                  </a:cubicBezTo>
                  <a:cubicBezTo>
                    <a:pt x="34" y="54"/>
                    <a:pt x="35" y="75"/>
                    <a:pt x="35" y="103"/>
                  </a:cubicBezTo>
                  <a:cubicBezTo>
                    <a:pt x="35" y="314"/>
                    <a:pt x="35" y="314"/>
                    <a:pt x="35" y="314"/>
                  </a:cubicBezTo>
                  <a:cubicBezTo>
                    <a:pt x="0" y="314"/>
                    <a:pt x="0" y="314"/>
                    <a:pt x="0" y="31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142" y="219"/>
                    <a:pt x="142" y="219"/>
                    <a:pt x="142" y="219"/>
                  </a:cubicBezTo>
                  <a:cubicBezTo>
                    <a:pt x="150" y="235"/>
                    <a:pt x="154" y="248"/>
                    <a:pt x="156" y="256"/>
                  </a:cubicBezTo>
                  <a:cubicBezTo>
                    <a:pt x="158" y="256"/>
                    <a:pt x="158" y="256"/>
                    <a:pt x="158" y="256"/>
                  </a:cubicBezTo>
                  <a:cubicBezTo>
                    <a:pt x="165" y="236"/>
                    <a:pt x="170" y="223"/>
                    <a:pt x="173" y="218"/>
                  </a:cubicBezTo>
                  <a:cubicBezTo>
                    <a:pt x="270" y="0"/>
                    <a:pt x="270" y="0"/>
                    <a:pt x="270" y="0"/>
                  </a:cubicBezTo>
                  <a:cubicBezTo>
                    <a:pt x="315" y="0"/>
                    <a:pt x="315" y="0"/>
                    <a:pt x="315" y="0"/>
                  </a:cubicBezTo>
                  <a:lnTo>
                    <a:pt x="315" y="3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2" name="Freeform 6"/>
            <p:cNvSpPr>
              <a:spLocks noEditPoints="1"/>
            </p:cNvSpPr>
            <p:nvPr userDrawn="1"/>
          </p:nvSpPr>
          <p:spPr bwMode="auto">
            <a:xfrm>
              <a:off x="2339" y="-722"/>
              <a:ext cx="111" cy="776"/>
            </a:xfrm>
            <a:custGeom>
              <a:avLst/>
              <a:gdLst>
                <a:gd name="T0" fmla="*/ 47 w 47"/>
                <a:gd name="T1" fmla="*/ 23 h 328"/>
                <a:gd name="T2" fmla="*/ 40 w 47"/>
                <a:gd name="T3" fmla="*/ 40 h 328"/>
                <a:gd name="T4" fmla="*/ 23 w 47"/>
                <a:gd name="T5" fmla="*/ 46 h 328"/>
                <a:gd name="T6" fmla="*/ 7 w 47"/>
                <a:gd name="T7" fmla="*/ 40 h 328"/>
                <a:gd name="T8" fmla="*/ 0 w 47"/>
                <a:gd name="T9" fmla="*/ 23 h 328"/>
                <a:gd name="T10" fmla="*/ 7 w 47"/>
                <a:gd name="T11" fmla="*/ 7 h 328"/>
                <a:gd name="T12" fmla="*/ 23 w 47"/>
                <a:gd name="T13" fmla="*/ 0 h 328"/>
                <a:gd name="T14" fmla="*/ 40 w 47"/>
                <a:gd name="T15" fmla="*/ 7 h 328"/>
                <a:gd name="T16" fmla="*/ 47 w 47"/>
                <a:gd name="T17" fmla="*/ 23 h 328"/>
                <a:gd name="T18" fmla="*/ 41 w 47"/>
                <a:gd name="T19" fmla="*/ 328 h 328"/>
                <a:gd name="T20" fmla="*/ 5 w 47"/>
                <a:gd name="T21" fmla="*/ 328 h 328"/>
                <a:gd name="T22" fmla="*/ 5 w 47"/>
                <a:gd name="T23" fmla="*/ 103 h 328"/>
                <a:gd name="T24" fmla="*/ 41 w 47"/>
                <a:gd name="T25" fmla="*/ 103 h 328"/>
                <a:gd name="T26" fmla="*/ 41 w 47"/>
                <a:gd name="T27" fmla="*/ 328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7" h="328">
                  <a:moveTo>
                    <a:pt x="47" y="23"/>
                  </a:moveTo>
                  <a:cubicBezTo>
                    <a:pt x="47" y="30"/>
                    <a:pt x="44" y="35"/>
                    <a:pt x="40" y="40"/>
                  </a:cubicBezTo>
                  <a:cubicBezTo>
                    <a:pt x="35" y="44"/>
                    <a:pt x="30" y="46"/>
                    <a:pt x="23" y="46"/>
                  </a:cubicBezTo>
                  <a:cubicBezTo>
                    <a:pt x="17" y="46"/>
                    <a:pt x="11" y="44"/>
                    <a:pt x="7" y="40"/>
                  </a:cubicBezTo>
                  <a:cubicBezTo>
                    <a:pt x="3" y="36"/>
                    <a:pt x="0" y="30"/>
                    <a:pt x="0" y="23"/>
                  </a:cubicBezTo>
                  <a:cubicBezTo>
                    <a:pt x="0" y="17"/>
                    <a:pt x="2" y="11"/>
                    <a:pt x="7" y="7"/>
                  </a:cubicBezTo>
                  <a:cubicBezTo>
                    <a:pt x="11" y="2"/>
                    <a:pt x="17" y="0"/>
                    <a:pt x="23" y="0"/>
                  </a:cubicBezTo>
                  <a:cubicBezTo>
                    <a:pt x="30" y="0"/>
                    <a:pt x="35" y="2"/>
                    <a:pt x="40" y="7"/>
                  </a:cubicBezTo>
                  <a:cubicBezTo>
                    <a:pt x="44" y="11"/>
                    <a:pt x="47" y="17"/>
                    <a:pt x="47" y="23"/>
                  </a:cubicBezTo>
                  <a:close/>
                  <a:moveTo>
                    <a:pt x="41" y="328"/>
                  </a:moveTo>
                  <a:cubicBezTo>
                    <a:pt x="5" y="328"/>
                    <a:pt x="5" y="328"/>
                    <a:pt x="5" y="328"/>
                  </a:cubicBezTo>
                  <a:cubicBezTo>
                    <a:pt x="5" y="103"/>
                    <a:pt x="5" y="103"/>
                    <a:pt x="5" y="103"/>
                  </a:cubicBezTo>
                  <a:cubicBezTo>
                    <a:pt x="41" y="103"/>
                    <a:pt x="41" y="103"/>
                    <a:pt x="41" y="103"/>
                  </a:cubicBezTo>
                  <a:lnTo>
                    <a:pt x="41" y="3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4" name="Freeform 7"/>
            <p:cNvSpPr>
              <a:spLocks/>
            </p:cNvSpPr>
            <p:nvPr userDrawn="1"/>
          </p:nvSpPr>
          <p:spPr bwMode="auto">
            <a:xfrm>
              <a:off x="2564" y="-490"/>
              <a:ext cx="393" cy="555"/>
            </a:xfrm>
            <a:custGeom>
              <a:avLst/>
              <a:gdLst>
                <a:gd name="T0" fmla="*/ 166 w 166"/>
                <a:gd name="T1" fmla="*/ 219 h 235"/>
                <a:gd name="T2" fmla="*/ 105 w 166"/>
                <a:gd name="T3" fmla="*/ 235 h 235"/>
                <a:gd name="T4" fmla="*/ 51 w 166"/>
                <a:gd name="T5" fmla="*/ 221 h 235"/>
                <a:gd name="T6" fmla="*/ 14 w 166"/>
                <a:gd name="T7" fmla="*/ 181 h 235"/>
                <a:gd name="T8" fmla="*/ 0 w 166"/>
                <a:gd name="T9" fmla="*/ 123 h 235"/>
                <a:gd name="T10" fmla="*/ 32 w 166"/>
                <a:gd name="T11" fmla="*/ 34 h 235"/>
                <a:gd name="T12" fmla="*/ 115 w 166"/>
                <a:gd name="T13" fmla="*/ 0 h 235"/>
                <a:gd name="T14" fmla="*/ 166 w 166"/>
                <a:gd name="T15" fmla="*/ 11 h 235"/>
                <a:gd name="T16" fmla="*/ 166 w 166"/>
                <a:gd name="T17" fmla="*/ 48 h 235"/>
                <a:gd name="T18" fmla="*/ 114 w 166"/>
                <a:gd name="T19" fmla="*/ 31 h 235"/>
                <a:gd name="T20" fmla="*/ 58 w 166"/>
                <a:gd name="T21" fmla="*/ 55 h 235"/>
                <a:gd name="T22" fmla="*/ 37 w 166"/>
                <a:gd name="T23" fmla="*/ 120 h 235"/>
                <a:gd name="T24" fmla="*/ 57 w 166"/>
                <a:gd name="T25" fmla="*/ 182 h 235"/>
                <a:gd name="T26" fmla="*/ 111 w 166"/>
                <a:gd name="T27" fmla="*/ 204 h 235"/>
                <a:gd name="T28" fmla="*/ 166 w 166"/>
                <a:gd name="T29" fmla="*/ 185 h 235"/>
                <a:gd name="T30" fmla="*/ 166 w 166"/>
                <a:gd name="T31" fmla="*/ 219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6" h="235">
                  <a:moveTo>
                    <a:pt x="166" y="219"/>
                  </a:moveTo>
                  <a:cubicBezTo>
                    <a:pt x="149" y="230"/>
                    <a:pt x="129" y="235"/>
                    <a:pt x="105" y="235"/>
                  </a:cubicBezTo>
                  <a:cubicBezTo>
                    <a:pt x="85" y="235"/>
                    <a:pt x="67" y="230"/>
                    <a:pt x="51" y="221"/>
                  </a:cubicBezTo>
                  <a:cubicBezTo>
                    <a:pt x="35" y="212"/>
                    <a:pt x="23" y="198"/>
                    <a:pt x="14" y="181"/>
                  </a:cubicBezTo>
                  <a:cubicBezTo>
                    <a:pt x="5" y="164"/>
                    <a:pt x="0" y="144"/>
                    <a:pt x="0" y="123"/>
                  </a:cubicBezTo>
                  <a:cubicBezTo>
                    <a:pt x="0" y="86"/>
                    <a:pt x="11" y="56"/>
                    <a:pt x="32" y="34"/>
                  </a:cubicBezTo>
                  <a:cubicBezTo>
                    <a:pt x="53" y="11"/>
                    <a:pt x="80" y="0"/>
                    <a:pt x="115" y="0"/>
                  </a:cubicBezTo>
                  <a:cubicBezTo>
                    <a:pt x="134" y="0"/>
                    <a:pt x="151" y="4"/>
                    <a:pt x="166" y="11"/>
                  </a:cubicBezTo>
                  <a:cubicBezTo>
                    <a:pt x="166" y="48"/>
                    <a:pt x="166" y="48"/>
                    <a:pt x="166" y="48"/>
                  </a:cubicBezTo>
                  <a:cubicBezTo>
                    <a:pt x="150" y="36"/>
                    <a:pt x="132" y="31"/>
                    <a:pt x="114" y="31"/>
                  </a:cubicBezTo>
                  <a:cubicBezTo>
                    <a:pt x="91" y="31"/>
                    <a:pt x="72" y="39"/>
                    <a:pt x="58" y="55"/>
                  </a:cubicBezTo>
                  <a:cubicBezTo>
                    <a:pt x="44" y="72"/>
                    <a:pt x="37" y="93"/>
                    <a:pt x="37" y="120"/>
                  </a:cubicBezTo>
                  <a:cubicBezTo>
                    <a:pt x="37" y="146"/>
                    <a:pt x="43" y="166"/>
                    <a:pt x="57" y="182"/>
                  </a:cubicBezTo>
                  <a:cubicBezTo>
                    <a:pt x="70" y="197"/>
                    <a:pt x="89" y="204"/>
                    <a:pt x="111" y="204"/>
                  </a:cubicBezTo>
                  <a:cubicBezTo>
                    <a:pt x="131" y="204"/>
                    <a:pt x="149" y="198"/>
                    <a:pt x="166" y="185"/>
                  </a:cubicBezTo>
                  <a:lnTo>
                    <a:pt x="166" y="2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5" name="Freeform 8"/>
            <p:cNvSpPr>
              <a:spLocks/>
            </p:cNvSpPr>
            <p:nvPr userDrawn="1"/>
          </p:nvSpPr>
          <p:spPr bwMode="auto">
            <a:xfrm>
              <a:off x="3082" y="-488"/>
              <a:ext cx="272" cy="542"/>
            </a:xfrm>
            <a:custGeom>
              <a:avLst/>
              <a:gdLst>
                <a:gd name="T0" fmla="*/ 115 w 115"/>
                <a:gd name="T1" fmla="*/ 41 h 229"/>
                <a:gd name="T2" fmla="*/ 88 w 115"/>
                <a:gd name="T3" fmla="*/ 33 h 229"/>
                <a:gd name="T4" fmla="*/ 50 w 115"/>
                <a:gd name="T5" fmla="*/ 56 h 229"/>
                <a:gd name="T6" fmla="*/ 36 w 115"/>
                <a:gd name="T7" fmla="*/ 114 h 229"/>
                <a:gd name="T8" fmla="*/ 36 w 115"/>
                <a:gd name="T9" fmla="*/ 229 h 229"/>
                <a:gd name="T10" fmla="*/ 0 w 115"/>
                <a:gd name="T11" fmla="*/ 229 h 229"/>
                <a:gd name="T12" fmla="*/ 0 w 115"/>
                <a:gd name="T13" fmla="*/ 4 h 229"/>
                <a:gd name="T14" fmla="*/ 36 w 115"/>
                <a:gd name="T15" fmla="*/ 4 h 229"/>
                <a:gd name="T16" fmla="*/ 36 w 115"/>
                <a:gd name="T17" fmla="*/ 51 h 229"/>
                <a:gd name="T18" fmla="*/ 36 w 115"/>
                <a:gd name="T19" fmla="*/ 51 h 229"/>
                <a:gd name="T20" fmla="*/ 59 w 115"/>
                <a:gd name="T21" fmla="*/ 14 h 229"/>
                <a:gd name="T22" fmla="*/ 94 w 115"/>
                <a:gd name="T23" fmla="*/ 0 h 229"/>
                <a:gd name="T24" fmla="*/ 115 w 115"/>
                <a:gd name="T25" fmla="*/ 3 h 229"/>
                <a:gd name="T26" fmla="*/ 115 w 115"/>
                <a:gd name="T27" fmla="*/ 41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5" h="229">
                  <a:moveTo>
                    <a:pt x="115" y="41"/>
                  </a:moveTo>
                  <a:cubicBezTo>
                    <a:pt x="109" y="36"/>
                    <a:pt x="100" y="33"/>
                    <a:pt x="88" y="33"/>
                  </a:cubicBezTo>
                  <a:cubicBezTo>
                    <a:pt x="73" y="33"/>
                    <a:pt x="60" y="41"/>
                    <a:pt x="50" y="56"/>
                  </a:cubicBezTo>
                  <a:cubicBezTo>
                    <a:pt x="40" y="71"/>
                    <a:pt x="36" y="90"/>
                    <a:pt x="36" y="114"/>
                  </a:cubicBezTo>
                  <a:cubicBezTo>
                    <a:pt x="36" y="229"/>
                    <a:pt x="36" y="229"/>
                    <a:pt x="36" y="229"/>
                  </a:cubicBezTo>
                  <a:cubicBezTo>
                    <a:pt x="0" y="229"/>
                    <a:pt x="0" y="229"/>
                    <a:pt x="0" y="229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51"/>
                    <a:pt x="36" y="51"/>
                    <a:pt x="36" y="51"/>
                  </a:cubicBezTo>
                  <a:cubicBezTo>
                    <a:pt x="36" y="51"/>
                    <a:pt x="36" y="51"/>
                    <a:pt x="36" y="51"/>
                  </a:cubicBezTo>
                  <a:cubicBezTo>
                    <a:pt x="41" y="35"/>
                    <a:pt x="49" y="23"/>
                    <a:pt x="59" y="14"/>
                  </a:cubicBezTo>
                  <a:cubicBezTo>
                    <a:pt x="69" y="5"/>
                    <a:pt x="81" y="0"/>
                    <a:pt x="94" y="0"/>
                  </a:cubicBezTo>
                  <a:cubicBezTo>
                    <a:pt x="103" y="0"/>
                    <a:pt x="110" y="1"/>
                    <a:pt x="115" y="3"/>
                  </a:cubicBezTo>
                  <a:lnTo>
                    <a:pt x="115" y="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6" name="Freeform 9"/>
            <p:cNvSpPr>
              <a:spLocks noEditPoints="1"/>
            </p:cNvSpPr>
            <p:nvPr userDrawn="1"/>
          </p:nvSpPr>
          <p:spPr bwMode="auto">
            <a:xfrm>
              <a:off x="3392" y="-490"/>
              <a:ext cx="513" cy="555"/>
            </a:xfrm>
            <a:custGeom>
              <a:avLst/>
              <a:gdLst>
                <a:gd name="T0" fmla="*/ 217 w 217"/>
                <a:gd name="T1" fmla="*/ 117 h 235"/>
                <a:gd name="T2" fmla="*/ 188 w 217"/>
                <a:gd name="T3" fmla="*/ 203 h 235"/>
                <a:gd name="T4" fmla="*/ 108 w 217"/>
                <a:gd name="T5" fmla="*/ 235 h 235"/>
                <a:gd name="T6" fmla="*/ 29 w 217"/>
                <a:gd name="T7" fmla="*/ 203 h 235"/>
                <a:gd name="T8" fmla="*/ 0 w 217"/>
                <a:gd name="T9" fmla="*/ 120 h 235"/>
                <a:gd name="T10" fmla="*/ 30 w 217"/>
                <a:gd name="T11" fmla="*/ 32 h 235"/>
                <a:gd name="T12" fmla="*/ 113 w 217"/>
                <a:gd name="T13" fmla="*/ 0 h 235"/>
                <a:gd name="T14" fmla="*/ 190 w 217"/>
                <a:gd name="T15" fmla="*/ 31 h 235"/>
                <a:gd name="T16" fmla="*/ 217 w 217"/>
                <a:gd name="T17" fmla="*/ 117 h 235"/>
                <a:gd name="T18" fmla="*/ 181 w 217"/>
                <a:gd name="T19" fmla="*/ 118 h 235"/>
                <a:gd name="T20" fmla="*/ 163 w 217"/>
                <a:gd name="T21" fmla="*/ 53 h 235"/>
                <a:gd name="T22" fmla="*/ 110 w 217"/>
                <a:gd name="T23" fmla="*/ 31 h 235"/>
                <a:gd name="T24" fmla="*/ 56 w 217"/>
                <a:gd name="T25" fmla="*/ 54 h 235"/>
                <a:gd name="T26" fmla="*/ 36 w 217"/>
                <a:gd name="T27" fmla="*/ 119 h 235"/>
                <a:gd name="T28" fmla="*/ 56 w 217"/>
                <a:gd name="T29" fmla="*/ 182 h 235"/>
                <a:gd name="T30" fmla="*/ 110 w 217"/>
                <a:gd name="T31" fmla="*/ 204 h 235"/>
                <a:gd name="T32" fmla="*/ 163 w 217"/>
                <a:gd name="T33" fmla="*/ 182 h 235"/>
                <a:gd name="T34" fmla="*/ 181 w 217"/>
                <a:gd name="T35" fmla="*/ 118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7" h="235">
                  <a:moveTo>
                    <a:pt x="217" y="117"/>
                  </a:moveTo>
                  <a:cubicBezTo>
                    <a:pt x="217" y="152"/>
                    <a:pt x="207" y="181"/>
                    <a:pt x="188" y="203"/>
                  </a:cubicBezTo>
                  <a:cubicBezTo>
                    <a:pt x="168" y="224"/>
                    <a:pt x="141" y="235"/>
                    <a:pt x="108" y="235"/>
                  </a:cubicBezTo>
                  <a:cubicBezTo>
                    <a:pt x="75" y="235"/>
                    <a:pt x="49" y="225"/>
                    <a:pt x="29" y="203"/>
                  </a:cubicBezTo>
                  <a:cubicBezTo>
                    <a:pt x="10" y="182"/>
                    <a:pt x="0" y="155"/>
                    <a:pt x="0" y="120"/>
                  </a:cubicBezTo>
                  <a:cubicBezTo>
                    <a:pt x="0" y="83"/>
                    <a:pt x="10" y="54"/>
                    <a:pt x="30" y="32"/>
                  </a:cubicBezTo>
                  <a:cubicBezTo>
                    <a:pt x="50" y="11"/>
                    <a:pt x="78" y="0"/>
                    <a:pt x="113" y="0"/>
                  </a:cubicBezTo>
                  <a:cubicBezTo>
                    <a:pt x="145" y="0"/>
                    <a:pt x="171" y="10"/>
                    <a:pt x="190" y="31"/>
                  </a:cubicBezTo>
                  <a:cubicBezTo>
                    <a:pt x="208" y="52"/>
                    <a:pt x="217" y="80"/>
                    <a:pt x="217" y="117"/>
                  </a:cubicBezTo>
                  <a:close/>
                  <a:moveTo>
                    <a:pt x="181" y="118"/>
                  </a:moveTo>
                  <a:cubicBezTo>
                    <a:pt x="181" y="90"/>
                    <a:pt x="175" y="68"/>
                    <a:pt x="163" y="53"/>
                  </a:cubicBezTo>
                  <a:cubicBezTo>
                    <a:pt x="151" y="38"/>
                    <a:pt x="133" y="31"/>
                    <a:pt x="110" y="31"/>
                  </a:cubicBezTo>
                  <a:cubicBezTo>
                    <a:pt x="87" y="31"/>
                    <a:pt x="69" y="38"/>
                    <a:pt x="56" y="54"/>
                  </a:cubicBezTo>
                  <a:cubicBezTo>
                    <a:pt x="43" y="69"/>
                    <a:pt x="36" y="91"/>
                    <a:pt x="36" y="119"/>
                  </a:cubicBezTo>
                  <a:cubicBezTo>
                    <a:pt x="36" y="146"/>
                    <a:pt x="43" y="167"/>
                    <a:pt x="56" y="182"/>
                  </a:cubicBezTo>
                  <a:cubicBezTo>
                    <a:pt x="70" y="197"/>
                    <a:pt x="88" y="204"/>
                    <a:pt x="110" y="204"/>
                  </a:cubicBezTo>
                  <a:cubicBezTo>
                    <a:pt x="133" y="204"/>
                    <a:pt x="151" y="197"/>
                    <a:pt x="163" y="182"/>
                  </a:cubicBezTo>
                  <a:cubicBezTo>
                    <a:pt x="175" y="167"/>
                    <a:pt x="181" y="146"/>
                    <a:pt x="181" y="1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7" name="Freeform 10"/>
            <p:cNvSpPr>
              <a:spLocks/>
            </p:cNvSpPr>
            <p:nvPr userDrawn="1"/>
          </p:nvSpPr>
          <p:spPr bwMode="auto">
            <a:xfrm>
              <a:off x="4000" y="-490"/>
              <a:ext cx="322" cy="555"/>
            </a:xfrm>
            <a:custGeom>
              <a:avLst/>
              <a:gdLst>
                <a:gd name="T0" fmla="*/ 136 w 136"/>
                <a:gd name="T1" fmla="*/ 170 h 235"/>
                <a:gd name="T2" fmla="*/ 113 w 136"/>
                <a:gd name="T3" fmla="*/ 217 h 235"/>
                <a:gd name="T4" fmla="*/ 55 w 136"/>
                <a:gd name="T5" fmla="*/ 235 h 235"/>
                <a:gd name="T6" fmla="*/ 0 w 136"/>
                <a:gd name="T7" fmla="*/ 222 h 235"/>
                <a:gd name="T8" fmla="*/ 0 w 136"/>
                <a:gd name="T9" fmla="*/ 183 h 235"/>
                <a:gd name="T10" fmla="*/ 57 w 136"/>
                <a:gd name="T11" fmla="*/ 204 h 235"/>
                <a:gd name="T12" fmla="*/ 99 w 136"/>
                <a:gd name="T13" fmla="*/ 173 h 235"/>
                <a:gd name="T14" fmla="*/ 91 w 136"/>
                <a:gd name="T15" fmla="*/ 152 h 235"/>
                <a:gd name="T16" fmla="*/ 54 w 136"/>
                <a:gd name="T17" fmla="*/ 131 h 235"/>
                <a:gd name="T18" fmla="*/ 13 w 136"/>
                <a:gd name="T19" fmla="*/ 104 h 235"/>
                <a:gd name="T20" fmla="*/ 0 w 136"/>
                <a:gd name="T21" fmla="*/ 65 h 235"/>
                <a:gd name="T22" fmla="*/ 22 w 136"/>
                <a:gd name="T23" fmla="*/ 18 h 235"/>
                <a:gd name="T24" fmla="*/ 78 w 136"/>
                <a:gd name="T25" fmla="*/ 0 h 235"/>
                <a:gd name="T26" fmla="*/ 125 w 136"/>
                <a:gd name="T27" fmla="*/ 10 h 235"/>
                <a:gd name="T28" fmla="*/ 125 w 136"/>
                <a:gd name="T29" fmla="*/ 47 h 235"/>
                <a:gd name="T30" fmla="*/ 75 w 136"/>
                <a:gd name="T31" fmla="*/ 31 h 235"/>
                <a:gd name="T32" fmla="*/ 47 w 136"/>
                <a:gd name="T33" fmla="*/ 39 h 235"/>
                <a:gd name="T34" fmla="*/ 37 w 136"/>
                <a:gd name="T35" fmla="*/ 62 h 235"/>
                <a:gd name="T36" fmla="*/ 45 w 136"/>
                <a:gd name="T37" fmla="*/ 85 h 235"/>
                <a:gd name="T38" fmla="*/ 79 w 136"/>
                <a:gd name="T39" fmla="*/ 104 h 235"/>
                <a:gd name="T40" fmla="*/ 123 w 136"/>
                <a:gd name="T41" fmla="*/ 132 h 235"/>
                <a:gd name="T42" fmla="*/ 136 w 136"/>
                <a:gd name="T43" fmla="*/ 170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36" h="235">
                  <a:moveTo>
                    <a:pt x="136" y="170"/>
                  </a:moveTo>
                  <a:cubicBezTo>
                    <a:pt x="136" y="189"/>
                    <a:pt x="128" y="205"/>
                    <a:pt x="113" y="217"/>
                  </a:cubicBezTo>
                  <a:cubicBezTo>
                    <a:pt x="99" y="229"/>
                    <a:pt x="79" y="235"/>
                    <a:pt x="55" y="235"/>
                  </a:cubicBezTo>
                  <a:cubicBezTo>
                    <a:pt x="34" y="235"/>
                    <a:pt x="16" y="231"/>
                    <a:pt x="0" y="222"/>
                  </a:cubicBezTo>
                  <a:cubicBezTo>
                    <a:pt x="0" y="183"/>
                    <a:pt x="0" y="183"/>
                    <a:pt x="0" y="183"/>
                  </a:cubicBezTo>
                  <a:cubicBezTo>
                    <a:pt x="17" y="197"/>
                    <a:pt x="37" y="204"/>
                    <a:pt x="57" y="204"/>
                  </a:cubicBezTo>
                  <a:cubicBezTo>
                    <a:pt x="85" y="204"/>
                    <a:pt x="99" y="194"/>
                    <a:pt x="99" y="173"/>
                  </a:cubicBezTo>
                  <a:cubicBezTo>
                    <a:pt x="99" y="165"/>
                    <a:pt x="97" y="158"/>
                    <a:pt x="91" y="152"/>
                  </a:cubicBezTo>
                  <a:cubicBezTo>
                    <a:pt x="86" y="147"/>
                    <a:pt x="73" y="140"/>
                    <a:pt x="54" y="131"/>
                  </a:cubicBezTo>
                  <a:cubicBezTo>
                    <a:pt x="34" y="122"/>
                    <a:pt x="21" y="113"/>
                    <a:pt x="13" y="104"/>
                  </a:cubicBezTo>
                  <a:cubicBezTo>
                    <a:pt x="5" y="94"/>
                    <a:pt x="0" y="81"/>
                    <a:pt x="0" y="65"/>
                  </a:cubicBezTo>
                  <a:cubicBezTo>
                    <a:pt x="0" y="46"/>
                    <a:pt x="8" y="31"/>
                    <a:pt x="22" y="18"/>
                  </a:cubicBezTo>
                  <a:cubicBezTo>
                    <a:pt x="37" y="6"/>
                    <a:pt x="56" y="0"/>
                    <a:pt x="78" y="0"/>
                  </a:cubicBezTo>
                  <a:cubicBezTo>
                    <a:pt x="96" y="0"/>
                    <a:pt x="111" y="3"/>
                    <a:pt x="125" y="10"/>
                  </a:cubicBezTo>
                  <a:cubicBezTo>
                    <a:pt x="125" y="47"/>
                    <a:pt x="125" y="47"/>
                    <a:pt x="125" y="47"/>
                  </a:cubicBezTo>
                  <a:cubicBezTo>
                    <a:pt x="111" y="36"/>
                    <a:pt x="94" y="31"/>
                    <a:pt x="75" y="31"/>
                  </a:cubicBezTo>
                  <a:cubicBezTo>
                    <a:pt x="64" y="31"/>
                    <a:pt x="54" y="33"/>
                    <a:pt x="47" y="39"/>
                  </a:cubicBezTo>
                  <a:cubicBezTo>
                    <a:pt x="40" y="45"/>
                    <a:pt x="37" y="53"/>
                    <a:pt x="37" y="62"/>
                  </a:cubicBezTo>
                  <a:cubicBezTo>
                    <a:pt x="37" y="72"/>
                    <a:pt x="39" y="79"/>
                    <a:pt x="45" y="85"/>
                  </a:cubicBezTo>
                  <a:cubicBezTo>
                    <a:pt x="50" y="90"/>
                    <a:pt x="62" y="96"/>
                    <a:pt x="79" y="104"/>
                  </a:cubicBezTo>
                  <a:cubicBezTo>
                    <a:pt x="100" y="113"/>
                    <a:pt x="114" y="122"/>
                    <a:pt x="123" y="132"/>
                  </a:cubicBezTo>
                  <a:cubicBezTo>
                    <a:pt x="131" y="142"/>
                    <a:pt x="136" y="155"/>
                    <a:pt x="136" y="17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8" name="Freeform 11"/>
            <p:cNvSpPr>
              <a:spLocks noEditPoints="1"/>
            </p:cNvSpPr>
            <p:nvPr userDrawn="1"/>
          </p:nvSpPr>
          <p:spPr bwMode="auto">
            <a:xfrm>
              <a:off x="4402" y="-490"/>
              <a:ext cx="516" cy="555"/>
            </a:xfrm>
            <a:custGeom>
              <a:avLst/>
              <a:gdLst>
                <a:gd name="T0" fmla="*/ 218 w 218"/>
                <a:gd name="T1" fmla="*/ 117 h 235"/>
                <a:gd name="T2" fmla="*/ 188 w 218"/>
                <a:gd name="T3" fmla="*/ 203 h 235"/>
                <a:gd name="T4" fmla="*/ 108 w 218"/>
                <a:gd name="T5" fmla="*/ 235 h 235"/>
                <a:gd name="T6" fmla="*/ 30 w 218"/>
                <a:gd name="T7" fmla="*/ 203 h 235"/>
                <a:gd name="T8" fmla="*/ 0 w 218"/>
                <a:gd name="T9" fmla="*/ 120 h 235"/>
                <a:gd name="T10" fmla="*/ 30 w 218"/>
                <a:gd name="T11" fmla="*/ 32 h 235"/>
                <a:gd name="T12" fmla="*/ 113 w 218"/>
                <a:gd name="T13" fmla="*/ 0 h 235"/>
                <a:gd name="T14" fmla="*/ 190 w 218"/>
                <a:gd name="T15" fmla="*/ 31 h 235"/>
                <a:gd name="T16" fmla="*/ 218 w 218"/>
                <a:gd name="T17" fmla="*/ 117 h 235"/>
                <a:gd name="T18" fmla="*/ 181 w 218"/>
                <a:gd name="T19" fmla="*/ 118 h 235"/>
                <a:gd name="T20" fmla="*/ 163 w 218"/>
                <a:gd name="T21" fmla="*/ 53 h 235"/>
                <a:gd name="T22" fmla="*/ 110 w 218"/>
                <a:gd name="T23" fmla="*/ 31 h 235"/>
                <a:gd name="T24" fmla="*/ 57 w 218"/>
                <a:gd name="T25" fmla="*/ 54 h 235"/>
                <a:gd name="T26" fmla="*/ 37 w 218"/>
                <a:gd name="T27" fmla="*/ 119 h 235"/>
                <a:gd name="T28" fmla="*/ 57 w 218"/>
                <a:gd name="T29" fmla="*/ 182 h 235"/>
                <a:gd name="T30" fmla="*/ 110 w 218"/>
                <a:gd name="T31" fmla="*/ 204 h 235"/>
                <a:gd name="T32" fmla="*/ 163 w 218"/>
                <a:gd name="T33" fmla="*/ 182 h 235"/>
                <a:gd name="T34" fmla="*/ 181 w 218"/>
                <a:gd name="T35" fmla="*/ 118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8" h="235">
                  <a:moveTo>
                    <a:pt x="218" y="117"/>
                  </a:moveTo>
                  <a:cubicBezTo>
                    <a:pt x="218" y="152"/>
                    <a:pt x="208" y="181"/>
                    <a:pt x="188" y="203"/>
                  </a:cubicBezTo>
                  <a:cubicBezTo>
                    <a:pt x="168" y="224"/>
                    <a:pt x="141" y="235"/>
                    <a:pt x="108" y="235"/>
                  </a:cubicBezTo>
                  <a:cubicBezTo>
                    <a:pt x="75" y="235"/>
                    <a:pt x="49" y="225"/>
                    <a:pt x="30" y="203"/>
                  </a:cubicBezTo>
                  <a:cubicBezTo>
                    <a:pt x="10" y="182"/>
                    <a:pt x="0" y="155"/>
                    <a:pt x="0" y="120"/>
                  </a:cubicBezTo>
                  <a:cubicBezTo>
                    <a:pt x="0" y="83"/>
                    <a:pt x="10" y="54"/>
                    <a:pt x="30" y="32"/>
                  </a:cubicBezTo>
                  <a:cubicBezTo>
                    <a:pt x="50" y="11"/>
                    <a:pt x="78" y="0"/>
                    <a:pt x="113" y="0"/>
                  </a:cubicBezTo>
                  <a:cubicBezTo>
                    <a:pt x="146" y="0"/>
                    <a:pt x="171" y="10"/>
                    <a:pt x="190" y="31"/>
                  </a:cubicBezTo>
                  <a:cubicBezTo>
                    <a:pt x="208" y="52"/>
                    <a:pt x="218" y="80"/>
                    <a:pt x="218" y="117"/>
                  </a:cubicBezTo>
                  <a:close/>
                  <a:moveTo>
                    <a:pt x="181" y="118"/>
                  </a:moveTo>
                  <a:cubicBezTo>
                    <a:pt x="181" y="90"/>
                    <a:pt x="175" y="68"/>
                    <a:pt x="163" y="53"/>
                  </a:cubicBezTo>
                  <a:cubicBezTo>
                    <a:pt x="151" y="38"/>
                    <a:pt x="133" y="31"/>
                    <a:pt x="110" y="31"/>
                  </a:cubicBezTo>
                  <a:cubicBezTo>
                    <a:pt x="88" y="31"/>
                    <a:pt x="70" y="38"/>
                    <a:pt x="57" y="54"/>
                  </a:cubicBezTo>
                  <a:cubicBezTo>
                    <a:pt x="43" y="69"/>
                    <a:pt x="37" y="91"/>
                    <a:pt x="37" y="119"/>
                  </a:cubicBezTo>
                  <a:cubicBezTo>
                    <a:pt x="37" y="146"/>
                    <a:pt x="43" y="167"/>
                    <a:pt x="57" y="182"/>
                  </a:cubicBezTo>
                  <a:cubicBezTo>
                    <a:pt x="70" y="197"/>
                    <a:pt x="88" y="204"/>
                    <a:pt x="110" y="204"/>
                  </a:cubicBezTo>
                  <a:cubicBezTo>
                    <a:pt x="133" y="204"/>
                    <a:pt x="151" y="197"/>
                    <a:pt x="163" y="182"/>
                  </a:cubicBezTo>
                  <a:cubicBezTo>
                    <a:pt x="175" y="167"/>
                    <a:pt x="181" y="146"/>
                    <a:pt x="181" y="1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0" name="Freeform 12"/>
            <p:cNvSpPr>
              <a:spLocks/>
            </p:cNvSpPr>
            <p:nvPr userDrawn="1"/>
          </p:nvSpPr>
          <p:spPr bwMode="auto">
            <a:xfrm>
              <a:off x="4970" y="-743"/>
              <a:ext cx="314" cy="797"/>
            </a:xfrm>
            <a:custGeom>
              <a:avLst/>
              <a:gdLst>
                <a:gd name="T0" fmla="*/ 133 w 133"/>
                <a:gd name="T1" fmla="*/ 36 h 337"/>
                <a:gd name="T2" fmla="*/ 110 w 133"/>
                <a:gd name="T3" fmla="*/ 30 h 337"/>
                <a:gd name="T4" fmla="*/ 73 w 133"/>
                <a:gd name="T5" fmla="*/ 78 h 337"/>
                <a:gd name="T6" fmla="*/ 73 w 133"/>
                <a:gd name="T7" fmla="*/ 112 h 337"/>
                <a:gd name="T8" fmla="*/ 125 w 133"/>
                <a:gd name="T9" fmla="*/ 112 h 337"/>
                <a:gd name="T10" fmla="*/ 125 w 133"/>
                <a:gd name="T11" fmla="*/ 143 h 337"/>
                <a:gd name="T12" fmla="*/ 73 w 133"/>
                <a:gd name="T13" fmla="*/ 143 h 337"/>
                <a:gd name="T14" fmla="*/ 73 w 133"/>
                <a:gd name="T15" fmla="*/ 337 h 337"/>
                <a:gd name="T16" fmla="*/ 38 w 133"/>
                <a:gd name="T17" fmla="*/ 337 h 337"/>
                <a:gd name="T18" fmla="*/ 38 w 133"/>
                <a:gd name="T19" fmla="*/ 143 h 337"/>
                <a:gd name="T20" fmla="*/ 0 w 133"/>
                <a:gd name="T21" fmla="*/ 143 h 337"/>
                <a:gd name="T22" fmla="*/ 0 w 133"/>
                <a:gd name="T23" fmla="*/ 112 h 337"/>
                <a:gd name="T24" fmla="*/ 38 w 133"/>
                <a:gd name="T25" fmla="*/ 112 h 337"/>
                <a:gd name="T26" fmla="*/ 38 w 133"/>
                <a:gd name="T27" fmla="*/ 76 h 337"/>
                <a:gd name="T28" fmla="*/ 57 w 133"/>
                <a:gd name="T29" fmla="*/ 21 h 337"/>
                <a:gd name="T30" fmla="*/ 108 w 133"/>
                <a:gd name="T31" fmla="*/ 0 h 337"/>
                <a:gd name="T32" fmla="*/ 133 w 133"/>
                <a:gd name="T33" fmla="*/ 4 h 337"/>
                <a:gd name="T34" fmla="*/ 133 w 133"/>
                <a:gd name="T35" fmla="*/ 36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33" h="337">
                  <a:moveTo>
                    <a:pt x="133" y="36"/>
                  </a:moveTo>
                  <a:cubicBezTo>
                    <a:pt x="127" y="32"/>
                    <a:pt x="119" y="30"/>
                    <a:pt x="110" y="30"/>
                  </a:cubicBezTo>
                  <a:cubicBezTo>
                    <a:pt x="85" y="30"/>
                    <a:pt x="73" y="46"/>
                    <a:pt x="73" y="78"/>
                  </a:cubicBezTo>
                  <a:cubicBezTo>
                    <a:pt x="73" y="112"/>
                    <a:pt x="73" y="112"/>
                    <a:pt x="73" y="112"/>
                  </a:cubicBezTo>
                  <a:cubicBezTo>
                    <a:pt x="125" y="112"/>
                    <a:pt x="125" y="112"/>
                    <a:pt x="125" y="112"/>
                  </a:cubicBezTo>
                  <a:cubicBezTo>
                    <a:pt x="125" y="143"/>
                    <a:pt x="125" y="143"/>
                    <a:pt x="125" y="143"/>
                  </a:cubicBezTo>
                  <a:cubicBezTo>
                    <a:pt x="73" y="143"/>
                    <a:pt x="73" y="143"/>
                    <a:pt x="73" y="143"/>
                  </a:cubicBezTo>
                  <a:cubicBezTo>
                    <a:pt x="73" y="337"/>
                    <a:pt x="73" y="337"/>
                    <a:pt x="73" y="337"/>
                  </a:cubicBezTo>
                  <a:cubicBezTo>
                    <a:pt x="38" y="337"/>
                    <a:pt x="38" y="337"/>
                    <a:pt x="38" y="337"/>
                  </a:cubicBezTo>
                  <a:cubicBezTo>
                    <a:pt x="38" y="143"/>
                    <a:pt x="38" y="143"/>
                    <a:pt x="38" y="143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38" y="112"/>
                    <a:pt x="38" y="112"/>
                    <a:pt x="38" y="112"/>
                  </a:cubicBezTo>
                  <a:cubicBezTo>
                    <a:pt x="38" y="76"/>
                    <a:pt x="38" y="76"/>
                    <a:pt x="38" y="76"/>
                  </a:cubicBezTo>
                  <a:cubicBezTo>
                    <a:pt x="38" y="53"/>
                    <a:pt x="44" y="35"/>
                    <a:pt x="57" y="21"/>
                  </a:cubicBezTo>
                  <a:cubicBezTo>
                    <a:pt x="71" y="7"/>
                    <a:pt x="87" y="0"/>
                    <a:pt x="108" y="0"/>
                  </a:cubicBezTo>
                  <a:cubicBezTo>
                    <a:pt x="119" y="0"/>
                    <a:pt x="127" y="1"/>
                    <a:pt x="133" y="4"/>
                  </a:cubicBezTo>
                  <a:lnTo>
                    <a:pt x="133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1" name="Freeform 13"/>
            <p:cNvSpPr>
              <a:spLocks/>
            </p:cNvSpPr>
            <p:nvPr userDrawn="1"/>
          </p:nvSpPr>
          <p:spPr bwMode="auto">
            <a:xfrm>
              <a:off x="5310" y="-635"/>
              <a:ext cx="305" cy="700"/>
            </a:xfrm>
            <a:custGeom>
              <a:avLst/>
              <a:gdLst>
                <a:gd name="T0" fmla="*/ 129 w 129"/>
                <a:gd name="T1" fmla="*/ 288 h 296"/>
                <a:gd name="T2" fmla="*/ 96 w 129"/>
                <a:gd name="T3" fmla="*/ 296 h 296"/>
                <a:gd name="T4" fmla="*/ 38 w 129"/>
                <a:gd name="T5" fmla="*/ 230 h 296"/>
                <a:gd name="T6" fmla="*/ 38 w 129"/>
                <a:gd name="T7" fmla="*/ 97 h 296"/>
                <a:gd name="T8" fmla="*/ 0 w 129"/>
                <a:gd name="T9" fmla="*/ 97 h 296"/>
                <a:gd name="T10" fmla="*/ 0 w 129"/>
                <a:gd name="T11" fmla="*/ 66 h 296"/>
                <a:gd name="T12" fmla="*/ 38 w 129"/>
                <a:gd name="T13" fmla="*/ 66 h 296"/>
                <a:gd name="T14" fmla="*/ 38 w 129"/>
                <a:gd name="T15" fmla="*/ 12 h 296"/>
                <a:gd name="T16" fmla="*/ 73 w 129"/>
                <a:gd name="T17" fmla="*/ 0 h 296"/>
                <a:gd name="T18" fmla="*/ 73 w 129"/>
                <a:gd name="T19" fmla="*/ 66 h 296"/>
                <a:gd name="T20" fmla="*/ 129 w 129"/>
                <a:gd name="T21" fmla="*/ 66 h 296"/>
                <a:gd name="T22" fmla="*/ 129 w 129"/>
                <a:gd name="T23" fmla="*/ 97 h 296"/>
                <a:gd name="T24" fmla="*/ 73 w 129"/>
                <a:gd name="T25" fmla="*/ 97 h 296"/>
                <a:gd name="T26" fmla="*/ 73 w 129"/>
                <a:gd name="T27" fmla="*/ 223 h 296"/>
                <a:gd name="T28" fmla="*/ 81 w 129"/>
                <a:gd name="T29" fmla="*/ 255 h 296"/>
                <a:gd name="T30" fmla="*/ 106 w 129"/>
                <a:gd name="T31" fmla="*/ 265 h 296"/>
                <a:gd name="T32" fmla="*/ 129 w 129"/>
                <a:gd name="T33" fmla="*/ 258 h 296"/>
                <a:gd name="T34" fmla="*/ 129 w 129"/>
                <a:gd name="T35" fmla="*/ 288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29" h="296">
                  <a:moveTo>
                    <a:pt x="129" y="288"/>
                  </a:moveTo>
                  <a:cubicBezTo>
                    <a:pt x="120" y="293"/>
                    <a:pt x="109" y="296"/>
                    <a:pt x="96" y="296"/>
                  </a:cubicBezTo>
                  <a:cubicBezTo>
                    <a:pt x="57" y="296"/>
                    <a:pt x="38" y="274"/>
                    <a:pt x="38" y="230"/>
                  </a:cubicBezTo>
                  <a:cubicBezTo>
                    <a:pt x="38" y="97"/>
                    <a:pt x="38" y="97"/>
                    <a:pt x="38" y="97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66"/>
                    <a:pt x="0" y="66"/>
                    <a:pt x="0" y="66"/>
                  </a:cubicBezTo>
                  <a:cubicBezTo>
                    <a:pt x="38" y="66"/>
                    <a:pt x="38" y="66"/>
                    <a:pt x="38" y="66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73" y="0"/>
                    <a:pt x="73" y="0"/>
                    <a:pt x="73" y="0"/>
                  </a:cubicBezTo>
                  <a:cubicBezTo>
                    <a:pt x="73" y="66"/>
                    <a:pt x="73" y="66"/>
                    <a:pt x="73" y="66"/>
                  </a:cubicBezTo>
                  <a:cubicBezTo>
                    <a:pt x="129" y="66"/>
                    <a:pt x="129" y="66"/>
                    <a:pt x="129" y="66"/>
                  </a:cubicBezTo>
                  <a:cubicBezTo>
                    <a:pt x="129" y="97"/>
                    <a:pt x="129" y="97"/>
                    <a:pt x="129" y="97"/>
                  </a:cubicBezTo>
                  <a:cubicBezTo>
                    <a:pt x="73" y="97"/>
                    <a:pt x="73" y="97"/>
                    <a:pt x="73" y="97"/>
                  </a:cubicBezTo>
                  <a:cubicBezTo>
                    <a:pt x="73" y="223"/>
                    <a:pt x="73" y="223"/>
                    <a:pt x="73" y="223"/>
                  </a:cubicBezTo>
                  <a:cubicBezTo>
                    <a:pt x="73" y="238"/>
                    <a:pt x="76" y="249"/>
                    <a:pt x="81" y="255"/>
                  </a:cubicBezTo>
                  <a:cubicBezTo>
                    <a:pt x="86" y="262"/>
                    <a:pt x="94" y="265"/>
                    <a:pt x="106" y="265"/>
                  </a:cubicBezTo>
                  <a:cubicBezTo>
                    <a:pt x="115" y="265"/>
                    <a:pt x="122" y="263"/>
                    <a:pt x="129" y="258"/>
                  </a:cubicBezTo>
                  <a:lnTo>
                    <a:pt x="129" y="28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2" name="Freeform 14"/>
            <p:cNvSpPr>
              <a:spLocks/>
            </p:cNvSpPr>
            <p:nvPr userDrawn="1"/>
          </p:nvSpPr>
          <p:spPr bwMode="auto">
            <a:xfrm>
              <a:off x="1343" y="434"/>
              <a:ext cx="949" cy="743"/>
            </a:xfrm>
            <a:custGeom>
              <a:avLst/>
              <a:gdLst>
                <a:gd name="T0" fmla="*/ 401 w 401"/>
                <a:gd name="T1" fmla="*/ 0 h 314"/>
                <a:gd name="T2" fmla="*/ 314 w 401"/>
                <a:gd name="T3" fmla="*/ 314 h 314"/>
                <a:gd name="T4" fmla="*/ 271 w 401"/>
                <a:gd name="T5" fmla="*/ 314 h 314"/>
                <a:gd name="T6" fmla="*/ 208 w 401"/>
                <a:gd name="T7" fmla="*/ 84 h 314"/>
                <a:gd name="T8" fmla="*/ 203 w 401"/>
                <a:gd name="T9" fmla="*/ 52 h 314"/>
                <a:gd name="T10" fmla="*/ 202 w 401"/>
                <a:gd name="T11" fmla="*/ 52 h 314"/>
                <a:gd name="T12" fmla="*/ 196 w 401"/>
                <a:gd name="T13" fmla="*/ 83 h 314"/>
                <a:gd name="T14" fmla="*/ 132 w 401"/>
                <a:gd name="T15" fmla="*/ 314 h 314"/>
                <a:gd name="T16" fmla="*/ 90 w 401"/>
                <a:gd name="T17" fmla="*/ 314 h 314"/>
                <a:gd name="T18" fmla="*/ 0 w 401"/>
                <a:gd name="T19" fmla="*/ 0 h 314"/>
                <a:gd name="T20" fmla="*/ 40 w 401"/>
                <a:gd name="T21" fmla="*/ 0 h 314"/>
                <a:gd name="T22" fmla="*/ 105 w 401"/>
                <a:gd name="T23" fmla="*/ 240 h 314"/>
                <a:gd name="T24" fmla="*/ 111 w 401"/>
                <a:gd name="T25" fmla="*/ 272 h 314"/>
                <a:gd name="T26" fmla="*/ 112 w 401"/>
                <a:gd name="T27" fmla="*/ 272 h 314"/>
                <a:gd name="T28" fmla="*/ 118 w 401"/>
                <a:gd name="T29" fmla="*/ 240 h 314"/>
                <a:gd name="T30" fmla="*/ 187 w 401"/>
                <a:gd name="T31" fmla="*/ 0 h 314"/>
                <a:gd name="T32" fmla="*/ 222 w 401"/>
                <a:gd name="T33" fmla="*/ 0 h 314"/>
                <a:gd name="T34" fmla="*/ 287 w 401"/>
                <a:gd name="T35" fmla="*/ 242 h 314"/>
                <a:gd name="T36" fmla="*/ 292 w 401"/>
                <a:gd name="T37" fmla="*/ 271 h 314"/>
                <a:gd name="T38" fmla="*/ 293 w 401"/>
                <a:gd name="T39" fmla="*/ 271 h 314"/>
                <a:gd name="T40" fmla="*/ 299 w 401"/>
                <a:gd name="T41" fmla="*/ 241 h 314"/>
                <a:gd name="T42" fmla="*/ 362 w 401"/>
                <a:gd name="T43" fmla="*/ 0 h 314"/>
                <a:gd name="T44" fmla="*/ 401 w 401"/>
                <a:gd name="T45" fmla="*/ 0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01" h="314">
                  <a:moveTo>
                    <a:pt x="401" y="0"/>
                  </a:moveTo>
                  <a:cubicBezTo>
                    <a:pt x="314" y="314"/>
                    <a:pt x="314" y="314"/>
                    <a:pt x="314" y="314"/>
                  </a:cubicBezTo>
                  <a:cubicBezTo>
                    <a:pt x="271" y="314"/>
                    <a:pt x="271" y="314"/>
                    <a:pt x="271" y="314"/>
                  </a:cubicBezTo>
                  <a:cubicBezTo>
                    <a:pt x="208" y="84"/>
                    <a:pt x="208" y="84"/>
                    <a:pt x="208" y="84"/>
                  </a:cubicBezTo>
                  <a:cubicBezTo>
                    <a:pt x="205" y="75"/>
                    <a:pt x="204" y="65"/>
                    <a:pt x="203" y="52"/>
                  </a:cubicBezTo>
                  <a:cubicBezTo>
                    <a:pt x="202" y="52"/>
                    <a:pt x="202" y="52"/>
                    <a:pt x="202" y="52"/>
                  </a:cubicBezTo>
                  <a:cubicBezTo>
                    <a:pt x="201" y="63"/>
                    <a:pt x="199" y="73"/>
                    <a:pt x="196" y="83"/>
                  </a:cubicBezTo>
                  <a:cubicBezTo>
                    <a:pt x="132" y="314"/>
                    <a:pt x="132" y="314"/>
                    <a:pt x="132" y="314"/>
                  </a:cubicBezTo>
                  <a:cubicBezTo>
                    <a:pt x="90" y="314"/>
                    <a:pt x="90" y="314"/>
                    <a:pt x="90" y="31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105" y="240"/>
                    <a:pt x="105" y="240"/>
                    <a:pt x="105" y="240"/>
                  </a:cubicBezTo>
                  <a:cubicBezTo>
                    <a:pt x="108" y="251"/>
                    <a:pt x="110" y="262"/>
                    <a:pt x="111" y="272"/>
                  </a:cubicBezTo>
                  <a:cubicBezTo>
                    <a:pt x="112" y="272"/>
                    <a:pt x="112" y="272"/>
                    <a:pt x="112" y="272"/>
                  </a:cubicBezTo>
                  <a:cubicBezTo>
                    <a:pt x="112" y="263"/>
                    <a:pt x="115" y="253"/>
                    <a:pt x="118" y="240"/>
                  </a:cubicBezTo>
                  <a:cubicBezTo>
                    <a:pt x="187" y="0"/>
                    <a:pt x="187" y="0"/>
                    <a:pt x="187" y="0"/>
                  </a:cubicBezTo>
                  <a:cubicBezTo>
                    <a:pt x="222" y="0"/>
                    <a:pt x="222" y="0"/>
                    <a:pt x="222" y="0"/>
                  </a:cubicBezTo>
                  <a:cubicBezTo>
                    <a:pt x="287" y="242"/>
                    <a:pt x="287" y="242"/>
                    <a:pt x="287" y="242"/>
                  </a:cubicBezTo>
                  <a:cubicBezTo>
                    <a:pt x="289" y="251"/>
                    <a:pt x="291" y="261"/>
                    <a:pt x="292" y="271"/>
                  </a:cubicBezTo>
                  <a:cubicBezTo>
                    <a:pt x="293" y="271"/>
                    <a:pt x="293" y="271"/>
                    <a:pt x="293" y="271"/>
                  </a:cubicBezTo>
                  <a:cubicBezTo>
                    <a:pt x="294" y="264"/>
                    <a:pt x="296" y="254"/>
                    <a:pt x="299" y="241"/>
                  </a:cubicBezTo>
                  <a:cubicBezTo>
                    <a:pt x="362" y="0"/>
                    <a:pt x="362" y="0"/>
                    <a:pt x="362" y="0"/>
                  </a:cubicBezTo>
                  <a:lnTo>
                    <a:pt x="40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3" name="Freeform 15"/>
            <p:cNvSpPr>
              <a:spLocks noEditPoints="1"/>
            </p:cNvSpPr>
            <p:nvPr userDrawn="1"/>
          </p:nvSpPr>
          <p:spPr bwMode="auto">
            <a:xfrm>
              <a:off x="2325" y="633"/>
              <a:ext cx="513" cy="556"/>
            </a:xfrm>
            <a:custGeom>
              <a:avLst/>
              <a:gdLst>
                <a:gd name="T0" fmla="*/ 217 w 217"/>
                <a:gd name="T1" fmla="*/ 117 h 235"/>
                <a:gd name="T2" fmla="*/ 187 w 217"/>
                <a:gd name="T3" fmla="*/ 203 h 235"/>
                <a:gd name="T4" fmla="*/ 107 w 217"/>
                <a:gd name="T5" fmla="*/ 235 h 235"/>
                <a:gd name="T6" fmla="*/ 29 w 217"/>
                <a:gd name="T7" fmla="*/ 203 h 235"/>
                <a:gd name="T8" fmla="*/ 0 w 217"/>
                <a:gd name="T9" fmla="*/ 120 h 235"/>
                <a:gd name="T10" fmla="*/ 30 w 217"/>
                <a:gd name="T11" fmla="*/ 32 h 235"/>
                <a:gd name="T12" fmla="*/ 112 w 217"/>
                <a:gd name="T13" fmla="*/ 0 h 235"/>
                <a:gd name="T14" fmla="*/ 189 w 217"/>
                <a:gd name="T15" fmla="*/ 31 h 235"/>
                <a:gd name="T16" fmla="*/ 217 w 217"/>
                <a:gd name="T17" fmla="*/ 117 h 235"/>
                <a:gd name="T18" fmla="*/ 181 w 217"/>
                <a:gd name="T19" fmla="*/ 118 h 235"/>
                <a:gd name="T20" fmla="*/ 162 w 217"/>
                <a:gd name="T21" fmla="*/ 53 h 235"/>
                <a:gd name="T22" fmla="*/ 110 w 217"/>
                <a:gd name="T23" fmla="*/ 31 h 235"/>
                <a:gd name="T24" fmla="*/ 56 w 217"/>
                <a:gd name="T25" fmla="*/ 54 h 235"/>
                <a:gd name="T26" fmla="*/ 36 w 217"/>
                <a:gd name="T27" fmla="*/ 119 h 235"/>
                <a:gd name="T28" fmla="*/ 56 w 217"/>
                <a:gd name="T29" fmla="*/ 182 h 235"/>
                <a:gd name="T30" fmla="*/ 110 w 217"/>
                <a:gd name="T31" fmla="*/ 204 h 235"/>
                <a:gd name="T32" fmla="*/ 163 w 217"/>
                <a:gd name="T33" fmla="*/ 182 h 235"/>
                <a:gd name="T34" fmla="*/ 181 w 217"/>
                <a:gd name="T35" fmla="*/ 118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7" h="235">
                  <a:moveTo>
                    <a:pt x="217" y="117"/>
                  </a:moveTo>
                  <a:cubicBezTo>
                    <a:pt x="217" y="152"/>
                    <a:pt x="207" y="181"/>
                    <a:pt x="187" y="203"/>
                  </a:cubicBezTo>
                  <a:cubicBezTo>
                    <a:pt x="167" y="224"/>
                    <a:pt x="141" y="235"/>
                    <a:pt x="107" y="235"/>
                  </a:cubicBezTo>
                  <a:cubicBezTo>
                    <a:pt x="75" y="235"/>
                    <a:pt x="48" y="225"/>
                    <a:pt x="29" y="203"/>
                  </a:cubicBezTo>
                  <a:cubicBezTo>
                    <a:pt x="10" y="182"/>
                    <a:pt x="0" y="155"/>
                    <a:pt x="0" y="120"/>
                  </a:cubicBezTo>
                  <a:cubicBezTo>
                    <a:pt x="0" y="83"/>
                    <a:pt x="10" y="54"/>
                    <a:pt x="30" y="32"/>
                  </a:cubicBezTo>
                  <a:cubicBezTo>
                    <a:pt x="50" y="11"/>
                    <a:pt x="77" y="0"/>
                    <a:pt x="112" y="0"/>
                  </a:cubicBezTo>
                  <a:cubicBezTo>
                    <a:pt x="145" y="0"/>
                    <a:pt x="171" y="10"/>
                    <a:pt x="189" y="31"/>
                  </a:cubicBezTo>
                  <a:cubicBezTo>
                    <a:pt x="208" y="52"/>
                    <a:pt x="217" y="80"/>
                    <a:pt x="217" y="117"/>
                  </a:cubicBezTo>
                  <a:close/>
                  <a:moveTo>
                    <a:pt x="181" y="118"/>
                  </a:moveTo>
                  <a:cubicBezTo>
                    <a:pt x="181" y="90"/>
                    <a:pt x="175" y="68"/>
                    <a:pt x="162" y="53"/>
                  </a:cubicBezTo>
                  <a:cubicBezTo>
                    <a:pt x="150" y="38"/>
                    <a:pt x="133" y="31"/>
                    <a:pt x="110" y="31"/>
                  </a:cubicBezTo>
                  <a:cubicBezTo>
                    <a:pt x="87" y="31"/>
                    <a:pt x="69" y="38"/>
                    <a:pt x="56" y="54"/>
                  </a:cubicBezTo>
                  <a:cubicBezTo>
                    <a:pt x="43" y="69"/>
                    <a:pt x="36" y="91"/>
                    <a:pt x="36" y="119"/>
                  </a:cubicBezTo>
                  <a:cubicBezTo>
                    <a:pt x="36" y="146"/>
                    <a:pt x="43" y="167"/>
                    <a:pt x="56" y="182"/>
                  </a:cubicBezTo>
                  <a:cubicBezTo>
                    <a:pt x="69" y="197"/>
                    <a:pt x="87" y="204"/>
                    <a:pt x="110" y="204"/>
                  </a:cubicBezTo>
                  <a:cubicBezTo>
                    <a:pt x="133" y="204"/>
                    <a:pt x="150" y="197"/>
                    <a:pt x="163" y="182"/>
                  </a:cubicBezTo>
                  <a:cubicBezTo>
                    <a:pt x="175" y="167"/>
                    <a:pt x="181" y="146"/>
                    <a:pt x="181" y="1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4" name="Freeform 16"/>
            <p:cNvSpPr>
              <a:spLocks/>
            </p:cNvSpPr>
            <p:nvPr userDrawn="1"/>
          </p:nvSpPr>
          <p:spPr bwMode="auto">
            <a:xfrm>
              <a:off x="2968" y="635"/>
              <a:ext cx="272" cy="542"/>
            </a:xfrm>
            <a:custGeom>
              <a:avLst/>
              <a:gdLst>
                <a:gd name="T0" fmla="*/ 115 w 115"/>
                <a:gd name="T1" fmla="*/ 41 h 229"/>
                <a:gd name="T2" fmla="*/ 88 w 115"/>
                <a:gd name="T3" fmla="*/ 33 h 229"/>
                <a:gd name="T4" fmla="*/ 50 w 115"/>
                <a:gd name="T5" fmla="*/ 56 h 229"/>
                <a:gd name="T6" fmla="*/ 35 w 115"/>
                <a:gd name="T7" fmla="*/ 114 h 229"/>
                <a:gd name="T8" fmla="*/ 35 w 115"/>
                <a:gd name="T9" fmla="*/ 229 h 229"/>
                <a:gd name="T10" fmla="*/ 0 w 115"/>
                <a:gd name="T11" fmla="*/ 229 h 229"/>
                <a:gd name="T12" fmla="*/ 0 w 115"/>
                <a:gd name="T13" fmla="*/ 4 h 229"/>
                <a:gd name="T14" fmla="*/ 35 w 115"/>
                <a:gd name="T15" fmla="*/ 4 h 229"/>
                <a:gd name="T16" fmla="*/ 35 w 115"/>
                <a:gd name="T17" fmla="*/ 51 h 229"/>
                <a:gd name="T18" fmla="*/ 36 w 115"/>
                <a:gd name="T19" fmla="*/ 51 h 229"/>
                <a:gd name="T20" fmla="*/ 59 w 115"/>
                <a:gd name="T21" fmla="*/ 14 h 229"/>
                <a:gd name="T22" fmla="*/ 94 w 115"/>
                <a:gd name="T23" fmla="*/ 0 h 229"/>
                <a:gd name="T24" fmla="*/ 115 w 115"/>
                <a:gd name="T25" fmla="*/ 3 h 229"/>
                <a:gd name="T26" fmla="*/ 115 w 115"/>
                <a:gd name="T27" fmla="*/ 41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5" h="229">
                  <a:moveTo>
                    <a:pt x="115" y="41"/>
                  </a:moveTo>
                  <a:cubicBezTo>
                    <a:pt x="108" y="36"/>
                    <a:pt x="100" y="33"/>
                    <a:pt x="88" y="33"/>
                  </a:cubicBezTo>
                  <a:cubicBezTo>
                    <a:pt x="72" y="33"/>
                    <a:pt x="59" y="41"/>
                    <a:pt x="50" y="56"/>
                  </a:cubicBezTo>
                  <a:cubicBezTo>
                    <a:pt x="40" y="71"/>
                    <a:pt x="35" y="90"/>
                    <a:pt x="35" y="114"/>
                  </a:cubicBezTo>
                  <a:cubicBezTo>
                    <a:pt x="35" y="229"/>
                    <a:pt x="35" y="229"/>
                    <a:pt x="35" y="229"/>
                  </a:cubicBezTo>
                  <a:cubicBezTo>
                    <a:pt x="0" y="229"/>
                    <a:pt x="0" y="229"/>
                    <a:pt x="0" y="229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6" y="51"/>
                    <a:pt x="36" y="51"/>
                    <a:pt x="36" y="51"/>
                  </a:cubicBezTo>
                  <a:cubicBezTo>
                    <a:pt x="41" y="35"/>
                    <a:pt x="48" y="23"/>
                    <a:pt x="59" y="14"/>
                  </a:cubicBezTo>
                  <a:cubicBezTo>
                    <a:pt x="69" y="5"/>
                    <a:pt x="80" y="0"/>
                    <a:pt x="94" y="0"/>
                  </a:cubicBezTo>
                  <a:cubicBezTo>
                    <a:pt x="103" y="0"/>
                    <a:pt x="110" y="1"/>
                    <a:pt x="115" y="3"/>
                  </a:cubicBezTo>
                  <a:lnTo>
                    <a:pt x="115" y="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5" name="Rectangle 17"/>
            <p:cNvSpPr>
              <a:spLocks noChangeArrowheads="1"/>
            </p:cNvSpPr>
            <p:nvPr userDrawn="1"/>
          </p:nvSpPr>
          <p:spPr bwMode="auto">
            <a:xfrm>
              <a:off x="3330" y="392"/>
              <a:ext cx="86" cy="78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6" name="Freeform 18"/>
            <p:cNvSpPr>
              <a:spLocks noEditPoints="1"/>
            </p:cNvSpPr>
            <p:nvPr userDrawn="1"/>
          </p:nvSpPr>
          <p:spPr bwMode="auto">
            <a:xfrm>
              <a:off x="3543" y="392"/>
              <a:ext cx="483" cy="797"/>
            </a:xfrm>
            <a:custGeom>
              <a:avLst/>
              <a:gdLst>
                <a:gd name="T0" fmla="*/ 204 w 204"/>
                <a:gd name="T1" fmla="*/ 332 h 337"/>
                <a:gd name="T2" fmla="*/ 168 w 204"/>
                <a:gd name="T3" fmla="*/ 332 h 337"/>
                <a:gd name="T4" fmla="*/ 168 w 204"/>
                <a:gd name="T5" fmla="*/ 294 h 337"/>
                <a:gd name="T6" fmla="*/ 168 w 204"/>
                <a:gd name="T7" fmla="*/ 294 h 337"/>
                <a:gd name="T8" fmla="*/ 92 w 204"/>
                <a:gd name="T9" fmla="*/ 337 h 337"/>
                <a:gd name="T10" fmla="*/ 25 w 204"/>
                <a:gd name="T11" fmla="*/ 307 h 337"/>
                <a:gd name="T12" fmla="*/ 0 w 204"/>
                <a:gd name="T13" fmla="*/ 225 h 337"/>
                <a:gd name="T14" fmla="*/ 28 w 204"/>
                <a:gd name="T15" fmla="*/ 136 h 337"/>
                <a:gd name="T16" fmla="*/ 101 w 204"/>
                <a:gd name="T17" fmla="*/ 102 h 337"/>
                <a:gd name="T18" fmla="*/ 168 w 204"/>
                <a:gd name="T19" fmla="*/ 138 h 337"/>
                <a:gd name="T20" fmla="*/ 168 w 204"/>
                <a:gd name="T21" fmla="*/ 138 h 337"/>
                <a:gd name="T22" fmla="*/ 168 w 204"/>
                <a:gd name="T23" fmla="*/ 0 h 337"/>
                <a:gd name="T24" fmla="*/ 204 w 204"/>
                <a:gd name="T25" fmla="*/ 0 h 337"/>
                <a:gd name="T26" fmla="*/ 204 w 204"/>
                <a:gd name="T27" fmla="*/ 332 h 337"/>
                <a:gd name="T28" fmla="*/ 168 w 204"/>
                <a:gd name="T29" fmla="*/ 230 h 337"/>
                <a:gd name="T30" fmla="*/ 168 w 204"/>
                <a:gd name="T31" fmla="*/ 197 h 337"/>
                <a:gd name="T32" fmla="*/ 150 w 204"/>
                <a:gd name="T33" fmla="*/ 151 h 337"/>
                <a:gd name="T34" fmla="*/ 106 w 204"/>
                <a:gd name="T35" fmla="*/ 133 h 337"/>
                <a:gd name="T36" fmla="*/ 55 w 204"/>
                <a:gd name="T37" fmla="*/ 157 h 337"/>
                <a:gd name="T38" fmla="*/ 37 w 204"/>
                <a:gd name="T39" fmla="*/ 223 h 337"/>
                <a:gd name="T40" fmla="*/ 54 w 204"/>
                <a:gd name="T41" fmla="*/ 284 h 337"/>
                <a:gd name="T42" fmla="*/ 102 w 204"/>
                <a:gd name="T43" fmla="*/ 306 h 337"/>
                <a:gd name="T44" fmla="*/ 150 w 204"/>
                <a:gd name="T45" fmla="*/ 285 h 337"/>
                <a:gd name="T46" fmla="*/ 168 w 204"/>
                <a:gd name="T47" fmla="*/ 230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04" h="337">
                  <a:moveTo>
                    <a:pt x="204" y="332"/>
                  </a:moveTo>
                  <a:cubicBezTo>
                    <a:pt x="168" y="332"/>
                    <a:pt x="168" y="332"/>
                    <a:pt x="168" y="332"/>
                  </a:cubicBezTo>
                  <a:cubicBezTo>
                    <a:pt x="168" y="294"/>
                    <a:pt x="168" y="294"/>
                    <a:pt x="168" y="294"/>
                  </a:cubicBezTo>
                  <a:cubicBezTo>
                    <a:pt x="168" y="294"/>
                    <a:pt x="168" y="294"/>
                    <a:pt x="168" y="294"/>
                  </a:cubicBezTo>
                  <a:cubicBezTo>
                    <a:pt x="151" y="323"/>
                    <a:pt x="126" y="337"/>
                    <a:pt x="92" y="337"/>
                  </a:cubicBezTo>
                  <a:cubicBezTo>
                    <a:pt x="64" y="337"/>
                    <a:pt x="42" y="327"/>
                    <a:pt x="25" y="307"/>
                  </a:cubicBezTo>
                  <a:cubicBezTo>
                    <a:pt x="9" y="286"/>
                    <a:pt x="0" y="259"/>
                    <a:pt x="0" y="225"/>
                  </a:cubicBezTo>
                  <a:cubicBezTo>
                    <a:pt x="0" y="188"/>
                    <a:pt x="10" y="158"/>
                    <a:pt x="28" y="136"/>
                  </a:cubicBezTo>
                  <a:cubicBezTo>
                    <a:pt x="46" y="113"/>
                    <a:pt x="71" y="102"/>
                    <a:pt x="101" y="102"/>
                  </a:cubicBezTo>
                  <a:cubicBezTo>
                    <a:pt x="132" y="102"/>
                    <a:pt x="154" y="114"/>
                    <a:pt x="168" y="138"/>
                  </a:cubicBezTo>
                  <a:cubicBezTo>
                    <a:pt x="168" y="138"/>
                    <a:pt x="168" y="138"/>
                    <a:pt x="168" y="138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204" y="0"/>
                    <a:pt x="204" y="0"/>
                    <a:pt x="204" y="0"/>
                  </a:cubicBezTo>
                  <a:lnTo>
                    <a:pt x="204" y="332"/>
                  </a:lnTo>
                  <a:close/>
                  <a:moveTo>
                    <a:pt x="168" y="230"/>
                  </a:moveTo>
                  <a:cubicBezTo>
                    <a:pt x="168" y="197"/>
                    <a:pt x="168" y="197"/>
                    <a:pt x="168" y="197"/>
                  </a:cubicBezTo>
                  <a:cubicBezTo>
                    <a:pt x="168" y="179"/>
                    <a:pt x="162" y="163"/>
                    <a:pt x="150" y="151"/>
                  </a:cubicBezTo>
                  <a:cubicBezTo>
                    <a:pt x="138" y="139"/>
                    <a:pt x="123" y="133"/>
                    <a:pt x="106" y="133"/>
                  </a:cubicBezTo>
                  <a:cubicBezTo>
                    <a:pt x="85" y="133"/>
                    <a:pt x="68" y="141"/>
                    <a:pt x="55" y="157"/>
                  </a:cubicBezTo>
                  <a:cubicBezTo>
                    <a:pt x="43" y="173"/>
                    <a:pt x="37" y="195"/>
                    <a:pt x="37" y="223"/>
                  </a:cubicBezTo>
                  <a:cubicBezTo>
                    <a:pt x="37" y="249"/>
                    <a:pt x="43" y="269"/>
                    <a:pt x="54" y="284"/>
                  </a:cubicBezTo>
                  <a:cubicBezTo>
                    <a:pt x="66" y="299"/>
                    <a:pt x="82" y="306"/>
                    <a:pt x="102" y="306"/>
                  </a:cubicBezTo>
                  <a:cubicBezTo>
                    <a:pt x="121" y="306"/>
                    <a:pt x="137" y="299"/>
                    <a:pt x="150" y="285"/>
                  </a:cubicBezTo>
                  <a:cubicBezTo>
                    <a:pt x="162" y="271"/>
                    <a:pt x="168" y="252"/>
                    <a:pt x="168" y="2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7" name="Freeform 19"/>
            <p:cNvSpPr>
              <a:spLocks/>
            </p:cNvSpPr>
            <p:nvPr userDrawn="1"/>
          </p:nvSpPr>
          <p:spPr bwMode="auto">
            <a:xfrm>
              <a:off x="4123" y="645"/>
              <a:ext cx="728" cy="532"/>
            </a:xfrm>
            <a:custGeom>
              <a:avLst/>
              <a:gdLst>
                <a:gd name="T0" fmla="*/ 308 w 308"/>
                <a:gd name="T1" fmla="*/ 0 h 225"/>
                <a:gd name="T2" fmla="*/ 242 w 308"/>
                <a:gd name="T3" fmla="*/ 225 h 225"/>
                <a:gd name="T4" fmla="*/ 206 w 308"/>
                <a:gd name="T5" fmla="*/ 225 h 225"/>
                <a:gd name="T6" fmla="*/ 160 w 308"/>
                <a:gd name="T7" fmla="*/ 64 h 225"/>
                <a:gd name="T8" fmla="*/ 157 w 308"/>
                <a:gd name="T9" fmla="*/ 43 h 225"/>
                <a:gd name="T10" fmla="*/ 156 w 308"/>
                <a:gd name="T11" fmla="*/ 43 h 225"/>
                <a:gd name="T12" fmla="*/ 151 w 308"/>
                <a:gd name="T13" fmla="*/ 64 h 225"/>
                <a:gd name="T14" fmla="*/ 102 w 308"/>
                <a:gd name="T15" fmla="*/ 225 h 225"/>
                <a:gd name="T16" fmla="*/ 67 w 308"/>
                <a:gd name="T17" fmla="*/ 225 h 225"/>
                <a:gd name="T18" fmla="*/ 0 w 308"/>
                <a:gd name="T19" fmla="*/ 0 h 225"/>
                <a:gd name="T20" fmla="*/ 37 w 308"/>
                <a:gd name="T21" fmla="*/ 0 h 225"/>
                <a:gd name="T22" fmla="*/ 83 w 308"/>
                <a:gd name="T23" fmla="*/ 169 h 225"/>
                <a:gd name="T24" fmla="*/ 86 w 308"/>
                <a:gd name="T25" fmla="*/ 189 h 225"/>
                <a:gd name="T26" fmla="*/ 87 w 308"/>
                <a:gd name="T27" fmla="*/ 189 h 225"/>
                <a:gd name="T28" fmla="*/ 91 w 308"/>
                <a:gd name="T29" fmla="*/ 169 h 225"/>
                <a:gd name="T30" fmla="*/ 142 w 308"/>
                <a:gd name="T31" fmla="*/ 0 h 225"/>
                <a:gd name="T32" fmla="*/ 174 w 308"/>
                <a:gd name="T33" fmla="*/ 0 h 225"/>
                <a:gd name="T34" fmla="*/ 220 w 308"/>
                <a:gd name="T35" fmla="*/ 169 h 225"/>
                <a:gd name="T36" fmla="*/ 223 w 308"/>
                <a:gd name="T37" fmla="*/ 190 h 225"/>
                <a:gd name="T38" fmla="*/ 225 w 308"/>
                <a:gd name="T39" fmla="*/ 190 h 225"/>
                <a:gd name="T40" fmla="*/ 228 w 308"/>
                <a:gd name="T41" fmla="*/ 169 h 225"/>
                <a:gd name="T42" fmla="*/ 273 w 308"/>
                <a:gd name="T43" fmla="*/ 0 h 225"/>
                <a:gd name="T44" fmla="*/ 308 w 308"/>
                <a:gd name="T45" fmla="*/ 0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08" h="225">
                  <a:moveTo>
                    <a:pt x="308" y="0"/>
                  </a:moveTo>
                  <a:cubicBezTo>
                    <a:pt x="242" y="225"/>
                    <a:pt x="242" y="225"/>
                    <a:pt x="242" y="225"/>
                  </a:cubicBezTo>
                  <a:cubicBezTo>
                    <a:pt x="206" y="225"/>
                    <a:pt x="206" y="225"/>
                    <a:pt x="206" y="225"/>
                  </a:cubicBezTo>
                  <a:cubicBezTo>
                    <a:pt x="160" y="64"/>
                    <a:pt x="160" y="64"/>
                    <a:pt x="160" y="64"/>
                  </a:cubicBezTo>
                  <a:cubicBezTo>
                    <a:pt x="158" y="59"/>
                    <a:pt x="157" y="52"/>
                    <a:pt x="157" y="43"/>
                  </a:cubicBezTo>
                  <a:cubicBezTo>
                    <a:pt x="156" y="43"/>
                    <a:pt x="156" y="43"/>
                    <a:pt x="156" y="43"/>
                  </a:cubicBezTo>
                  <a:cubicBezTo>
                    <a:pt x="155" y="49"/>
                    <a:pt x="154" y="55"/>
                    <a:pt x="151" y="64"/>
                  </a:cubicBezTo>
                  <a:cubicBezTo>
                    <a:pt x="102" y="225"/>
                    <a:pt x="102" y="225"/>
                    <a:pt x="102" y="225"/>
                  </a:cubicBezTo>
                  <a:cubicBezTo>
                    <a:pt x="67" y="225"/>
                    <a:pt x="67" y="225"/>
                    <a:pt x="67" y="22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83" y="169"/>
                    <a:pt x="83" y="169"/>
                    <a:pt x="83" y="169"/>
                  </a:cubicBezTo>
                  <a:cubicBezTo>
                    <a:pt x="84" y="175"/>
                    <a:pt x="85" y="182"/>
                    <a:pt x="86" y="189"/>
                  </a:cubicBezTo>
                  <a:cubicBezTo>
                    <a:pt x="87" y="189"/>
                    <a:pt x="87" y="189"/>
                    <a:pt x="87" y="189"/>
                  </a:cubicBezTo>
                  <a:cubicBezTo>
                    <a:pt x="88" y="184"/>
                    <a:pt x="89" y="177"/>
                    <a:pt x="91" y="169"/>
                  </a:cubicBezTo>
                  <a:cubicBezTo>
                    <a:pt x="142" y="0"/>
                    <a:pt x="142" y="0"/>
                    <a:pt x="142" y="0"/>
                  </a:cubicBezTo>
                  <a:cubicBezTo>
                    <a:pt x="174" y="0"/>
                    <a:pt x="174" y="0"/>
                    <a:pt x="174" y="0"/>
                  </a:cubicBezTo>
                  <a:cubicBezTo>
                    <a:pt x="220" y="169"/>
                    <a:pt x="220" y="169"/>
                    <a:pt x="220" y="169"/>
                  </a:cubicBezTo>
                  <a:cubicBezTo>
                    <a:pt x="222" y="175"/>
                    <a:pt x="223" y="182"/>
                    <a:pt x="223" y="190"/>
                  </a:cubicBezTo>
                  <a:cubicBezTo>
                    <a:pt x="225" y="190"/>
                    <a:pt x="225" y="190"/>
                    <a:pt x="225" y="190"/>
                  </a:cubicBezTo>
                  <a:cubicBezTo>
                    <a:pt x="225" y="183"/>
                    <a:pt x="226" y="176"/>
                    <a:pt x="228" y="169"/>
                  </a:cubicBezTo>
                  <a:cubicBezTo>
                    <a:pt x="273" y="0"/>
                    <a:pt x="273" y="0"/>
                    <a:pt x="273" y="0"/>
                  </a:cubicBezTo>
                  <a:lnTo>
                    <a:pt x="30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8" name="Freeform 20"/>
            <p:cNvSpPr>
              <a:spLocks noEditPoints="1"/>
            </p:cNvSpPr>
            <p:nvPr userDrawn="1"/>
          </p:nvSpPr>
          <p:spPr bwMode="auto">
            <a:xfrm>
              <a:off x="4939" y="401"/>
              <a:ext cx="109" cy="776"/>
            </a:xfrm>
            <a:custGeom>
              <a:avLst/>
              <a:gdLst>
                <a:gd name="T0" fmla="*/ 46 w 46"/>
                <a:gd name="T1" fmla="*/ 23 h 328"/>
                <a:gd name="T2" fmla="*/ 39 w 46"/>
                <a:gd name="T3" fmla="*/ 40 h 328"/>
                <a:gd name="T4" fmla="*/ 23 w 46"/>
                <a:gd name="T5" fmla="*/ 46 h 328"/>
                <a:gd name="T6" fmla="*/ 6 w 46"/>
                <a:gd name="T7" fmla="*/ 40 h 328"/>
                <a:gd name="T8" fmla="*/ 0 w 46"/>
                <a:gd name="T9" fmla="*/ 23 h 328"/>
                <a:gd name="T10" fmla="*/ 6 w 46"/>
                <a:gd name="T11" fmla="*/ 7 h 328"/>
                <a:gd name="T12" fmla="*/ 23 w 46"/>
                <a:gd name="T13" fmla="*/ 0 h 328"/>
                <a:gd name="T14" fmla="*/ 39 w 46"/>
                <a:gd name="T15" fmla="*/ 7 h 328"/>
                <a:gd name="T16" fmla="*/ 46 w 46"/>
                <a:gd name="T17" fmla="*/ 23 h 328"/>
                <a:gd name="T18" fmla="*/ 40 w 46"/>
                <a:gd name="T19" fmla="*/ 328 h 328"/>
                <a:gd name="T20" fmla="*/ 4 w 46"/>
                <a:gd name="T21" fmla="*/ 328 h 328"/>
                <a:gd name="T22" fmla="*/ 4 w 46"/>
                <a:gd name="T23" fmla="*/ 103 h 328"/>
                <a:gd name="T24" fmla="*/ 40 w 46"/>
                <a:gd name="T25" fmla="*/ 103 h 328"/>
                <a:gd name="T26" fmla="*/ 40 w 46"/>
                <a:gd name="T27" fmla="*/ 328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6" h="328">
                  <a:moveTo>
                    <a:pt x="46" y="23"/>
                  </a:moveTo>
                  <a:cubicBezTo>
                    <a:pt x="46" y="30"/>
                    <a:pt x="44" y="35"/>
                    <a:pt x="39" y="40"/>
                  </a:cubicBezTo>
                  <a:cubicBezTo>
                    <a:pt x="34" y="44"/>
                    <a:pt x="29" y="46"/>
                    <a:pt x="23" y="46"/>
                  </a:cubicBezTo>
                  <a:cubicBezTo>
                    <a:pt x="16" y="46"/>
                    <a:pt x="11" y="44"/>
                    <a:pt x="6" y="40"/>
                  </a:cubicBezTo>
                  <a:cubicBezTo>
                    <a:pt x="2" y="36"/>
                    <a:pt x="0" y="30"/>
                    <a:pt x="0" y="23"/>
                  </a:cubicBezTo>
                  <a:cubicBezTo>
                    <a:pt x="0" y="17"/>
                    <a:pt x="2" y="11"/>
                    <a:pt x="6" y="7"/>
                  </a:cubicBezTo>
                  <a:cubicBezTo>
                    <a:pt x="10" y="2"/>
                    <a:pt x="16" y="0"/>
                    <a:pt x="23" y="0"/>
                  </a:cubicBezTo>
                  <a:cubicBezTo>
                    <a:pt x="29" y="0"/>
                    <a:pt x="35" y="2"/>
                    <a:pt x="39" y="7"/>
                  </a:cubicBezTo>
                  <a:cubicBezTo>
                    <a:pt x="44" y="11"/>
                    <a:pt x="46" y="17"/>
                    <a:pt x="46" y="23"/>
                  </a:cubicBezTo>
                  <a:close/>
                  <a:moveTo>
                    <a:pt x="40" y="328"/>
                  </a:moveTo>
                  <a:cubicBezTo>
                    <a:pt x="4" y="328"/>
                    <a:pt x="4" y="328"/>
                    <a:pt x="4" y="328"/>
                  </a:cubicBezTo>
                  <a:cubicBezTo>
                    <a:pt x="4" y="103"/>
                    <a:pt x="4" y="103"/>
                    <a:pt x="4" y="103"/>
                  </a:cubicBezTo>
                  <a:cubicBezTo>
                    <a:pt x="40" y="103"/>
                    <a:pt x="40" y="103"/>
                    <a:pt x="40" y="103"/>
                  </a:cubicBezTo>
                  <a:lnTo>
                    <a:pt x="40" y="3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9" name="Freeform 21"/>
            <p:cNvSpPr>
              <a:spLocks noEditPoints="1"/>
            </p:cNvSpPr>
            <p:nvPr userDrawn="1"/>
          </p:nvSpPr>
          <p:spPr bwMode="auto">
            <a:xfrm>
              <a:off x="5164" y="392"/>
              <a:ext cx="480" cy="797"/>
            </a:xfrm>
            <a:custGeom>
              <a:avLst/>
              <a:gdLst>
                <a:gd name="T0" fmla="*/ 203 w 203"/>
                <a:gd name="T1" fmla="*/ 332 h 337"/>
                <a:gd name="T2" fmla="*/ 168 w 203"/>
                <a:gd name="T3" fmla="*/ 332 h 337"/>
                <a:gd name="T4" fmla="*/ 168 w 203"/>
                <a:gd name="T5" fmla="*/ 294 h 337"/>
                <a:gd name="T6" fmla="*/ 167 w 203"/>
                <a:gd name="T7" fmla="*/ 294 h 337"/>
                <a:gd name="T8" fmla="*/ 91 w 203"/>
                <a:gd name="T9" fmla="*/ 337 h 337"/>
                <a:gd name="T10" fmla="*/ 24 w 203"/>
                <a:gd name="T11" fmla="*/ 307 h 337"/>
                <a:gd name="T12" fmla="*/ 0 w 203"/>
                <a:gd name="T13" fmla="*/ 225 h 337"/>
                <a:gd name="T14" fmla="*/ 27 w 203"/>
                <a:gd name="T15" fmla="*/ 136 h 337"/>
                <a:gd name="T16" fmla="*/ 101 w 203"/>
                <a:gd name="T17" fmla="*/ 102 h 337"/>
                <a:gd name="T18" fmla="*/ 167 w 203"/>
                <a:gd name="T19" fmla="*/ 138 h 337"/>
                <a:gd name="T20" fmla="*/ 168 w 203"/>
                <a:gd name="T21" fmla="*/ 138 h 337"/>
                <a:gd name="T22" fmla="*/ 168 w 203"/>
                <a:gd name="T23" fmla="*/ 0 h 337"/>
                <a:gd name="T24" fmla="*/ 203 w 203"/>
                <a:gd name="T25" fmla="*/ 0 h 337"/>
                <a:gd name="T26" fmla="*/ 203 w 203"/>
                <a:gd name="T27" fmla="*/ 332 h 337"/>
                <a:gd name="T28" fmla="*/ 168 w 203"/>
                <a:gd name="T29" fmla="*/ 230 h 337"/>
                <a:gd name="T30" fmla="*/ 168 w 203"/>
                <a:gd name="T31" fmla="*/ 197 h 337"/>
                <a:gd name="T32" fmla="*/ 149 w 203"/>
                <a:gd name="T33" fmla="*/ 151 h 337"/>
                <a:gd name="T34" fmla="*/ 105 w 203"/>
                <a:gd name="T35" fmla="*/ 133 h 337"/>
                <a:gd name="T36" fmla="*/ 54 w 203"/>
                <a:gd name="T37" fmla="*/ 157 h 337"/>
                <a:gd name="T38" fmla="*/ 36 w 203"/>
                <a:gd name="T39" fmla="*/ 223 h 337"/>
                <a:gd name="T40" fmla="*/ 53 w 203"/>
                <a:gd name="T41" fmla="*/ 284 h 337"/>
                <a:gd name="T42" fmla="*/ 101 w 203"/>
                <a:gd name="T43" fmla="*/ 306 h 337"/>
                <a:gd name="T44" fmla="*/ 149 w 203"/>
                <a:gd name="T45" fmla="*/ 285 h 337"/>
                <a:gd name="T46" fmla="*/ 168 w 203"/>
                <a:gd name="T47" fmla="*/ 230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03" h="337">
                  <a:moveTo>
                    <a:pt x="203" y="332"/>
                  </a:moveTo>
                  <a:cubicBezTo>
                    <a:pt x="168" y="332"/>
                    <a:pt x="168" y="332"/>
                    <a:pt x="168" y="332"/>
                  </a:cubicBezTo>
                  <a:cubicBezTo>
                    <a:pt x="168" y="294"/>
                    <a:pt x="168" y="294"/>
                    <a:pt x="168" y="294"/>
                  </a:cubicBezTo>
                  <a:cubicBezTo>
                    <a:pt x="167" y="294"/>
                    <a:pt x="167" y="294"/>
                    <a:pt x="167" y="294"/>
                  </a:cubicBezTo>
                  <a:cubicBezTo>
                    <a:pt x="150" y="323"/>
                    <a:pt x="125" y="337"/>
                    <a:pt x="91" y="337"/>
                  </a:cubicBezTo>
                  <a:cubicBezTo>
                    <a:pt x="63" y="337"/>
                    <a:pt x="41" y="327"/>
                    <a:pt x="24" y="307"/>
                  </a:cubicBezTo>
                  <a:cubicBezTo>
                    <a:pt x="8" y="286"/>
                    <a:pt x="0" y="259"/>
                    <a:pt x="0" y="225"/>
                  </a:cubicBezTo>
                  <a:cubicBezTo>
                    <a:pt x="0" y="188"/>
                    <a:pt x="9" y="158"/>
                    <a:pt x="27" y="136"/>
                  </a:cubicBezTo>
                  <a:cubicBezTo>
                    <a:pt x="45" y="113"/>
                    <a:pt x="70" y="102"/>
                    <a:pt x="101" y="102"/>
                  </a:cubicBezTo>
                  <a:cubicBezTo>
                    <a:pt x="131" y="102"/>
                    <a:pt x="153" y="114"/>
                    <a:pt x="167" y="138"/>
                  </a:cubicBezTo>
                  <a:cubicBezTo>
                    <a:pt x="168" y="138"/>
                    <a:pt x="168" y="138"/>
                    <a:pt x="168" y="138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203" y="0"/>
                    <a:pt x="203" y="0"/>
                    <a:pt x="203" y="0"/>
                  </a:cubicBezTo>
                  <a:lnTo>
                    <a:pt x="203" y="332"/>
                  </a:lnTo>
                  <a:close/>
                  <a:moveTo>
                    <a:pt x="168" y="230"/>
                  </a:moveTo>
                  <a:cubicBezTo>
                    <a:pt x="168" y="197"/>
                    <a:pt x="168" y="197"/>
                    <a:pt x="168" y="197"/>
                  </a:cubicBezTo>
                  <a:cubicBezTo>
                    <a:pt x="168" y="179"/>
                    <a:pt x="162" y="163"/>
                    <a:pt x="149" y="151"/>
                  </a:cubicBezTo>
                  <a:cubicBezTo>
                    <a:pt x="137" y="139"/>
                    <a:pt x="122" y="133"/>
                    <a:pt x="105" y="133"/>
                  </a:cubicBezTo>
                  <a:cubicBezTo>
                    <a:pt x="84" y="133"/>
                    <a:pt x="67" y="141"/>
                    <a:pt x="54" y="157"/>
                  </a:cubicBezTo>
                  <a:cubicBezTo>
                    <a:pt x="42" y="173"/>
                    <a:pt x="36" y="195"/>
                    <a:pt x="36" y="223"/>
                  </a:cubicBezTo>
                  <a:cubicBezTo>
                    <a:pt x="36" y="249"/>
                    <a:pt x="42" y="269"/>
                    <a:pt x="53" y="284"/>
                  </a:cubicBezTo>
                  <a:cubicBezTo>
                    <a:pt x="65" y="299"/>
                    <a:pt x="81" y="306"/>
                    <a:pt x="101" y="306"/>
                  </a:cubicBezTo>
                  <a:cubicBezTo>
                    <a:pt x="120" y="306"/>
                    <a:pt x="136" y="299"/>
                    <a:pt x="149" y="285"/>
                  </a:cubicBezTo>
                  <a:cubicBezTo>
                    <a:pt x="161" y="271"/>
                    <a:pt x="168" y="252"/>
                    <a:pt x="168" y="2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30" name="Freeform 22"/>
            <p:cNvSpPr>
              <a:spLocks noEditPoints="1"/>
            </p:cNvSpPr>
            <p:nvPr userDrawn="1"/>
          </p:nvSpPr>
          <p:spPr bwMode="auto">
            <a:xfrm>
              <a:off x="5774" y="633"/>
              <a:ext cx="454" cy="556"/>
            </a:xfrm>
            <a:custGeom>
              <a:avLst/>
              <a:gdLst>
                <a:gd name="T0" fmla="*/ 192 w 192"/>
                <a:gd name="T1" fmla="*/ 126 h 235"/>
                <a:gd name="T2" fmla="*/ 36 w 192"/>
                <a:gd name="T3" fmla="*/ 126 h 235"/>
                <a:gd name="T4" fmla="*/ 56 w 192"/>
                <a:gd name="T5" fmla="*/ 184 h 235"/>
                <a:gd name="T6" fmla="*/ 108 w 192"/>
                <a:gd name="T7" fmla="*/ 204 h 235"/>
                <a:gd name="T8" fmla="*/ 177 w 192"/>
                <a:gd name="T9" fmla="*/ 180 h 235"/>
                <a:gd name="T10" fmla="*/ 177 w 192"/>
                <a:gd name="T11" fmla="*/ 213 h 235"/>
                <a:gd name="T12" fmla="*/ 100 w 192"/>
                <a:gd name="T13" fmla="*/ 235 h 235"/>
                <a:gd name="T14" fmla="*/ 26 w 192"/>
                <a:gd name="T15" fmla="*/ 204 h 235"/>
                <a:gd name="T16" fmla="*/ 0 w 192"/>
                <a:gd name="T17" fmla="*/ 118 h 235"/>
                <a:gd name="T18" fmla="*/ 13 w 192"/>
                <a:gd name="T19" fmla="*/ 58 h 235"/>
                <a:gd name="T20" fmla="*/ 49 w 192"/>
                <a:gd name="T21" fmla="*/ 15 h 235"/>
                <a:gd name="T22" fmla="*/ 101 w 192"/>
                <a:gd name="T23" fmla="*/ 0 h 235"/>
                <a:gd name="T24" fmla="*/ 168 w 192"/>
                <a:gd name="T25" fmla="*/ 28 h 235"/>
                <a:gd name="T26" fmla="*/ 192 w 192"/>
                <a:gd name="T27" fmla="*/ 108 h 235"/>
                <a:gd name="T28" fmla="*/ 192 w 192"/>
                <a:gd name="T29" fmla="*/ 126 h 235"/>
                <a:gd name="T30" fmla="*/ 156 w 192"/>
                <a:gd name="T31" fmla="*/ 96 h 235"/>
                <a:gd name="T32" fmla="*/ 141 w 192"/>
                <a:gd name="T33" fmla="*/ 48 h 235"/>
                <a:gd name="T34" fmla="*/ 101 w 192"/>
                <a:gd name="T35" fmla="*/ 31 h 235"/>
                <a:gd name="T36" fmla="*/ 59 w 192"/>
                <a:gd name="T37" fmla="*/ 48 h 235"/>
                <a:gd name="T38" fmla="*/ 37 w 192"/>
                <a:gd name="T39" fmla="*/ 96 h 235"/>
                <a:gd name="T40" fmla="*/ 156 w 192"/>
                <a:gd name="T41" fmla="*/ 96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2" h="235">
                  <a:moveTo>
                    <a:pt x="192" y="126"/>
                  </a:moveTo>
                  <a:cubicBezTo>
                    <a:pt x="36" y="126"/>
                    <a:pt x="36" y="126"/>
                    <a:pt x="36" y="126"/>
                  </a:cubicBezTo>
                  <a:cubicBezTo>
                    <a:pt x="37" y="152"/>
                    <a:pt x="43" y="171"/>
                    <a:pt x="56" y="184"/>
                  </a:cubicBezTo>
                  <a:cubicBezTo>
                    <a:pt x="69" y="198"/>
                    <a:pt x="86" y="204"/>
                    <a:pt x="108" y="204"/>
                  </a:cubicBezTo>
                  <a:cubicBezTo>
                    <a:pt x="133" y="204"/>
                    <a:pt x="156" y="196"/>
                    <a:pt x="177" y="180"/>
                  </a:cubicBezTo>
                  <a:cubicBezTo>
                    <a:pt x="177" y="213"/>
                    <a:pt x="177" y="213"/>
                    <a:pt x="177" y="213"/>
                  </a:cubicBezTo>
                  <a:cubicBezTo>
                    <a:pt x="157" y="228"/>
                    <a:pt x="132" y="235"/>
                    <a:pt x="100" y="235"/>
                  </a:cubicBezTo>
                  <a:cubicBezTo>
                    <a:pt x="68" y="235"/>
                    <a:pt x="44" y="225"/>
                    <a:pt x="26" y="204"/>
                  </a:cubicBezTo>
                  <a:cubicBezTo>
                    <a:pt x="8" y="183"/>
                    <a:pt x="0" y="155"/>
                    <a:pt x="0" y="118"/>
                  </a:cubicBezTo>
                  <a:cubicBezTo>
                    <a:pt x="0" y="96"/>
                    <a:pt x="4" y="76"/>
                    <a:pt x="13" y="58"/>
                  </a:cubicBezTo>
                  <a:cubicBezTo>
                    <a:pt x="22" y="39"/>
                    <a:pt x="34" y="25"/>
                    <a:pt x="49" y="15"/>
                  </a:cubicBezTo>
                  <a:cubicBezTo>
                    <a:pt x="65" y="5"/>
                    <a:pt x="82" y="0"/>
                    <a:pt x="101" y="0"/>
                  </a:cubicBezTo>
                  <a:cubicBezTo>
                    <a:pt x="130" y="0"/>
                    <a:pt x="152" y="9"/>
                    <a:pt x="168" y="28"/>
                  </a:cubicBezTo>
                  <a:cubicBezTo>
                    <a:pt x="184" y="47"/>
                    <a:pt x="192" y="74"/>
                    <a:pt x="192" y="108"/>
                  </a:cubicBezTo>
                  <a:lnTo>
                    <a:pt x="192" y="126"/>
                  </a:lnTo>
                  <a:close/>
                  <a:moveTo>
                    <a:pt x="156" y="96"/>
                  </a:moveTo>
                  <a:cubicBezTo>
                    <a:pt x="156" y="75"/>
                    <a:pt x="151" y="59"/>
                    <a:pt x="141" y="48"/>
                  </a:cubicBezTo>
                  <a:cubicBezTo>
                    <a:pt x="132" y="36"/>
                    <a:pt x="118" y="31"/>
                    <a:pt x="101" y="31"/>
                  </a:cubicBezTo>
                  <a:cubicBezTo>
                    <a:pt x="84" y="31"/>
                    <a:pt x="70" y="37"/>
                    <a:pt x="59" y="48"/>
                  </a:cubicBezTo>
                  <a:cubicBezTo>
                    <a:pt x="47" y="60"/>
                    <a:pt x="40" y="76"/>
                    <a:pt x="37" y="96"/>
                  </a:cubicBezTo>
                  <a:lnTo>
                    <a:pt x="156" y="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31" name="Freeform 23"/>
            <p:cNvSpPr>
              <a:spLocks noEditPoints="1"/>
            </p:cNvSpPr>
            <p:nvPr userDrawn="1"/>
          </p:nvSpPr>
          <p:spPr bwMode="auto">
            <a:xfrm>
              <a:off x="1426" y="1557"/>
              <a:ext cx="447" cy="743"/>
            </a:xfrm>
            <a:custGeom>
              <a:avLst/>
              <a:gdLst>
                <a:gd name="T0" fmla="*/ 189 w 189"/>
                <a:gd name="T1" fmla="*/ 93 h 314"/>
                <a:gd name="T2" fmla="*/ 158 w 189"/>
                <a:gd name="T3" fmla="*/ 167 h 314"/>
                <a:gd name="T4" fmla="*/ 77 w 189"/>
                <a:gd name="T5" fmla="*/ 195 h 314"/>
                <a:gd name="T6" fmla="*/ 36 w 189"/>
                <a:gd name="T7" fmla="*/ 195 h 314"/>
                <a:gd name="T8" fmla="*/ 36 w 189"/>
                <a:gd name="T9" fmla="*/ 314 h 314"/>
                <a:gd name="T10" fmla="*/ 0 w 189"/>
                <a:gd name="T11" fmla="*/ 314 h 314"/>
                <a:gd name="T12" fmla="*/ 0 w 189"/>
                <a:gd name="T13" fmla="*/ 0 h 314"/>
                <a:gd name="T14" fmla="*/ 85 w 189"/>
                <a:gd name="T15" fmla="*/ 0 h 314"/>
                <a:gd name="T16" fmla="*/ 161 w 189"/>
                <a:gd name="T17" fmla="*/ 24 h 314"/>
                <a:gd name="T18" fmla="*/ 189 w 189"/>
                <a:gd name="T19" fmla="*/ 93 h 314"/>
                <a:gd name="T20" fmla="*/ 151 w 189"/>
                <a:gd name="T21" fmla="*/ 95 h 314"/>
                <a:gd name="T22" fmla="*/ 78 w 189"/>
                <a:gd name="T23" fmla="*/ 33 h 314"/>
                <a:gd name="T24" fmla="*/ 36 w 189"/>
                <a:gd name="T25" fmla="*/ 33 h 314"/>
                <a:gd name="T26" fmla="*/ 36 w 189"/>
                <a:gd name="T27" fmla="*/ 162 h 314"/>
                <a:gd name="T28" fmla="*/ 74 w 189"/>
                <a:gd name="T29" fmla="*/ 162 h 314"/>
                <a:gd name="T30" fmla="*/ 131 w 189"/>
                <a:gd name="T31" fmla="*/ 144 h 314"/>
                <a:gd name="T32" fmla="*/ 151 w 189"/>
                <a:gd name="T33" fmla="*/ 9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9" h="314">
                  <a:moveTo>
                    <a:pt x="189" y="93"/>
                  </a:moveTo>
                  <a:cubicBezTo>
                    <a:pt x="189" y="124"/>
                    <a:pt x="178" y="148"/>
                    <a:pt x="158" y="167"/>
                  </a:cubicBezTo>
                  <a:cubicBezTo>
                    <a:pt x="137" y="185"/>
                    <a:pt x="110" y="195"/>
                    <a:pt x="77" y="195"/>
                  </a:cubicBezTo>
                  <a:cubicBezTo>
                    <a:pt x="36" y="195"/>
                    <a:pt x="36" y="195"/>
                    <a:pt x="36" y="195"/>
                  </a:cubicBezTo>
                  <a:cubicBezTo>
                    <a:pt x="36" y="314"/>
                    <a:pt x="36" y="314"/>
                    <a:pt x="36" y="314"/>
                  </a:cubicBezTo>
                  <a:cubicBezTo>
                    <a:pt x="0" y="314"/>
                    <a:pt x="0" y="314"/>
                    <a:pt x="0" y="31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5" y="0"/>
                    <a:pt x="85" y="0"/>
                    <a:pt x="85" y="0"/>
                  </a:cubicBezTo>
                  <a:cubicBezTo>
                    <a:pt x="118" y="0"/>
                    <a:pt x="143" y="8"/>
                    <a:pt x="161" y="24"/>
                  </a:cubicBezTo>
                  <a:cubicBezTo>
                    <a:pt x="180" y="41"/>
                    <a:pt x="189" y="64"/>
                    <a:pt x="189" y="93"/>
                  </a:cubicBezTo>
                  <a:close/>
                  <a:moveTo>
                    <a:pt x="151" y="95"/>
                  </a:moveTo>
                  <a:cubicBezTo>
                    <a:pt x="151" y="54"/>
                    <a:pt x="127" y="33"/>
                    <a:pt x="78" y="33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6" y="162"/>
                    <a:pt x="36" y="162"/>
                    <a:pt x="36" y="162"/>
                  </a:cubicBezTo>
                  <a:cubicBezTo>
                    <a:pt x="74" y="162"/>
                    <a:pt x="74" y="162"/>
                    <a:pt x="74" y="162"/>
                  </a:cubicBezTo>
                  <a:cubicBezTo>
                    <a:pt x="99" y="162"/>
                    <a:pt x="118" y="156"/>
                    <a:pt x="131" y="144"/>
                  </a:cubicBezTo>
                  <a:cubicBezTo>
                    <a:pt x="144" y="133"/>
                    <a:pt x="151" y="117"/>
                    <a:pt x="151" y="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32" name="Freeform 24"/>
            <p:cNvSpPr>
              <a:spLocks noEditPoints="1"/>
            </p:cNvSpPr>
            <p:nvPr userDrawn="1"/>
          </p:nvSpPr>
          <p:spPr bwMode="auto">
            <a:xfrm>
              <a:off x="1923" y="1756"/>
              <a:ext cx="411" cy="556"/>
            </a:xfrm>
            <a:custGeom>
              <a:avLst/>
              <a:gdLst>
                <a:gd name="T0" fmla="*/ 174 w 174"/>
                <a:gd name="T1" fmla="*/ 230 h 235"/>
                <a:gd name="T2" fmla="*/ 139 w 174"/>
                <a:gd name="T3" fmla="*/ 230 h 235"/>
                <a:gd name="T4" fmla="*/ 139 w 174"/>
                <a:gd name="T5" fmla="*/ 195 h 235"/>
                <a:gd name="T6" fmla="*/ 138 w 174"/>
                <a:gd name="T7" fmla="*/ 195 h 235"/>
                <a:gd name="T8" fmla="*/ 70 w 174"/>
                <a:gd name="T9" fmla="*/ 235 h 235"/>
                <a:gd name="T10" fmla="*/ 19 w 174"/>
                <a:gd name="T11" fmla="*/ 218 h 235"/>
                <a:gd name="T12" fmla="*/ 0 w 174"/>
                <a:gd name="T13" fmla="*/ 170 h 235"/>
                <a:gd name="T14" fmla="*/ 73 w 174"/>
                <a:gd name="T15" fmla="*/ 97 h 235"/>
                <a:gd name="T16" fmla="*/ 139 w 174"/>
                <a:gd name="T17" fmla="*/ 87 h 235"/>
                <a:gd name="T18" fmla="*/ 93 w 174"/>
                <a:gd name="T19" fmla="*/ 31 h 235"/>
                <a:gd name="T20" fmla="*/ 21 w 174"/>
                <a:gd name="T21" fmla="*/ 58 h 235"/>
                <a:gd name="T22" fmla="*/ 21 w 174"/>
                <a:gd name="T23" fmla="*/ 21 h 235"/>
                <a:gd name="T24" fmla="*/ 55 w 174"/>
                <a:gd name="T25" fmla="*/ 7 h 235"/>
                <a:gd name="T26" fmla="*/ 96 w 174"/>
                <a:gd name="T27" fmla="*/ 0 h 235"/>
                <a:gd name="T28" fmla="*/ 174 w 174"/>
                <a:gd name="T29" fmla="*/ 84 h 235"/>
                <a:gd name="T30" fmla="*/ 174 w 174"/>
                <a:gd name="T31" fmla="*/ 230 h 235"/>
                <a:gd name="T32" fmla="*/ 139 w 174"/>
                <a:gd name="T33" fmla="*/ 116 h 235"/>
                <a:gd name="T34" fmla="*/ 85 w 174"/>
                <a:gd name="T35" fmla="*/ 124 h 235"/>
                <a:gd name="T36" fmla="*/ 47 w 174"/>
                <a:gd name="T37" fmla="*/ 137 h 235"/>
                <a:gd name="T38" fmla="*/ 36 w 174"/>
                <a:gd name="T39" fmla="*/ 167 h 235"/>
                <a:gd name="T40" fmla="*/ 48 w 174"/>
                <a:gd name="T41" fmla="*/ 194 h 235"/>
                <a:gd name="T42" fmla="*/ 78 w 174"/>
                <a:gd name="T43" fmla="*/ 204 h 235"/>
                <a:gd name="T44" fmla="*/ 122 w 174"/>
                <a:gd name="T45" fmla="*/ 186 h 235"/>
                <a:gd name="T46" fmla="*/ 139 w 174"/>
                <a:gd name="T47" fmla="*/ 139 h 235"/>
                <a:gd name="T48" fmla="*/ 139 w 174"/>
                <a:gd name="T49" fmla="*/ 116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74" h="235">
                  <a:moveTo>
                    <a:pt x="174" y="230"/>
                  </a:moveTo>
                  <a:cubicBezTo>
                    <a:pt x="139" y="230"/>
                    <a:pt x="139" y="230"/>
                    <a:pt x="139" y="230"/>
                  </a:cubicBezTo>
                  <a:cubicBezTo>
                    <a:pt x="139" y="195"/>
                    <a:pt x="139" y="195"/>
                    <a:pt x="139" y="195"/>
                  </a:cubicBezTo>
                  <a:cubicBezTo>
                    <a:pt x="138" y="195"/>
                    <a:pt x="138" y="195"/>
                    <a:pt x="138" y="195"/>
                  </a:cubicBezTo>
                  <a:cubicBezTo>
                    <a:pt x="123" y="222"/>
                    <a:pt x="100" y="235"/>
                    <a:pt x="70" y="235"/>
                  </a:cubicBezTo>
                  <a:cubicBezTo>
                    <a:pt x="49" y="235"/>
                    <a:pt x="32" y="229"/>
                    <a:pt x="19" y="218"/>
                  </a:cubicBezTo>
                  <a:cubicBezTo>
                    <a:pt x="6" y="206"/>
                    <a:pt x="0" y="190"/>
                    <a:pt x="0" y="170"/>
                  </a:cubicBezTo>
                  <a:cubicBezTo>
                    <a:pt x="0" y="128"/>
                    <a:pt x="24" y="104"/>
                    <a:pt x="73" y="97"/>
                  </a:cubicBezTo>
                  <a:cubicBezTo>
                    <a:pt x="139" y="87"/>
                    <a:pt x="139" y="87"/>
                    <a:pt x="139" y="87"/>
                  </a:cubicBezTo>
                  <a:cubicBezTo>
                    <a:pt x="139" y="50"/>
                    <a:pt x="124" y="31"/>
                    <a:pt x="93" y="31"/>
                  </a:cubicBezTo>
                  <a:cubicBezTo>
                    <a:pt x="67" y="31"/>
                    <a:pt x="43" y="40"/>
                    <a:pt x="21" y="58"/>
                  </a:cubicBezTo>
                  <a:cubicBezTo>
                    <a:pt x="21" y="21"/>
                    <a:pt x="21" y="21"/>
                    <a:pt x="21" y="21"/>
                  </a:cubicBezTo>
                  <a:cubicBezTo>
                    <a:pt x="28" y="16"/>
                    <a:pt x="39" y="11"/>
                    <a:pt x="55" y="7"/>
                  </a:cubicBezTo>
                  <a:cubicBezTo>
                    <a:pt x="70" y="2"/>
                    <a:pt x="84" y="0"/>
                    <a:pt x="96" y="0"/>
                  </a:cubicBezTo>
                  <a:cubicBezTo>
                    <a:pt x="148" y="0"/>
                    <a:pt x="174" y="28"/>
                    <a:pt x="174" y="84"/>
                  </a:cubicBezTo>
                  <a:lnTo>
                    <a:pt x="174" y="230"/>
                  </a:lnTo>
                  <a:close/>
                  <a:moveTo>
                    <a:pt x="139" y="116"/>
                  </a:moveTo>
                  <a:cubicBezTo>
                    <a:pt x="85" y="124"/>
                    <a:pt x="85" y="124"/>
                    <a:pt x="85" y="124"/>
                  </a:cubicBezTo>
                  <a:cubicBezTo>
                    <a:pt x="67" y="126"/>
                    <a:pt x="54" y="131"/>
                    <a:pt x="47" y="137"/>
                  </a:cubicBezTo>
                  <a:cubicBezTo>
                    <a:pt x="40" y="143"/>
                    <a:pt x="36" y="153"/>
                    <a:pt x="36" y="167"/>
                  </a:cubicBezTo>
                  <a:cubicBezTo>
                    <a:pt x="36" y="178"/>
                    <a:pt x="40" y="187"/>
                    <a:pt x="48" y="194"/>
                  </a:cubicBezTo>
                  <a:cubicBezTo>
                    <a:pt x="56" y="201"/>
                    <a:pt x="66" y="204"/>
                    <a:pt x="78" y="204"/>
                  </a:cubicBezTo>
                  <a:cubicBezTo>
                    <a:pt x="96" y="204"/>
                    <a:pt x="110" y="198"/>
                    <a:pt x="122" y="186"/>
                  </a:cubicBezTo>
                  <a:cubicBezTo>
                    <a:pt x="133" y="173"/>
                    <a:pt x="139" y="157"/>
                    <a:pt x="139" y="139"/>
                  </a:cubicBezTo>
                  <a:lnTo>
                    <a:pt x="139" y="1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33" name="Freeform 25"/>
            <p:cNvSpPr>
              <a:spLocks/>
            </p:cNvSpPr>
            <p:nvPr userDrawn="1"/>
          </p:nvSpPr>
          <p:spPr bwMode="auto">
            <a:xfrm>
              <a:off x="2493" y="1758"/>
              <a:ext cx="272" cy="542"/>
            </a:xfrm>
            <a:custGeom>
              <a:avLst/>
              <a:gdLst>
                <a:gd name="T0" fmla="*/ 115 w 115"/>
                <a:gd name="T1" fmla="*/ 41 h 229"/>
                <a:gd name="T2" fmla="*/ 88 w 115"/>
                <a:gd name="T3" fmla="*/ 33 h 229"/>
                <a:gd name="T4" fmla="*/ 50 w 115"/>
                <a:gd name="T5" fmla="*/ 56 h 229"/>
                <a:gd name="T6" fmla="*/ 35 w 115"/>
                <a:gd name="T7" fmla="*/ 114 h 229"/>
                <a:gd name="T8" fmla="*/ 35 w 115"/>
                <a:gd name="T9" fmla="*/ 229 h 229"/>
                <a:gd name="T10" fmla="*/ 0 w 115"/>
                <a:gd name="T11" fmla="*/ 229 h 229"/>
                <a:gd name="T12" fmla="*/ 0 w 115"/>
                <a:gd name="T13" fmla="*/ 4 h 229"/>
                <a:gd name="T14" fmla="*/ 35 w 115"/>
                <a:gd name="T15" fmla="*/ 4 h 229"/>
                <a:gd name="T16" fmla="*/ 35 w 115"/>
                <a:gd name="T17" fmla="*/ 51 h 229"/>
                <a:gd name="T18" fmla="*/ 36 w 115"/>
                <a:gd name="T19" fmla="*/ 51 h 229"/>
                <a:gd name="T20" fmla="*/ 59 w 115"/>
                <a:gd name="T21" fmla="*/ 14 h 229"/>
                <a:gd name="T22" fmla="*/ 94 w 115"/>
                <a:gd name="T23" fmla="*/ 0 h 229"/>
                <a:gd name="T24" fmla="*/ 115 w 115"/>
                <a:gd name="T25" fmla="*/ 3 h 229"/>
                <a:gd name="T26" fmla="*/ 115 w 115"/>
                <a:gd name="T27" fmla="*/ 41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5" h="229">
                  <a:moveTo>
                    <a:pt x="115" y="41"/>
                  </a:moveTo>
                  <a:cubicBezTo>
                    <a:pt x="108" y="36"/>
                    <a:pt x="99" y="33"/>
                    <a:pt x="88" y="33"/>
                  </a:cubicBezTo>
                  <a:cubicBezTo>
                    <a:pt x="72" y="33"/>
                    <a:pt x="59" y="41"/>
                    <a:pt x="50" y="56"/>
                  </a:cubicBezTo>
                  <a:cubicBezTo>
                    <a:pt x="40" y="71"/>
                    <a:pt x="35" y="90"/>
                    <a:pt x="35" y="114"/>
                  </a:cubicBezTo>
                  <a:cubicBezTo>
                    <a:pt x="35" y="229"/>
                    <a:pt x="35" y="229"/>
                    <a:pt x="35" y="229"/>
                  </a:cubicBezTo>
                  <a:cubicBezTo>
                    <a:pt x="0" y="229"/>
                    <a:pt x="0" y="229"/>
                    <a:pt x="0" y="229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6" y="51"/>
                    <a:pt x="36" y="51"/>
                    <a:pt x="36" y="51"/>
                  </a:cubicBezTo>
                  <a:cubicBezTo>
                    <a:pt x="41" y="35"/>
                    <a:pt x="48" y="23"/>
                    <a:pt x="59" y="14"/>
                  </a:cubicBezTo>
                  <a:cubicBezTo>
                    <a:pt x="69" y="5"/>
                    <a:pt x="80" y="0"/>
                    <a:pt x="94" y="0"/>
                  </a:cubicBezTo>
                  <a:cubicBezTo>
                    <a:pt x="103" y="0"/>
                    <a:pt x="110" y="1"/>
                    <a:pt x="115" y="3"/>
                  </a:cubicBezTo>
                  <a:lnTo>
                    <a:pt x="115" y="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34" name="Freeform 26"/>
            <p:cNvSpPr>
              <a:spLocks/>
            </p:cNvSpPr>
            <p:nvPr userDrawn="1"/>
          </p:nvSpPr>
          <p:spPr bwMode="auto">
            <a:xfrm>
              <a:off x="2824" y="1612"/>
              <a:ext cx="303" cy="700"/>
            </a:xfrm>
            <a:custGeom>
              <a:avLst/>
              <a:gdLst>
                <a:gd name="T0" fmla="*/ 128 w 128"/>
                <a:gd name="T1" fmla="*/ 288 h 296"/>
                <a:gd name="T2" fmla="*/ 95 w 128"/>
                <a:gd name="T3" fmla="*/ 296 h 296"/>
                <a:gd name="T4" fmla="*/ 37 w 128"/>
                <a:gd name="T5" fmla="*/ 230 h 296"/>
                <a:gd name="T6" fmla="*/ 37 w 128"/>
                <a:gd name="T7" fmla="*/ 97 h 296"/>
                <a:gd name="T8" fmla="*/ 0 w 128"/>
                <a:gd name="T9" fmla="*/ 97 h 296"/>
                <a:gd name="T10" fmla="*/ 0 w 128"/>
                <a:gd name="T11" fmla="*/ 66 h 296"/>
                <a:gd name="T12" fmla="*/ 37 w 128"/>
                <a:gd name="T13" fmla="*/ 66 h 296"/>
                <a:gd name="T14" fmla="*/ 37 w 128"/>
                <a:gd name="T15" fmla="*/ 12 h 296"/>
                <a:gd name="T16" fmla="*/ 73 w 128"/>
                <a:gd name="T17" fmla="*/ 0 h 296"/>
                <a:gd name="T18" fmla="*/ 73 w 128"/>
                <a:gd name="T19" fmla="*/ 66 h 296"/>
                <a:gd name="T20" fmla="*/ 128 w 128"/>
                <a:gd name="T21" fmla="*/ 66 h 296"/>
                <a:gd name="T22" fmla="*/ 128 w 128"/>
                <a:gd name="T23" fmla="*/ 97 h 296"/>
                <a:gd name="T24" fmla="*/ 73 w 128"/>
                <a:gd name="T25" fmla="*/ 97 h 296"/>
                <a:gd name="T26" fmla="*/ 73 w 128"/>
                <a:gd name="T27" fmla="*/ 223 h 296"/>
                <a:gd name="T28" fmla="*/ 80 w 128"/>
                <a:gd name="T29" fmla="*/ 256 h 296"/>
                <a:gd name="T30" fmla="*/ 106 w 128"/>
                <a:gd name="T31" fmla="*/ 265 h 296"/>
                <a:gd name="T32" fmla="*/ 128 w 128"/>
                <a:gd name="T33" fmla="*/ 258 h 296"/>
                <a:gd name="T34" fmla="*/ 128 w 128"/>
                <a:gd name="T35" fmla="*/ 288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28" h="296">
                  <a:moveTo>
                    <a:pt x="128" y="288"/>
                  </a:moveTo>
                  <a:cubicBezTo>
                    <a:pt x="120" y="293"/>
                    <a:pt x="109" y="296"/>
                    <a:pt x="95" y="296"/>
                  </a:cubicBezTo>
                  <a:cubicBezTo>
                    <a:pt x="57" y="296"/>
                    <a:pt x="37" y="274"/>
                    <a:pt x="37" y="230"/>
                  </a:cubicBezTo>
                  <a:cubicBezTo>
                    <a:pt x="37" y="97"/>
                    <a:pt x="37" y="97"/>
                    <a:pt x="37" y="97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66"/>
                    <a:pt x="0" y="66"/>
                    <a:pt x="0" y="66"/>
                  </a:cubicBezTo>
                  <a:cubicBezTo>
                    <a:pt x="37" y="66"/>
                    <a:pt x="37" y="66"/>
                    <a:pt x="37" y="66"/>
                  </a:cubicBezTo>
                  <a:cubicBezTo>
                    <a:pt x="37" y="12"/>
                    <a:pt x="37" y="12"/>
                    <a:pt x="37" y="12"/>
                  </a:cubicBezTo>
                  <a:cubicBezTo>
                    <a:pt x="73" y="0"/>
                    <a:pt x="73" y="0"/>
                    <a:pt x="73" y="0"/>
                  </a:cubicBezTo>
                  <a:cubicBezTo>
                    <a:pt x="73" y="66"/>
                    <a:pt x="73" y="66"/>
                    <a:pt x="73" y="66"/>
                  </a:cubicBezTo>
                  <a:cubicBezTo>
                    <a:pt x="128" y="66"/>
                    <a:pt x="128" y="66"/>
                    <a:pt x="128" y="66"/>
                  </a:cubicBezTo>
                  <a:cubicBezTo>
                    <a:pt x="128" y="97"/>
                    <a:pt x="128" y="97"/>
                    <a:pt x="128" y="97"/>
                  </a:cubicBezTo>
                  <a:cubicBezTo>
                    <a:pt x="73" y="97"/>
                    <a:pt x="73" y="97"/>
                    <a:pt x="73" y="97"/>
                  </a:cubicBezTo>
                  <a:cubicBezTo>
                    <a:pt x="73" y="223"/>
                    <a:pt x="73" y="223"/>
                    <a:pt x="73" y="223"/>
                  </a:cubicBezTo>
                  <a:cubicBezTo>
                    <a:pt x="73" y="238"/>
                    <a:pt x="75" y="249"/>
                    <a:pt x="80" y="256"/>
                  </a:cubicBezTo>
                  <a:cubicBezTo>
                    <a:pt x="85" y="262"/>
                    <a:pt x="94" y="265"/>
                    <a:pt x="106" y="265"/>
                  </a:cubicBezTo>
                  <a:cubicBezTo>
                    <a:pt x="114" y="265"/>
                    <a:pt x="122" y="263"/>
                    <a:pt x="128" y="258"/>
                  </a:cubicBezTo>
                  <a:lnTo>
                    <a:pt x="128" y="28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35" name="Freeform 27"/>
            <p:cNvSpPr>
              <a:spLocks/>
            </p:cNvSpPr>
            <p:nvPr userDrawn="1"/>
          </p:nvSpPr>
          <p:spPr bwMode="auto">
            <a:xfrm>
              <a:off x="3240" y="1756"/>
              <a:ext cx="433" cy="544"/>
            </a:xfrm>
            <a:custGeom>
              <a:avLst/>
              <a:gdLst>
                <a:gd name="T0" fmla="*/ 183 w 183"/>
                <a:gd name="T1" fmla="*/ 230 h 230"/>
                <a:gd name="T2" fmla="*/ 147 w 183"/>
                <a:gd name="T3" fmla="*/ 230 h 230"/>
                <a:gd name="T4" fmla="*/ 147 w 183"/>
                <a:gd name="T5" fmla="*/ 102 h 230"/>
                <a:gd name="T6" fmla="*/ 96 w 183"/>
                <a:gd name="T7" fmla="*/ 31 h 230"/>
                <a:gd name="T8" fmla="*/ 52 w 183"/>
                <a:gd name="T9" fmla="*/ 51 h 230"/>
                <a:gd name="T10" fmla="*/ 35 w 183"/>
                <a:gd name="T11" fmla="*/ 102 h 230"/>
                <a:gd name="T12" fmla="*/ 35 w 183"/>
                <a:gd name="T13" fmla="*/ 230 h 230"/>
                <a:gd name="T14" fmla="*/ 0 w 183"/>
                <a:gd name="T15" fmla="*/ 230 h 230"/>
                <a:gd name="T16" fmla="*/ 0 w 183"/>
                <a:gd name="T17" fmla="*/ 5 h 230"/>
                <a:gd name="T18" fmla="*/ 35 w 183"/>
                <a:gd name="T19" fmla="*/ 5 h 230"/>
                <a:gd name="T20" fmla="*/ 35 w 183"/>
                <a:gd name="T21" fmla="*/ 43 h 230"/>
                <a:gd name="T22" fmla="*/ 36 w 183"/>
                <a:gd name="T23" fmla="*/ 43 h 230"/>
                <a:gd name="T24" fmla="*/ 108 w 183"/>
                <a:gd name="T25" fmla="*/ 0 h 230"/>
                <a:gd name="T26" fmla="*/ 164 w 183"/>
                <a:gd name="T27" fmla="*/ 24 h 230"/>
                <a:gd name="T28" fmla="*/ 183 w 183"/>
                <a:gd name="T29" fmla="*/ 92 h 230"/>
                <a:gd name="T30" fmla="*/ 183 w 183"/>
                <a:gd name="T31" fmla="*/ 230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3" h="230">
                  <a:moveTo>
                    <a:pt x="183" y="230"/>
                  </a:moveTo>
                  <a:cubicBezTo>
                    <a:pt x="147" y="230"/>
                    <a:pt x="147" y="230"/>
                    <a:pt x="147" y="230"/>
                  </a:cubicBezTo>
                  <a:cubicBezTo>
                    <a:pt x="147" y="102"/>
                    <a:pt x="147" y="102"/>
                    <a:pt x="147" y="102"/>
                  </a:cubicBezTo>
                  <a:cubicBezTo>
                    <a:pt x="147" y="54"/>
                    <a:pt x="130" y="31"/>
                    <a:pt x="96" y="31"/>
                  </a:cubicBezTo>
                  <a:cubicBezTo>
                    <a:pt x="79" y="31"/>
                    <a:pt x="64" y="37"/>
                    <a:pt x="52" y="51"/>
                  </a:cubicBezTo>
                  <a:cubicBezTo>
                    <a:pt x="41" y="64"/>
                    <a:pt x="35" y="81"/>
                    <a:pt x="35" y="102"/>
                  </a:cubicBezTo>
                  <a:cubicBezTo>
                    <a:pt x="35" y="230"/>
                    <a:pt x="35" y="230"/>
                    <a:pt x="35" y="230"/>
                  </a:cubicBezTo>
                  <a:cubicBezTo>
                    <a:pt x="0" y="230"/>
                    <a:pt x="0" y="230"/>
                    <a:pt x="0" y="23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43"/>
                    <a:pt x="35" y="43"/>
                    <a:pt x="35" y="43"/>
                  </a:cubicBezTo>
                  <a:cubicBezTo>
                    <a:pt x="36" y="43"/>
                    <a:pt x="36" y="43"/>
                    <a:pt x="36" y="43"/>
                  </a:cubicBezTo>
                  <a:cubicBezTo>
                    <a:pt x="52" y="14"/>
                    <a:pt x="76" y="0"/>
                    <a:pt x="108" y="0"/>
                  </a:cubicBezTo>
                  <a:cubicBezTo>
                    <a:pt x="132" y="0"/>
                    <a:pt x="151" y="8"/>
                    <a:pt x="164" y="24"/>
                  </a:cubicBezTo>
                  <a:cubicBezTo>
                    <a:pt x="176" y="40"/>
                    <a:pt x="183" y="63"/>
                    <a:pt x="183" y="92"/>
                  </a:cubicBezTo>
                  <a:lnTo>
                    <a:pt x="183" y="2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36" name="Freeform 28"/>
            <p:cNvSpPr>
              <a:spLocks noEditPoints="1"/>
            </p:cNvSpPr>
            <p:nvPr userDrawn="1"/>
          </p:nvSpPr>
          <p:spPr bwMode="auto">
            <a:xfrm>
              <a:off x="3789" y="1756"/>
              <a:ext cx="457" cy="556"/>
            </a:xfrm>
            <a:custGeom>
              <a:avLst/>
              <a:gdLst>
                <a:gd name="T0" fmla="*/ 193 w 193"/>
                <a:gd name="T1" fmla="*/ 126 h 235"/>
                <a:gd name="T2" fmla="*/ 37 w 193"/>
                <a:gd name="T3" fmla="*/ 126 h 235"/>
                <a:gd name="T4" fmla="*/ 57 w 193"/>
                <a:gd name="T5" fmla="*/ 184 h 235"/>
                <a:gd name="T6" fmla="*/ 109 w 193"/>
                <a:gd name="T7" fmla="*/ 204 h 235"/>
                <a:gd name="T8" fmla="*/ 177 w 193"/>
                <a:gd name="T9" fmla="*/ 180 h 235"/>
                <a:gd name="T10" fmla="*/ 177 w 193"/>
                <a:gd name="T11" fmla="*/ 213 h 235"/>
                <a:gd name="T12" fmla="*/ 101 w 193"/>
                <a:gd name="T13" fmla="*/ 235 h 235"/>
                <a:gd name="T14" fmla="*/ 27 w 193"/>
                <a:gd name="T15" fmla="*/ 204 h 235"/>
                <a:gd name="T16" fmla="*/ 0 w 193"/>
                <a:gd name="T17" fmla="*/ 118 h 235"/>
                <a:gd name="T18" fmla="*/ 14 w 193"/>
                <a:gd name="T19" fmla="*/ 58 h 235"/>
                <a:gd name="T20" fmla="*/ 50 w 193"/>
                <a:gd name="T21" fmla="*/ 15 h 235"/>
                <a:gd name="T22" fmla="*/ 102 w 193"/>
                <a:gd name="T23" fmla="*/ 0 h 235"/>
                <a:gd name="T24" fmla="*/ 169 w 193"/>
                <a:gd name="T25" fmla="*/ 28 h 235"/>
                <a:gd name="T26" fmla="*/ 193 w 193"/>
                <a:gd name="T27" fmla="*/ 108 h 235"/>
                <a:gd name="T28" fmla="*/ 193 w 193"/>
                <a:gd name="T29" fmla="*/ 126 h 235"/>
                <a:gd name="T30" fmla="*/ 157 w 193"/>
                <a:gd name="T31" fmla="*/ 96 h 235"/>
                <a:gd name="T32" fmla="*/ 142 w 193"/>
                <a:gd name="T33" fmla="*/ 48 h 235"/>
                <a:gd name="T34" fmla="*/ 102 w 193"/>
                <a:gd name="T35" fmla="*/ 31 h 235"/>
                <a:gd name="T36" fmla="*/ 60 w 193"/>
                <a:gd name="T37" fmla="*/ 49 h 235"/>
                <a:gd name="T38" fmla="*/ 38 w 193"/>
                <a:gd name="T39" fmla="*/ 96 h 235"/>
                <a:gd name="T40" fmla="*/ 157 w 193"/>
                <a:gd name="T41" fmla="*/ 96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3" h="235">
                  <a:moveTo>
                    <a:pt x="193" y="126"/>
                  </a:moveTo>
                  <a:cubicBezTo>
                    <a:pt x="37" y="126"/>
                    <a:pt x="37" y="126"/>
                    <a:pt x="37" y="126"/>
                  </a:cubicBezTo>
                  <a:cubicBezTo>
                    <a:pt x="38" y="152"/>
                    <a:pt x="44" y="171"/>
                    <a:pt x="57" y="184"/>
                  </a:cubicBezTo>
                  <a:cubicBezTo>
                    <a:pt x="69" y="198"/>
                    <a:pt x="87" y="204"/>
                    <a:pt x="109" y="204"/>
                  </a:cubicBezTo>
                  <a:cubicBezTo>
                    <a:pt x="134" y="204"/>
                    <a:pt x="157" y="196"/>
                    <a:pt x="177" y="180"/>
                  </a:cubicBezTo>
                  <a:cubicBezTo>
                    <a:pt x="177" y="213"/>
                    <a:pt x="177" y="213"/>
                    <a:pt x="177" y="213"/>
                  </a:cubicBezTo>
                  <a:cubicBezTo>
                    <a:pt x="158" y="228"/>
                    <a:pt x="133" y="235"/>
                    <a:pt x="101" y="235"/>
                  </a:cubicBezTo>
                  <a:cubicBezTo>
                    <a:pt x="69" y="235"/>
                    <a:pt x="45" y="225"/>
                    <a:pt x="27" y="204"/>
                  </a:cubicBezTo>
                  <a:cubicBezTo>
                    <a:pt x="9" y="183"/>
                    <a:pt x="0" y="155"/>
                    <a:pt x="0" y="118"/>
                  </a:cubicBezTo>
                  <a:cubicBezTo>
                    <a:pt x="0" y="96"/>
                    <a:pt x="5" y="76"/>
                    <a:pt x="14" y="58"/>
                  </a:cubicBezTo>
                  <a:cubicBezTo>
                    <a:pt x="23" y="39"/>
                    <a:pt x="35" y="25"/>
                    <a:pt x="50" y="15"/>
                  </a:cubicBezTo>
                  <a:cubicBezTo>
                    <a:pt x="66" y="5"/>
                    <a:pt x="83" y="0"/>
                    <a:pt x="102" y="0"/>
                  </a:cubicBezTo>
                  <a:cubicBezTo>
                    <a:pt x="131" y="0"/>
                    <a:pt x="153" y="9"/>
                    <a:pt x="169" y="28"/>
                  </a:cubicBezTo>
                  <a:cubicBezTo>
                    <a:pt x="185" y="47"/>
                    <a:pt x="193" y="74"/>
                    <a:pt x="193" y="108"/>
                  </a:cubicBezTo>
                  <a:lnTo>
                    <a:pt x="193" y="126"/>
                  </a:lnTo>
                  <a:close/>
                  <a:moveTo>
                    <a:pt x="157" y="96"/>
                  </a:moveTo>
                  <a:cubicBezTo>
                    <a:pt x="156" y="75"/>
                    <a:pt x="152" y="59"/>
                    <a:pt x="142" y="48"/>
                  </a:cubicBezTo>
                  <a:cubicBezTo>
                    <a:pt x="132" y="36"/>
                    <a:pt x="119" y="31"/>
                    <a:pt x="102" y="31"/>
                  </a:cubicBezTo>
                  <a:cubicBezTo>
                    <a:pt x="85" y="31"/>
                    <a:pt x="71" y="37"/>
                    <a:pt x="60" y="49"/>
                  </a:cubicBezTo>
                  <a:cubicBezTo>
                    <a:pt x="48" y="60"/>
                    <a:pt x="41" y="76"/>
                    <a:pt x="38" y="96"/>
                  </a:cubicBezTo>
                  <a:lnTo>
                    <a:pt x="157" y="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37" name="Freeform 29"/>
            <p:cNvSpPr>
              <a:spLocks/>
            </p:cNvSpPr>
            <p:nvPr userDrawn="1"/>
          </p:nvSpPr>
          <p:spPr bwMode="auto">
            <a:xfrm>
              <a:off x="4369" y="1758"/>
              <a:ext cx="272" cy="542"/>
            </a:xfrm>
            <a:custGeom>
              <a:avLst/>
              <a:gdLst>
                <a:gd name="T0" fmla="*/ 115 w 115"/>
                <a:gd name="T1" fmla="*/ 41 h 229"/>
                <a:gd name="T2" fmla="*/ 88 w 115"/>
                <a:gd name="T3" fmla="*/ 33 h 229"/>
                <a:gd name="T4" fmla="*/ 50 w 115"/>
                <a:gd name="T5" fmla="*/ 56 h 229"/>
                <a:gd name="T6" fmla="*/ 35 w 115"/>
                <a:gd name="T7" fmla="*/ 114 h 229"/>
                <a:gd name="T8" fmla="*/ 35 w 115"/>
                <a:gd name="T9" fmla="*/ 229 h 229"/>
                <a:gd name="T10" fmla="*/ 0 w 115"/>
                <a:gd name="T11" fmla="*/ 229 h 229"/>
                <a:gd name="T12" fmla="*/ 0 w 115"/>
                <a:gd name="T13" fmla="*/ 4 h 229"/>
                <a:gd name="T14" fmla="*/ 35 w 115"/>
                <a:gd name="T15" fmla="*/ 4 h 229"/>
                <a:gd name="T16" fmla="*/ 35 w 115"/>
                <a:gd name="T17" fmla="*/ 51 h 229"/>
                <a:gd name="T18" fmla="*/ 36 w 115"/>
                <a:gd name="T19" fmla="*/ 51 h 229"/>
                <a:gd name="T20" fmla="*/ 58 w 115"/>
                <a:gd name="T21" fmla="*/ 14 h 229"/>
                <a:gd name="T22" fmla="*/ 94 w 115"/>
                <a:gd name="T23" fmla="*/ 0 h 229"/>
                <a:gd name="T24" fmla="*/ 115 w 115"/>
                <a:gd name="T25" fmla="*/ 3 h 229"/>
                <a:gd name="T26" fmla="*/ 115 w 115"/>
                <a:gd name="T27" fmla="*/ 41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5" h="229">
                  <a:moveTo>
                    <a:pt x="115" y="41"/>
                  </a:moveTo>
                  <a:cubicBezTo>
                    <a:pt x="108" y="36"/>
                    <a:pt x="99" y="33"/>
                    <a:pt x="88" y="33"/>
                  </a:cubicBezTo>
                  <a:cubicBezTo>
                    <a:pt x="72" y="33"/>
                    <a:pt x="59" y="41"/>
                    <a:pt x="50" y="56"/>
                  </a:cubicBezTo>
                  <a:cubicBezTo>
                    <a:pt x="40" y="71"/>
                    <a:pt x="35" y="90"/>
                    <a:pt x="35" y="114"/>
                  </a:cubicBezTo>
                  <a:cubicBezTo>
                    <a:pt x="35" y="229"/>
                    <a:pt x="35" y="229"/>
                    <a:pt x="35" y="229"/>
                  </a:cubicBezTo>
                  <a:cubicBezTo>
                    <a:pt x="0" y="229"/>
                    <a:pt x="0" y="229"/>
                    <a:pt x="0" y="229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6" y="51"/>
                    <a:pt x="36" y="51"/>
                    <a:pt x="36" y="51"/>
                  </a:cubicBezTo>
                  <a:cubicBezTo>
                    <a:pt x="41" y="35"/>
                    <a:pt x="48" y="23"/>
                    <a:pt x="58" y="14"/>
                  </a:cubicBezTo>
                  <a:cubicBezTo>
                    <a:pt x="69" y="5"/>
                    <a:pt x="80" y="0"/>
                    <a:pt x="94" y="0"/>
                  </a:cubicBezTo>
                  <a:cubicBezTo>
                    <a:pt x="103" y="0"/>
                    <a:pt x="110" y="1"/>
                    <a:pt x="115" y="3"/>
                  </a:cubicBezTo>
                  <a:lnTo>
                    <a:pt x="115" y="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38" name="Freeform 30"/>
            <p:cNvSpPr>
              <a:spLocks/>
            </p:cNvSpPr>
            <p:nvPr userDrawn="1"/>
          </p:nvSpPr>
          <p:spPr bwMode="auto">
            <a:xfrm>
              <a:off x="1379" y="2666"/>
              <a:ext cx="544" cy="769"/>
            </a:xfrm>
            <a:custGeom>
              <a:avLst/>
              <a:gdLst>
                <a:gd name="T0" fmla="*/ 230 w 230"/>
                <a:gd name="T1" fmla="*/ 307 h 325"/>
                <a:gd name="T2" fmla="*/ 145 w 230"/>
                <a:gd name="T3" fmla="*/ 325 h 325"/>
                <a:gd name="T4" fmla="*/ 69 w 230"/>
                <a:gd name="T5" fmla="*/ 306 h 325"/>
                <a:gd name="T6" fmla="*/ 17 w 230"/>
                <a:gd name="T7" fmla="*/ 250 h 325"/>
                <a:gd name="T8" fmla="*/ 0 w 230"/>
                <a:gd name="T9" fmla="*/ 169 h 325"/>
                <a:gd name="T10" fmla="*/ 20 w 230"/>
                <a:gd name="T11" fmla="*/ 82 h 325"/>
                <a:gd name="T12" fmla="*/ 76 w 230"/>
                <a:gd name="T13" fmla="*/ 22 h 325"/>
                <a:gd name="T14" fmla="*/ 157 w 230"/>
                <a:gd name="T15" fmla="*/ 0 h 325"/>
                <a:gd name="T16" fmla="*/ 230 w 230"/>
                <a:gd name="T17" fmla="*/ 13 h 325"/>
                <a:gd name="T18" fmla="*/ 230 w 230"/>
                <a:gd name="T19" fmla="*/ 52 h 325"/>
                <a:gd name="T20" fmla="*/ 157 w 230"/>
                <a:gd name="T21" fmla="*/ 33 h 325"/>
                <a:gd name="T22" fmla="*/ 95 w 230"/>
                <a:gd name="T23" fmla="*/ 50 h 325"/>
                <a:gd name="T24" fmla="*/ 52 w 230"/>
                <a:gd name="T25" fmla="*/ 97 h 325"/>
                <a:gd name="T26" fmla="*/ 37 w 230"/>
                <a:gd name="T27" fmla="*/ 166 h 325"/>
                <a:gd name="T28" fmla="*/ 51 w 230"/>
                <a:gd name="T29" fmla="*/ 232 h 325"/>
                <a:gd name="T30" fmla="*/ 91 w 230"/>
                <a:gd name="T31" fmla="*/ 276 h 325"/>
                <a:gd name="T32" fmla="*/ 150 w 230"/>
                <a:gd name="T33" fmla="*/ 292 h 325"/>
                <a:gd name="T34" fmla="*/ 230 w 230"/>
                <a:gd name="T35" fmla="*/ 271 h 325"/>
                <a:gd name="T36" fmla="*/ 230 w 230"/>
                <a:gd name="T37" fmla="*/ 307 h 3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0" h="325">
                  <a:moveTo>
                    <a:pt x="230" y="307"/>
                  </a:moveTo>
                  <a:cubicBezTo>
                    <a:pt x="207" y="319"/>
                    <a:pt x="179" y="325"/>
                    <a:pt x="145" y="325"/>
                  </a:cubicBezTo>
                  <a:cubicBezTo>
                    <a:pt x="116" y="325"/>
                    <a:pt x="91" y="319"/>
                    <a:pt x="69" y="306"/>
                  </a:cubicBezTo>
                  <a:cubicBezTo>
                    <a:pt x="47" y="293"/>
                    <a:pt x="29" y="274"/>
                    <a:pt x="17" y="250"/>
                  </a:cubicBezTo>
                  <a:cubicBezTo>
                    <a:pt x="6" y="226"/>
                    <a:pt x="0" y="199"/>
                    <a:pt x="0" y="169"/>
                  </a:cubicBezTo>
                  <a:cubicBezTo>
                    <a:pt x="0" y="137"/>
                    <a:pt x="6" y="108"/>
                    <a:pt x="20" y="82"/>
                  </a:cubicBezTo>
                  <a:cubicBezTo>
                    <a:pt x="33" y="56"/>
                    <a:pt x="52" y="36"/>
                    <a:pt x="76" y="22"/>
                  </a:cubicBezTo>
                  <a:cubicBezTo>
                    <a:pt x="100" y="7"/>
                    <a:pt x="127" y="0"/>
                    <a:pt x="157" y="0"/>
                  </a:cubicBezTo>
                  <a:cubicBezTo>
                    <a:pt x="186" y="0"/>
                    <a:pt x="210" y="5"/>
                    <a:pt x="230" y="13"/>
                  </a:cubicBezTo>
                  <a:cubicBezTo>
                    <a:pt x="230" y="52"/>
                    <a:pt x="230" y="52"/>
                    <a:pt x="230" y="52"/>
                  </a:cubicBezTo>
                  <a:cubicBezTo>
                    <a:pt x="208" y="40"/>
                    <a:pt x="183" y="33"/>
                    <a:pt x="157" y="33"/>
                  </a:cubicBezTo>
                  <a:cubicBezTo>
                    <a:pt x="133" y="33"/>
                    <a:pt x="113" y="39"/>
                    <a:pt x="95" y="50"/>
                  </a:cubicBezTo>
                  <a:cubicBezTo>
                    <a:pt x="76" y="61"/>
                    <a:pt x="62" y="76"/>
                    <a:pt x="52" y="97"/>
                  </a:cubicBezTo>
                  <a:cubicBezTo>
                    <a:pt x="42" y="117"/>
                    <a:pt x="37" y="140"/>
                    <a:pt x="37" y="166"/>
                  </a:cubicBezTo>
                  <a:cubicBezTo>
                    <a:pt x="37" y="191"/>
                    <a:pt x="42" y="213"/>
                    <a:pt x="51" y="232"/>
                  </a:cubicBezTo>
                  <a:cubicBezTo>
                    <a:pt x="61" y="251"/>
                    <a:pt x="74" y="266"/>
                    <a:pt x="91" y="276"/>
                  </a:cubicBezTo>
                  <a:cubicBezTo>
                    <a:pt x="108" y="287"/>
                    <a:pt x="128" y="292"/>
                    <a:pt x="150" y="292"/>
                  </a:cubicBezTo>
                  <a:cubicBezTo>
                    <a:pt x="181" y="292"/>
                    <a:pt x="207" y="285"/>
                    <a:pt x="230" y="271"/>
                  </a:cubicBezTo>
                  <a:lnTo>
                    <a:pt x="230" y="3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39" name="Freeform 31"/>
            <p:cNvSpPr>
              <a:spLocks noEditPoints="1"/>
            </p:cNvSpPr>
            <p:nvPr userDrawn="1"/>
          </p:nvSpPr>
          <p:spPr bwMode="auto">
            <a:xfrm>
              <a:off x="2020" y="2879"/>
              <a:ext cx="516" cy="556"/>
            </a:xfrm>
            <a:custGeom>
              <a:avLst/>
              <a:gdLst>
                <a:gd name="T0" fmla="*/ 218 w 218"/>
                <a:gd name="T1" fmla="*/ 117 h 235"/>
                <a:gd name="T2" fmla="*/ 188 w 218"/>
                <a:gd name="T3" fmla="*/ 203 h 235"/>
                <a:gd name="T4" fmla="*/ 108 w 218"/>
                <a:gd name="T5" fmla="*/ 235 h 235"/>
                <a:gd name="T6" fmla="*/ 30 w 218"/>
                <a:gd name="T7" fmla="*/ 203 h 235"/>
                <a:gd name="T8" fmla="*/ 0 w 218"/>
                <a:gd name="T9" fmla="*/ 120 h 235"/>
                <a:gd name="T10" fmla="*/ 30 w 218"/>
                <a:gd name="T11" fmla="*/ 32 h 235"/>
                <a:gd name="T12" fmla="*/ 113 w 218"/>
                <a:gd name="T13" fmla="*/ 0 h 235"/>
                <a:gd name="T14" fmla="*/ 190 w 218"/>
                <a:gd name="T15" fmla="*/ 31 h 235"/>
                <a:gd name="T16" fmla="*/ 218 w 218"/>
                <a:gd name="T17" fmla="*/ 117 h 235"/>
                <a:gd name="T18" fmla="*/ 181 w 218"/>
                <a:gd name="T19" fmla="*/ 118 h 235"/>
                <a:gd name="T20" fmla="*/ 163 w 218"/>
                <a:gd name="T21" fmla="*/ 53 h 235"/>
                <a:gd name="T22" fmla="*/ 110 w 218"/>
                <a:gd name="T23" fmla="*/ 31 h 235"/>
                <a:gd name="T24" fmla="*/ 56 w 218"/>
                <a:gd name="T25" fmla="*/ 54 h 235"/>
                <a:gd name="T26" fmla="*/ 37 w 218"/>
                <a:gd name="T27" fmla="*/ 119 h 235"/>
                <a:gd name="T28" fmla="*/ 57 w 218"/>
                <a:gd name="T29" fmla="*/ 182 h 235"/>
                <a:gd name="T30" fmla="*/ 110 w 218"/>
                <a:gd name="T31" fmla="*/ 204 h 235"/>
                <a:gd name="T32" fmla="*/ 163 w 218"/>
                <a:gd name="T33" fmla="*/ 182 h 235"/>
                <a:gd name="T34" fmla="*/ 181 w 218"/>
                <a:gd name="T35" fmla="*/ 118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8" h="235">
                  <a:moveTo>
                    <a:pt x="218" y="117"/>
                  </a:moveTo>
                  <a:cubicBezTo>
                    <a:pt x="218" y="152"/>
                    <a:pt x="208" y="181"/>
                    <a:pt x="188" y="203"/>
                  </a:cubicBezTo>
                  <a:cubicBezTo>
                    <a:pt x="168" y="224"/>
                    <a:pt x="141" y="235"/>
                    <a:pt x="108" y="235"/>
                  </a:cubicBezTo>
                  <a:cubicBezTo>
                    <a:pt x="75" y="235"/>
                    <a:pt x="49" y="225"/>
                    <a:pt x="30" y="203"/>
                  </a:cubicBezTo>
                  <a:cubicBezTo>
                    <a:pt x="10" y="182"/>
                    <a:pt x="0" y="155"/>
                    <a:pt x="0" y="120"/>
                  </a:cubicBezTo>
                  <a:cubicBezTo>
                    <a:pt x="0" y="83"/>
                    <a:pt x="10" y="54"/>
                    <a:pt x="30" y="32"/>
                  </a:cubicBezTo>
                  <a:cubicBezTo>
                    <a:pt x="50" y="11"/>
                    <a:pt x="78" y="0"/>
                    <a:pt x="113" y="0"/>
                  </a:cubicBezTo>
                  <a:cubicBezTo>
                    <a:pt x="146" y="0"/>
                    <a:pt x="171" y="10"/>
                    <a:pt x="190" y="31"/>
                  </a:cubicBezTo>
                  <a:cubicBezTo>
                    <a:pt x="208" y="52"/>
                    <a:pt x="218" y="80"/>
                    <a:pt x="218" y="117"/>
                  </a:cubicBezTo>
                  <a:close/>
                  <a:moveTo>
                    <a:pt x="181" y="118"/>
                  </a:moveTo>
                  <a:cubicBezTo>
                    <a:pt x="181" y="90"/>
                    <a:pt x="175" y="68"/>
                    <a:pt x="163" y="53"/>
                  </a:cubicBezTo>
                  <a:cubicBezTo>
                    <a:pt x="151" y="38"/>
                    <a:pt x="133" y="31"/>
                    <a:pt x="110" y="31"/>
                  </a:cubicBezTo>
                  <a:cubicBezTo>
                    <a:pt x="88" y="31"/>
                    <a:pt x="70" y="38"/>
                    <a:pt x="56" y="54"/>
                  </a:cubicBezTo>
                  <a:cubicBezTo>
                    <a:pt x="43" y="69"/>
                    <a:pt x="37" y="91"/>
                    <a:pt x="37" y="119"/>
                  </a:cubicBezTo>
                  <a:cubicBezTo>
                    <a:pt x="37" y="146"/>
                    <a:pt x="43" y="167"/>
                    <a:pt x="57" y="182"/>
                  </a:cubicBezTo>
                  <a:cubicBezTo>
                    <a:pt x="70" y="197"/>
                    <a:pt x="88" y="204"/>
                    <a:pt x="110" y="204"/>
                  </a:cubicBezTo>
                  <a:cubicBezTo>
                    <a:pt x="133" y="204"/>
                    <a:pt x="151" y="197"/>
                    <a:pt x="163" y="182"/>
                  </a:cubicBezTo>
                  <a:cubicBezTo>
                    <a:pt x="175" y="167"/>
                    <a:pt x="181" y="146"/>
                    <a:pt x="181" y="1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40" name="Freeform 32"/>
            <p:cNvSpPr>
              <a:spLocks/>
            </p:cNvSpPr>
            <p:nvPr userDrawn="1"/>
          </p:nvSpPr>
          <p:spPr bwMode="auto">
            <a:xfrm>
              <a:off x="2663" y="2879"/>
              <a:ext cx="433" cy="544"/>
            </a:xfrm>
            <a:custGeom>
              <a:avLst/>
              <a:gdLst>
                <a:gd name="T0" fmla="*/ 183 w 183"/>
                <a:gd name="T1" fmla="*/ 230 h 230"/>
                <a:gd name="T2" fmla="*/ 148 w 183"/>
                <a:gd name="T3" fmla="*/ 230 h 230"/>
                <a:gd name="T4" fmla="*/ 148 w 183"/>
                <a:gd name="T5" fmla="*/ 102 h 230"/>
                <a:gd name="T6" fmla="*/ 97 w 183"/>
                <a:gd name="T7" fmla="*/ 31 h 230"/>
                <a:gd name="T8" fmla="*/ 53 w 183"/>
                <a:gd name="T9" fmla="*/ 51 h 230"/>
                <a:gd name="T10" fmla="*/ 36 w 183"/>
                <a:gd name="T11" fmla="*/ 102 h 230"/>
                <a:gd name="T12" fmla="*/ 36 w 183"/>
                <a:gd name="T13" fmla="*/ 230 h 230"/>
                <a:gd name="T14" fmla="*/ 0 w 183"/>
                <a:gd name="T15" fmla="*/ 230 h 230"/>
                <a:gd name="T16" fmla="*/ 0 w 183"/>
                <a:gd name="T17" fmla="*/ 5 h 230"/>
                <a:gd name="T18" fmla="*/ 36 w 183"/>
                <a:gd name="T19" fmla="*/ 5 h 230"/>
                <a:gd name="T20" fmla="*/ 36 w 183"/>
                <a:gd name="T21" fmla="*/ 43 h 230"/>
                <a:gd name="T22" fmla="*/ 37 w 183"/>
                <a:gd name="T23" fmla="*/ 43 h 230"/>
                <a:gd name="T24" fmla="*/ 109 w 183"/>
                <a:gd name="T25" fmla="*/ 0 h 230"/>
                <a:gd name="T26" fmla="*/ 164 w 183"/>
                <a:gd name="T27" fmla="*/ 24 h 230"/>
                <a:gd name="T28" fmla="*/ 183 w 183"/>
                <a:gd name="T29" fmla="*/ 92 h 230"/>
                <a:gd name="T30" fmla="*/ 183 w 183"/>
                <a:gd name="T31" fmla="*/ 230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3" h="230">
                  <a:moveTo>
                    <a:pt x="183" y="230"/>
                  </a:moveTo>
                  <a:cubicBezTo>
                    <a:pt x="148" y="230"/>
                    <a:pt x="148" y="230"/>
                    <a:pt x="148" y="230"/>
                  </a:cubicBezTo>
                  <a:cubicBezTo>
                    <a:pt x="148" y="102"/>
                    <a:pt x="148" y="102"/>
                    <a:pt x="148" y="102"/>
                  </a:cubicBezTo>
                  <a:cubicBezTo>
                    <a:pt x="148" y="54"/>
                    <a:pt x="131" y="31"/>
                    <a:pt x="97" y="31"/>
                  </a:cubicBezTo>
                  <a:cubicBezTo>
                    <a:pt x="79" y="31"/>
                    <a:pt x="65" y="37"/>
                    <a:pt x="53" y="51"/>
                  </a:cubicBezTo>
                  <a:cubicBezTo>
                    <a:pt x="42" y="64"/>
                    <a:pt x="36" y="81"/>
                    <a:pt x="36" y="102"/>
                  </a:cubicBezTo>
                  <a:cubicBezTo>
                    <a:pt x="36" y="230"/>
                    <a:pt x="36" y="230"/>
                    <a:pt x="36" y="230"/>
                  </a:cubicBezTo>
                  <a:cubicBezTo>
                    <a:pt x="0" y="230"/>
                    <a:pt x="0" y="230"/>
                    <a:pt x="0" y="23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36" y="43"/>
                    <a:pt x="36" y="43"/>
                    <a:pt x="36" y="43"/>
                  </a:cubicBezTo>
                  <a:cubicBezTo>
                    <a:pt x="37" y="43"/>
                    <a:pt x="37" y="43"/>
                    <a:pt x="37" y="43"/>
                  </a:cubicBezTo>
                  <a:cubicBezTo>
                    <a:pt x="53" y="14"/>
                    <a:pt x="77" y="0"/>
                    <a:pt x="109" y="0"/>
                  </a:cubicBezTo>
                  <a:cubicBezTo>
                    <a:pt x="133" y="0"/>
                    <a:pt x="152" y="8"/>
                    <a:pt x="164" y="24"/>
                  </a:cubicBezTo>
                  <a:cubicBezTo>
                    <a:pt x="177" y="40"/>
                    <a:pt x="183" y="63"/>
                    <a:pt x="183" y="92"/>
                  </a:cubicBezTo>
                  <a:lnTo>
                    <a:pt x="183" y="2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41" name="Freeform 33"/>
            <p:cNvSpPr>
              <a:spLocks/>
            </p:cNvSpPr>
            <p:nvPr userDrawn="1"/>
          </p:nvSpPr>
          <p:spPr bwMode="auto">
            <a:xfrm>
              <a:off x="3198" y="2626"/>
              <a:ext cx="315" cy="797"/>
            </a:xfrm>
            <a:custGeom>
              <a:avLst/>
              <a:gdLst>
                <a:gd name="T0" fmla="*/ 133 w 133"/>
                <a:gd name="T1" fmla="*/ 36 h 337"/>
                <a:gd name="T2" fmla="*/ 110 w 133"/>
                <a:gd name="T3" fmla="*/ 30 h 337"/>
                <a:gd name="T4" fmla="*/ 73 w 133"/>
                <a:gd name="T5" fmla="*/ 78 h 337"/>
                <a:gd name="T6" fmla="*/ 73 w 133"/>
                <a:gd name="T7" fmla="*/ 112 h 337"/>
                <a:gd name="T8" fmla="*/ 124 w 133"/>
                <a:gd name="T9" fmla="*/ 112 h 337"/>
                <a:gd name="T10" fmla="*/ 124 w 133"/>
                <a:gd name="T11" fmla="*/ 143 h 337"/>
                <a:gd name="T12" fmla="*/ 73 w 133"/>
                <a:gd name="T13" fmla="*/ 143 h 337"/>
                <a:gd name="T14" fmla="*/ 73 w 133"/>
                <a:gd name="T15" fmla="*/ 337 h 337"/>
                <a:gd name="T16" fmla="*/ 37 w 133"/>
                <a:gd name="T17" fmla="*/ 337 h 337"/>
                <a:gd name="T18" fmla="*/ 37 w 133"/>
                <a:gd name="T19" fmla="*/ 143 h 337"/>
                <a:gd name="T20" fmla="*/ 0 w 133"/>
                <a:gd name="T21" fmla="*/ 143 h 337"/>
                <a:gd name="T22" fmla="*/ 0 w 133"/>
                <a:gd name="T23" fmla="*/ 112 h 337"/>
                <a:gd name="T24" fmla="*/ 37 w 133"/>
                <a:gd name="T25" fmla="*/ 112 h 337"/>
                <a:gd name="T26" fmla="*/ 37 w 133"/>
                <a:gd name="T27" fmla="*/ 76 h 337"/>
                <a:gd name="T28" fmla="*/ 57 w 133"/>
                <a:gd name="T29" fmla="*/ 21 h 337"/>
                <a:gd name="T30" fmla="*/ 107 w 133"/>
                <a:gd name="T31" fmla="*/ 0 h 337"/>
                <a:gd name="T32" fmla="*/ 133 w 133"/>
                <a:gd name="T33" fmla="*/ 4 h 337"/>
                <a:gd name="T34" fmla="*/ 133 w 133"/>
                <a:gd name="T35" fmla="*/ 36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33" h="337">
                  <a:moveTo>
                    <a:pt x="133" y="36"/>
                  </a:moveTo>
                  <a:cubicBezTo>
                    <a:pt x="126" y="32"/>
                    <a:pt x="118" y="30"/>
                    <a:pt x="110" y="30"/>
                  </a:cubicBezTo>
                  <a:cubicBezTo>
                    <a:pt x="85" y="30"/>
                    <a:pt x="73" y="46"/>
                    <a:pt x="73" y="78"/>
                  </a:cubicBezTo>
                  <a:cubicBezTo>
                    <a:pt x="73" y="112"/>
                    <a:pt x="73" y="112"/>
                    <a:pt x="73" y="112"/>
                  </a:cubicBezTo>
                  <a:cubicBezTo>
                    <a:pt x="124" y="112"/>
                    <a:pt x="124" y="112"/>
                    <a:pt x="124" y="112"/>
                  </a:cubicBezTo>
                  <a:cubicBezTo>
                    <a:pt x="124" y="143"/>
                    <a:pt x="124" y="143"/>
                    <a:pt x="124" y="143"/>
                  </a:cubicBezTo>
                  <a:cubicBezTo>
                    <a:pt x="73" y="143"/>
                    <a:pt x="73" y="143"/>
                    <a:pt x="73" y="143"/>
                  </a:cubicBezTo>
                  <a:cubicBezTo>
                    <a:pt x="73" y="337"/>
                    <a:pt x="73" y="337"/>
                    <a:pt x="73" y="337"/>
                  </a:cubicBezTo>
                  <a:cubicBezTo>
                    <a:pt x="37" y="337"/>
                    <a:pt x="37" y="337"/>
                    <a:pt x="37" y="337"/>
                  </a:cubicBezTo>
                  <a:cubicBezTo>
                    <a:pt x="37" y="143"/>
                    <a:pt x="37" y="143"/>
                    <a:pt x="37" y="143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37" y="112"/>
                    <a:pt x="37" y="112"/>
                    <a:pt x="37" y="112"/>
                  </a:cubicBezTo>
                  <a:cubicBezTo>
                    <a:pt x="37" y="76"/>
                    <a:pt x="37" y="76"/>
                    <a:pt x="37" y="76"/>
                  </a:cubicBezTo>
                  <a:cubicBezTo>
                    <a:pt x="37" y="53"/>
                    <a:pt x="44" y="35"/>
                    <a:pt x="57" y="21"/>
                  </a:cubicBezTo>
                  <a:cubicBezTo>
                    <a:pt x="70" y="7"/>
                    <a:pt x="87" y="0"/>
                    <a:pt x="107" y="0"/>
                  </a:cubicBezTo>
                  <a:cubicBezTo>
                    <a:pt x="118" y="0"/>
                    <a:pt x="127" y="1"/>
                    <a:pt x="133" y="4"/>
                  </a:cubicBezTo>
                  <a:lnTo>
                    <a:pt x="133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42" name="Freeform 34"/>
            <p:cNvSpPr>
              <a:spLocks noEditPoints="1"/>
            </p:cNvSpPr>
            <p:nvPr userDrawn="1"/>
          </p:nvSpPr>
          <p:spPr bwMode="auto">
            <a:xfrm>
              <a:off x="3541" y="2879"/>
              <a:ext cx="456" cy="556"/>
            </a:xfrm>
            <a:custGeom>
              <a:avLst/>
              <a:gdLst>
                <a:gd name="T0" fmla="*/ 193 w 193"/>
                <a:gd name="T1" fmla="*/ 126 h 235"/>
                <a:gd name="T2" fmla="*/ 37 w 193"/>
                <a:gd name="T3" fmla="*/ 126 h 235"/>
                <a:gd name="T4" fmla="*/ 57 w 193"/>
                <a:gd name="T5" fmla="*/ 184 h 235"/>
                <a:gd name="T6" fmla="*/ 109 w 193"/>
                <a:gd name="T7" fmla="*/ 204 h 235"/>
                <a:gd name="T8" fmla="*/ 177 w 193"/>
                <a:gd name="T9" fmla="*/ 180 h 235"/>
                <a:gd name="T10" fmla="*/ 177 w 193"/>
                <a:gd name="T11" fmla="*/ 213 h 235"/>
                <a:gd name="T12" fmla="*/ 101 w 193"/>
                <a:gd name="T13" fmla="*/ 235 h 235"/>
                <a:gd name="T14" fmla="*/ 27 w 193"/>
                <a:gd name="T15" fmla="*/ 204 h 235"/>
                <a:gd name="T16" fmla="*/ 0 w 193"/>
                <a:gd name="T17" fmla="*/ 118 h 235"/>
                <a:gd name="T18" fmla="*/ 14 w 193"/>
                <a:gd name="T19" fmla="*/ 58 h 235"/>
                <a:gd name="T20" fmla="*/ 50 w 193"/>
                <a:gd name="T21" fmla="*/ 15 h 235"/>
                <a:gd name="T22" fmla="*/ 102 w 193"/>
                <a:gd name="T23" fmla="*/ 0 h 235"/>
                <a:gd name="T24" fmla="*/ 169 w 193"/>
                <a:gd name="T25" fmla="*/ 28 h 235"/>
                <a:gd name="T26" fmla="*/ 193 w 193"/>
                <a:gd name="T27" fmla="*/ 108 h 235"/>
                <a:gd name="T28" fmla="*/ 193 w 193"/>
                <a:gd name="T29" fmla="*/ 126 h 235"/>
                <a:gd name="T30" fmla="*/ 157 w 193"/>
                <a:gd name="T31" fmla="*/ 96 h 235"/>
                <a:gd name="T32" fmla="*/ 142 w 193"/>
                <a:gd name="T33" fmla="*/ 48 h 235"/>
                <a:gd name="T34" fmla="*/ 101 w 193"/>
                <a:gd name="T35" fmla="*/ 31 h 235"/>
                <a:gd name="T36" fmla="*/ 59 w 193"/>
                <a:gd name="T37" fmla="*/ 49 h 235"/>
                <a:gd name="T38" fmla="*/ 37 w 193"/>
                <a:gd name="T39" fmla="*/ 96 h 235"/>
                <a:gd name="T40" fmla="*/ 157 w 193"/>
                <a:gd name="T41" fmla="*/ 96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3" h="235">
                  <a:moveTo>
                    <a:pt x="193" y="126"/>
                  </a:moveTo>
                  <a:cubicBezTo>
                    <a:pt x="37" y="126"/>
                    <a:pt x="37" y="126"/>
                    <a:pt x="37" y="126"/>
                  </a:cubicBezTo>
                  <a:cubicBezTo>
                    <a:pt x="38" y="152"/>
                    <a:pt x="44" y="171"/>
                    <a:pt x="57" y="184"/>
                  </a:cubicBezTo>
                  <a:cubicBezTo>
                    <a:pt x="69" y="198"/>
                    <a:pt x="87" y="204"/>
                    <a:pt x="109" y="204"/>
                  </a:cubicBezTo>
                  <a:cubicBezTo>
                    <a:pt x="134" y="204"/>
                    <a:pt x="157" y="196"/>
                    <a:pt x="177" y="180"/>
                  </a:cubicBezTo>
                  <a:cubicBezTo>
                    <a:pt x="177" y="213"/>
                    <a:pt x="177" y="213"/>
                    <a:pt x="177" y="213"/>
                  </a:cubicBezTo>
                  <a:cubicBezTo>
                    <a:pt x="158" y="228"/>
                    <a:pt x="132" y="235"/>
                    <a:pt x="101" y="235"/>
                  </a:cubicBezTo>
                  <a:cubicBezTo>
                    <a:pt x="69" y="235"/>
                    <a:pt x="45" y="225"/>
                    <a:pt x="27" y="204"/>
                  </a:cubicBezTo>
                  <a:cubicBezTo>
                    <a:pt x="9" y="183"/>
                    <a:pt x="0" y="155"/>
                    <a:pt x="0" y="118"/>
                  </a:cubicBezTo>
                  <a:cubicBezTo>
                    <a:pt x="0" y="96"/>
                    <a:pt x="5" y="76"/>
                    <a:pt x="14" y="58"/>
                  </a:cubicBezTo>
                  <a:cubicBezTo>
                    <a:pt x="22" y="39"/>
                    <a:pt x="35" y="25"/>
                    <a:pt x="50" y="15"/>
                  </a:cubicBezTo>
                  <a:cubicBezTo>
                    <a:pt x="66" y="5"/>
                    <a:pt x="83" y="0"/>
                    <a:pt x="102" y="0"/>
                  </a:cubicBezTo>
                  <a:cubicBezTo>
                    <a:pt x="130" y="0"/>
                    <a:pt x="153" y="9"/>
                    <a:pt x="169" y="28"/>
                  </a:cubicBezTo>
                  <a:cubicBezTo>
                    <a:pt x="185" y="47"/>
                    <a:pt x="193" y="74"/>
                    <a:pt x="193" y="108"/>
                  </a:cubicBezTo>
                  <a:lnTo>
                    <a:pt x="193" y="126"/>
                  </a:lnTo>
                  <a:close/>
                  <a:moveTo>
                    <a:pt x="157" y="96"/>
                  </a:moveTo>
                  <a:cubicBezTo>
                    <a:pt x="156" y="75"/>
                    <a:pt x="151" y="59"/>
                    <a:pt x="142" y="48"/>
                  </a:cubicBezTo>
                  <a:cubicBezTo>
                    <a:pt x="132" y="36"/>
                    <a:pt x="119" y="31"/>
                    <a:pt x="101" y="31"/>
                  </a:cubicBezTo>
                  <a:cubicBezTo>
                    <a:pt x="85" y="31"/>
                    <a:pt x="71" y="37"/>
                    <a:pt x="59" y="49"/>
                  </a:cubicBezTo>
                  <a:cubicBezTo>
                    <a:pt x="48" y="60"/>
                    <a:pt x="40" y="76"/>
                    <a:pt x="37" y="96"/>
                  </a:cubicBezTo>
                  <a:lnTo>
                    <a:pt x="157" y="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43" name="Freeform 35"/>
            <p:cNvSpPr>
              <a:spLocks/>
            </p:cNvSpPr>
            <p:nvPr userDrawn="1"/>
          </p:nvSpPr>
          <p:spPr bwMode="auto">
            <a:xfrm>
              <a:off x="4118" y="2882"/>
              <a:ext cx="274" cy="541"/>
            </a:xfrm>
            <a:custGeom>
              <a:avLst/>
              <a:gdLst>
                <a:gd name="T0" fmla="*/ 116 w 116"/>
                <a:gd name="T1" fmla="*/ 41 h 229"/>
                <a:gd name="T2" fmla="*/ 89 w 116"/>
                <a:gd name="T3" fmla="*/ 33 h 229"/>
                <a:gd name="T4" fmla="*/ 50 w 116"/>
                <a:gd name="T5" fmla="*/ 56 h 229"/>
                <a:gd name="T6" fmla="*/ 36 w 116"/>
                <a:gd name="T7" fmla="*/ 114 h 229"/>
                <a:gd name="T8" fmla="*/ 36 w 116"/>
                <a:gd name="T9" fmla="*/ 229 h 229"/>
                <a:gd name="T10" fmla="*/ 0 w 116"/>
                <a:gd name="T11" fmla="*/ 229 h 229"/>
                <a:gd name="T12" fmla="*/ 0 w 116"/>
                <a:gd name="T13" fmla="*/ 4 h 229"/>
                <a:gd name="T14" fmla="*/ 36 w 116"/>
                <a:gd name="T15" fmla="*/ 4 h 229"/>
                <a:gd name="T16" fmla="*/ 36 w 116"/>
                <a:gd name="T17" fmla="*/ 51 h 229"/>
                <a:gd name="T18" fmla="*/ 37 w 116"/>
                <a:gd name="T19" fmla="*/ 51 h 229"/>
                <a:gd name="T20" fmla="*/ 59 w 116"/>
                <a:gd name="T21" fmla="*/ 14 h 229"/>
                <a:gd name="T22" fmla="*/ 94 w 116"/>
                <a:gd name="T23" fmla="*/ 0 h 229"/>
                <a:gd name="T24" fmla="*/ 116 w 116"/>
                <a:gd name="T25" fmla="*/ 3 h 229"/>
                <a:gd name="T26" fmla="*/ 116 w 116"/>
                <a:gd name="T27" fmla="*/ 41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6" h="229">
                  <a:moveTo>
                    <a:pt x="116" y="41"/>
                  </a:moveTo>
                  <a:cubicBezTo>
                    <a:pt x="109" y="36"/>
                    <a:pt x="100" y="33"/>
                    <a:pt x="89" y="33"/>
                  </a:cubicBezTo>
                  <a:cubicBezTo>
                    <a:pt x="73" y="33"/>
                    <a:pt x="60" y="41"/>
                    <a:pt x="50" y="56"/>
                  </a:cubicBezTo>
                  <a:cubicBezTo>
                    <a:pt x="41" y="71"/>
                    <a:pt x="36" y="90"/>
                    <a:pt x="36" y="114"/>
                  </a:cubicBezTo>
                  <a:cubicBezTo>
                    <a:pt x="36" y="229"/>
                    <a:pt x="36" y="229"/>
                    <a:pt x="36" y="229"/>
                  </a:cubicBezTo>
                  <a:cubicBezTo>
                    <a:pt x="0" y="229"/>
                    <a:pt x="0" y="229"/>
                    <a:pt x="0" y="229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51"/>
                    <a:pt x="36" y="51"/>
                    <a:pt x="36" y="51"/>
                  </a:cubicBezTo>
                  <a:cubicBezTo>
                    <a:pt x="37" y="51"/>
                    <a:pt x="37" y="51"/>
                    <a:pt x="37" y="51"/>
                  </a:cubicBezTo>
                  <a:cubicBezTo>
                    <a:pt x="42" y="35"/>
                    <a:pt x="49" y="23"/>
                    <a:pt x="59" y="14"/>
                  </a:cubicBezTo>
                  <a:cubicBezTo>
                    <a:pt x="69" y="5"/>
                    <a:pt x="81" y="0"/>
                    <a:pt x="94" y="0"/>
                  </a:cubicBezTo>
                  <a:cubicBezTo>
                    <a:pt x="104" y="0"/>
                    <a:pt x="111" y="1"/>
                    <a:pt x="116" y="3"/>
                  </a:cubicBezTo>
                  <a:lnTo>
                    <a:pt x="116" y="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44" name="Freeform 36"/>
            <p:cNvSpPr>
              <a:spLocks noEditPoints="1"/>
            </p:cNvSpPr>
            <p:nvPr userDrawn="1"/>
          </p:nvSpPr>
          <p:spPr bwMode="auto">
            <a:xfrm>
              <a:off x="4428" y="2879"/>
              <a:ext cx="457" cy="556"/>
            </a:xfrm>
            <a:custGeom>
              <a:avLst/>
              <a:gdLst>
                <a:gd name="T0" fmla="*/ 193 w 193"/>
                <a:gd name="T1" fmla="*/ 126 h 235"/>
                <a:gd name="T2" fmla="*/ 37 w 193"/>
                <a:gd name="T3" fmla="*/ 126 h 235"/>
                <a:gd name="T4" fmla="*/ 57 w 193"/>
                <a:gd name="T5" fmla="*/ 184 h 235"/>
                <a:gd name="T6" fmla="*/ 109 w 193"/>
                <a:gd name="T7" fmla="*/ 204 h 235"/>
                <a:gd name="T8" fmla="*/ 177 w 193"/>
                <a:gd name="T9" fmla="*/ 180 h 235"/>
                <a:gd name="T10" fmla="*/ 177 w 193"/>
                <a:gd name="T11" fmla="*/ 213 h 235"/>
                <a:gd name="T12" fmla="*/ 101 w 193"/>
                <a:gd name="T13" fmla="*/ 235 h 235"/>
                <a:gd name="T14" fmla="*/ 27 w 193"/>
                <a:gd name="T15" fmla="*/ 204 h 235"/>
                <a:gd name="T16" fmla="*/ 0 w 193"/>
                <a:gd name="T17" fmla="*/ 118 h 235"/>
                <a:gd name="T18" fmla="*/ 14 w 193"/>
                <a:gd name="T19" fmla="*/ 58 h 235"/>
                <a:gd name="T20" fmla="*/ 50 w 193"/>
                <a:gd name="T21" fmla="*/ 15 h 235"/>
                <a:gd name="T22" fmla="*/ 102 w 193"/>
                <a:gd name="T23" fmla="*/ 0 h 235"/>
                <a:gd name="T24" fmla="*/ 169 w 193"/>
                <a:gd name="T25" fmla="*/ 28 h 235"/>
                <a:gd name="T26" fmla="*/ 193 w 193"/>
                <a:gd name="T27" fmla="*/ 108 h 235"/>
                <a:gd name="T28" fmla="*/ 193 w 193"/>
                <a:gd name="T29" fmla="*/ 126 h 235"/>
                <a:gd name="T30" fmla="*/ 157 w 193"/>
                <a:gd name="T31" fmla="*/ 96 h 235"/>
                <a:gd name="T32" fmla="*/ 142 w 193"/>
                <a:gd name="T33" fmla="*/ 48 h 235"/>
                <a:gd name="T34" fmla="*/ 102 w 193"/>
                <a:gd name="T35" fmla="*/ 31 h 235"/>
                <a:gd name="T36" fmla="*/ 60 w 193"/>
                <a:gd name="T37" fmla="*/ 49 h 235"/>
                <a:gd name="T38" fmla="*/ 38 w 193"/>
                <a:gd name="T39" fmla="*/ 96 h 235"/>
                <a:gd name="T40" fmla="*/ 157 w 193"/>
                <a:gd name="T41" fmla="*/ 96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3" h="235">
                  <a:moveTo>
                    <a:pt x="193" y="126"/>
                  </a:moveTo>
                  <a:cubicBezTo>
                    <a:pt x="37" y="126"/>
                    <a:pt x="37" y="126"/>
                    <a:pt x="37" y="126"/>
                  </a:cubicBezTo>
                  <a:cubicBezTo>
                    <a:pt x="38" y="152"/>
                    <a:pt x="44" y="171"/>
                    <a:pt x="57" y="184"/>
                  </a:cubicBezTo>
                  <a:cubicBezTo>
                    <a:pt x="69" y="198"/>
                    <a:pt x="87" y="204"/>
                    <a:pt x="109" y="204"/>
                  </a:cubicBezTo>
                  <a:cubicBezTo>
                    <a:pt x="134" y="204"/>
                    <a:pt x="157" y="196"/>
                    <a:pt x="177" y="180"/>
                  </a:cubicBezTo>
                  <a:cubicBezTo>
                    <a:pt x="177" y="213"/>
                    <a:pt x="177" y="213"/>
                    <a:pt x="177" y="213"/>
                  </a:cubicBezTo>
                  <a:cubicBezTo>
                    <a:pt x="158" y="228"/>
                    <a:pt x="133" y="235"/>
                    <a:pt x="101" y="235"/>
                  </a:cubicBezTo>
                  <a:cubicBezTo>
                    <a:pt x="69" y="235"/>
                    <a:pt x="45" y="225"/>
                    <a:pt x="27" y="204"/>
                  </a:cubicBezTo>
                  <a:cubicBezTo>
                    <a:pt x="9" y="183"/>
                    <a:pt x="0" y="155"/>
                    <a:pt x="0" y="118"/>
                  </a:cubicBezTo>
                  <a:cubicBezTo>
                    <a:pt x="0" y="96"/>
                    <a:pt x="5" y="76"/>
                    <a:pt x="14" y="58"/>
                  </a:cubicBezTo>
                  <a:cubicBezTo>
                    <a:pt x="23" y="39"/>
                    <a:pt x="35" y="25"/>
                    <a:pt x="50" y="15"/>
                  </a:cubicBezTo>
                  <a:cubicBezTo>
                    <a:pt x="66" y="5"/>
                    <a:pt x="83" y="0"/>
                    <a:pt x="102" y="0"/>
                  </a:cubicBezTo>
                  <a:cubicBezTo>
                    <a:pt x="131" y="0"/>
                    <a:pt x="153" y="9"/>
                    <a:pt x="169" y="28"/>
                  </a:cubicBezTo>
                  <a:cubicBezTo>
                    <a:pt x="185" y="47"/>
                    <a:pt x="193" y="74"/>
                    <a:pt x="193" y="108"/>
                  </a:cubicBezTo>
                  <a:lnTo>
                    <a:pt x="193" y="126"/>
                  </a:lnTo>
                  <a:close/>
                  <a:moveTo>
                    <a:pt x="157" y="96"/>
                  </a:moveTo>
                  <a:cubicBezTo>
                    <a:pt x="156" y="75"/>
                    <a:pt x="151" y="59"/>
                    <a:pt x="142" y="48"/>
                  </a:cubicBezTo>
                  <a:cubicBezTo>
                    <a:pt x="132" y="36"/>
                    <a:pt x="119" y="31"/>
                    <a:pt x="102" y="31"/>
                  </a:cubicBezTo>
                  <a:cubicBezTo>
                    <a:pt x="85" y="31"/>
                    <a:pt x="71" y="37"/>
                    <a:pt x="60" y="49"/>
                  </a:cubicBezTo>
                  <a:cubicBezTo>
                    <a:pt x="48" y="60"/>
                    <a:pt x="41" y="76"/>
                    <a:pt x="38" y="96"/>
                  </a:cubicBezTo>
                  <a:lnTo>
                    <a:pt x="157" y="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45" name="Freeform 37"/>
            <p:cNvSpPr>
              <a:spLocks/>
            </p:cNvSpPr>
            <p:nvPr userDrawn="1"/>
          </p:nvSpPr>
          <p:spPr bwMode="auto">
            <a:xfrm>
              <a:off x="5008" y="2879"/>
              <a:ext cx="432" cy="544"/>
            </a:xfrm>
            <a:custGeom>
              <a:avLst/>
              <a:gdLst>
                <a:gd name="T0" fmla="*/ 183 w 183"/>
                <a:gd name="T1" fmla="*/ 230 h 230"/>
                <a:gd name="T2" fmla="*/ 147 w 183"/>
                <a:gd name="T3" fmla="*/ 230 h 230"/>
                <a:gd name="T4" fmla="*/ 147 w 183"/>
                <a:gd name="T5" fmla="*/ 102 h 230"/>
                <a:gd name="T6" fmla="*/ 96 w 183"/>
                <a:gd name="T7" fmla="*/ 31 h 230"/>
                <a:gd name="T8" fmla="*/ 52 w 183"/>
                <a:gd name="T9" fmla="*/ 51 h 230"/>
                <a:gd name="T10" fmla="*/ 35 w 183"/>
                <a:gd name="T11" fmla="*/ 102 h 230"/>
                <a:gd name="T12" fmla="*/ 35 w 183"/>
                <a:gd name="T13" fmla="*/ 230 h 230"/>
                <a:gd name="T14" fmla="*/ 0 w 183"/>
                <a:gd name="T15" fmla="*/ 230 h 230"/>
                <a:gd name="T16" fmla="*/ 0 w 183"/>
                <a:gd name="T17" fmla="*/ 5 h 230"/>
                <a:gd name="T18" fmla="*/ 35 w 183"/>
                <a:gd name="T19" fmla="*/ 5 h 230"/>
                <a:gd name="T20" fmla="*/ 35 w 183"/>
                <a:gd name="T21" fmla="*/ 43 h 230"/>
                <a:gd name="T22" fmla="*/ 36 w 183"/>
                <a:gd name="T23" fmla="*/ 43 h 230"/>
                <a:gd name="T24" fmla="*/ 108 w 183"/>
                <a:gd name="T25" fmla="*/ 0 h 230"/>
                <a:gd name="T26" fmla="*/ 164 w 183"/>
                <a:gd name="T27" fmla="*/ 24 h 230"/>
                <a:gd name="T28" fmla="*/ 183 w 183"/>
                <a:gd name="T29" fmla="*/ 92 h 230"/>
                <a:gd name="T30" fmla="*/ 183 w 183"/>
                <a:gd name="T31" fmla="*/ 230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3" h="230">
                  <a:moveTo>
                    <a:pt x="183" y="230"/>
                  </a:moveTo>
                  <a:cubicBezTo>
                    <a:pt x="147" y="230"/>
                    <a:pt x="147" y="230"/>
                    <a:pt x="147" y="230"/>
                  </a:cubicBezTo>
                  <a:cubicBezTo>
                    <a:pt x="147" y="102"/>
                    <a:pt x="147" y="102"/>
                    <a:pt x="147" y="102"/>
                  </a:cubicBezTo>
                  <a:cubicBezTo>
                    <a:pt x="147" y="54"/>
                    <a:pt x="130" y="31"/>
                    <a:pt x="96" y="31"/>
                  </a:cubicBezTo>
                  <a:cubicBezTo>
                    <a:pt x="79" y="31"/>
                    <a:pt x="64" y="37"/>
                    <a:pt x="52" y="51"/>
                  </a:cubicBezTo>
                  <a:cubicBezTo>
                    <a:pt x="41" y="64"/>
                    <a:pt x="35" y="81"/>
                    <a:pt x="35" y="102"/>
                  </a:cubicBezTo>
                  <a:cubicBezTo>
                    <a:pt x="35" y="230"/>
                    <a:pt x="35" y="230"/>
                    <a:pt x="35" y="230"/>
                  </a:cubicBezTo>
                  <a:cubicBezTo>
                    <a:pt x="0" y="230"/>
                    <a:pt x="0" y="230"/>
                    <a:pt x="0" y="23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43"/>
                    <a:pt x="35" y="43"/>
                    <a:pt x="35" y="43"/>
                  </a:cubicBezTo>
                  <a:cubicBezTo>
                    <a:pt x="36" y="43"/>
                    <a:pt x="36" y="43"/>
                    <a:pt x="36" y="43"/>
                  </a:cubicBezTo>
                  <a:cubicBezTo>
                    <a:pt x="52" y="14"/>
                    <a:pt x="76" y="0"/>
                    <a:pt x="108" y="0"/>
                  </a:cubicBezTo>
                  <a:cubicBezTo>
                    <a:pt x="132" y="0"/>
                    <a:pt x="151" y="8"/>
                    <a:pt x="164" y="24"/>
                  </a:cubicBezTo>
                  <a:cubicBezTo>
                    <a:pt x="176" y="40"/>
                    <a:pt x="183" y="63"/>
                    <a:pt x="183" y="92"/>
                  </a:cubicBezTo>
                  <a:lnTo>
                    <a:pt x="183" y="2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46" name="Freeform 38"/>
            <p:cNvSpPr>
              <a:spLocks/>
            </p:cNvSpPr>
            <p:nvPr userDrawn="1"/>
          </p:nvSpPr>
          <p:spPr bwMode="auto">
            <a:xfrm>
              <a:off x="5559" y="2879"/>
              <a:ext cx="390" cy="556"/>
            </a:xfrm>
            <a:custGeom>
              <a:avLst/>
              <a:gdLst>
                <a:gd name="T0" fmla="*/ 165 w 165"/>
                <a:gd name="T1" fmla="*/ 219 h 235"/>
                <a:gd name="T2" fmla="*/ 104 w 165"/>
                <a:gd name="T3" fmla="*/ 235 h 235"/>
                <a:gd name="T4" fmla="*/ 50 w 165"/>
                <a:gd name="T5" fmla="*/ 221 h 235"/>
                <a:gd name="T6" fmla="*/ 13 w 165"/>
                <a:gd name="T7" fmla="*/ 181 h 235"/>
                <a:gd name="T8" fmla="*/ 0 w 165"/>
                <a:gd name="T9" fmla="*/ 123 h 235"/>
                <a:gd name="T10" fmla="*/ 31 w 165"/>
                <a:gd name="T11" fmla="*/ 34 h 235"/>
                <a:gd name="T12" fmla="*/ 114 w 165"/>
                <a:gd name="T13" fmla="*/ 0 h 235"/>
                <a:gd name="T14" fmla="*/ 165 w 165"/>
                <a:gd name="T15" fmla="*/ 11 h 235"/>
                <a:gd name="T16" fmla="*/ 165 w 165"/>
                <a:gd name="T17" fmla="*/ 48 h 235"/>
                <a:gd name="T18" fmla="*/ 113 w 165"/>
                <a:gd name="T19" fmla="*/ 31 h 235"/>
                <a:gd name="T20" fmla="*/ 57 w 165"/>
                <a:gd name="T21" fmla="*/ 55 h 235"/>
                <a:gd name="T22" fmla="*/ 36 w 165"/>
                <a:gd name="T23" fmla="*/ 120 h 235"/>
                <a:gd name="T24" fmla="*/ 56 w 165"/>
                <a:gd name="T25" fmla="*/ 182 h 235"/>
                <a:gd name="T26" fmla="*/ 111 w 165"/>
                <a:gd name="T27" fmla="*/ 204 h 235"/>
                <a:gd name="T28" fmla="*/ 165 w 165"/>
                <a:gd name="T29" fmla="*/ 185 h 235"/>
                <a:gd name="T30" fmla="*/ 165 w 165"/>
                <a:gd name="T31" fmla="*/ 219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5" h="235">
                  <a:moveTo>
                    <a:pt x="165" y="219"/>
                  </a:moveTo>
                  <a:cubicBezTo>
                    <a:pt x="148" y="230"/>
                    <a:pt x="128" y="235"/>
                    <a:pt x="104" y="235"/>
                  </a:cubicBezTo>
                  <a:cubicBezTo>
                    <a:pt x="84" y="235"/>
                    <a:pt x="66" y="230"/>
                    <a:pt x="50" y="221"/>
                  </a:cubicBezTo>
                  <a:cubicBezTo>
                    <a:pt x="34" y="212"/>
                    <a:pt x="22" y="198"/>
                    <a:pt x="13" y="181"/>
                  </a:cubicBezTo>
                  <a:cubicBezTo>
                    <a:pt x="4" y="164"/>
                    <a:pt x="0" y="144"/>
                    <a:pt x="0" y="123"/>
                  </a:cubicBezTo>
                  <a:cubicBezTo>
                    <a:pt x="0" y="86"/>
                    <a:pt x="10" y="56"/>
                    <a:pt x="31" y="34"/>
                  </a:cubicBezTo>
                  <a:cubicBezTo>
                    <a:pt x="52" y="11"/>
                    <a:pt x="80" y="0"/>
                    <a:pt x="114" y="0"/>
                  </a:cubicBezTo>
                  <a:cubicBezTo>
                    <a:pt x="134" y="0"/>
                    <a:pt x="151" y="4"/>
                    <a:pt x="165" y="11"/>
                  </a:cubicBezTo>
                  <a:cubicBezTo>
                    <a:pt x="165" y="48"/>
                    <a:pt x="165" y="48"/>
                    <a:pt x="165" y="48"/>
                  </a:cubicBezTo>
                  <a:cubicBezTo>
                    <a:pt x="149" y="36"/>
                    <a:pt x="131" y="31"/>
                    <a:pt x="113" y="31"/>
                  </a:cubicBezTo>
                  <a:cubicBezTo>
                    <a:pt x="90" y="31"/>
                    <a:pt x="71" y="39"/>
                    <a:pt x="57" y="55"/>
                  </a:cubicBezTo>
                  <a:cubicBezTo>
                    <a:pt x="43" y="72"/>
                    <a:pt x="36" y="93"/>
                    <a:pt x="36" y="120"/>
                  </a:cubicBezTo>
                  <a:cubicBezTo>
                    <a:pt x="36" y="146"/>
                    <a:pt x="42" y="167"/>
                    <a:pt x="56" y="182"/>
                  </a:cubicBezTo>
                  <a:cubicBezTo>
                    <a:pt x="70" y="197"/>
                    <a:pt x="88" y="204"/>
                    <a:pt x="111" y="204"/>
                  </a:cubicBezTo>
                  <a:cubicBezTo>
                    <a:pt x="130" y="204"/>
                    <a:pt x="148" y="198"/>
                    <a:pt x="165" y="185"/>
                  </a:cubicBezTo>
                  <a:lnTo>
                    <a:pt x="165" y="2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47" name="Freeform 39"/>
            <p:cNvSpPr>
              <a:spLocks noEditPoints="1"/>
            </p:cNvSpPr>
            <p:nvPr userDrawn="1"/>
          </p:nvSpPr>
          <p:spPr bwMode="auto">
            <a:xfrm>
              <a:off x="6037" y="2879"/>
              <a:ext cx="454" cy="556"/>
            </a:xfrm>
            <a:custGeom>
              <a:avLst/>
              <a:gdLst>
                <a:gd name="T0" fmla="*/ 192 w 192"/>
                <a:gd name="T1" fmla="*/ 126 h 235"/>
                <a:gd name="T2" fmla="*/ 36 w 192"/>
                <a:gd name="T3" fmla="*/ 126 h 235"/>
                <a:gd name="T4" fmla="*/ 56 w 192"/>
                <a:gd name="T5" fmla="*/ 184 h 235"/>
                <a:gd name="T6" fmla="*/ 108 w 192"/>
                <a:gd name="T7" fmla="*/ 204 h 235"/>
                <a:gd name="T8" fmla="*/ 177 w 192"/>
                <a:gd name="T9" fmla="*/ 180 h 235"/>
                <a:gd name="T10" fmla="*/ 177 w 192"/>
                <a:gd name="T11" fmla="*/ 213 h 235"/>
                <a:gd name="T12" fmla="*/ 100 w 192"/>
                <a:gd name="T13" fmla="*/ 235 h 235"/>
                <a:gd name="T14" fmla="*/ 26 w 192"/>
                <a:gd name="T15" fmla="*/ 204 h 235"/>
                <a:gd name="T16" fmla="*/ 0 w 192"/>
                <a:gd name="T17" fmla="*/ 118 h 235"/>
                <a:gd name="T18" fmla="*/ 13 w 192"/>
                <a:gd name="T19" fmla="*/ 58 h 235"/>
                <a:gd name="T20" fmla="*/ 49 w 192"/>
                <a:gd name="T21" fmla="*/ 15 h 235"/>
                <a:gd name="T22" fmla="*/ 101 w 192"/>
                <a:gd name="T23" fmla="*/ 0 h 235"/>
                <a:gd name="T24" fmla="*/ 168 w 192"/>
                <a:gd name="T25" fmla="*/ 28 h 235"/>
                <a:gd name="T26" fmla="*/ 192 w 192"/>
                <a:gd name="T27" fmla="*/ 108 h 235"/>
                <a:gd name="T28" fmla="*/ 192 w 192"/>
                <a:gd name="T29" fmla="*/ 126 h 235"/>
                <a:gd name="T30" fmla="*/ 156 w 192"/>
                <a:gd name="T31" fmla="*/ 96 h 235"/>
                <a:gd name="T32" fmla="*/ 141 w 192"/>
                <a:gd name="T33" fmla="*/ 48 h 235"/>
                <a:gd name="T34" fmla="*/ 101 w 192"/>
                <a:gd name="T35" fmla="*/ 31 h 235"/>
                <a:gd name="T36" fmla="*/ 59 w 192"/>
                <a:gd name="T37" fmla="*/ 49 h 235"/>
                <a:gd name="T38" fmla="*/ 37 w 192"/>
                <a:gd name="T39" fmla="*/ 96 h 235"/>
                <a:gd name="T40" fmla="*/ 156 w 192"/>
                <a:gd name="T41" fmla="*/ 96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2" h="235">
                  <a:moveTo>
                    <a:pt x="192" y="126"/>
                  </a:moveTo>
                  <a:cubicBezTo>
                    <a:pt x="36" y="126"/>
                    <a:pt x="36" y="126"/>
                    <a:pt x="36" y="126"/>
                  </a:cubicBezTo>
                  <a:cubicBezTo>
                    <a:pt x="37" y="152"/>
                    <a:pt x="43" y="171"/>
                    <a:pt x="56" y="184"/>
                  </a:cubicBezTo>
                  <a:cubicBezTo>
                    <a:pt x="69" y="198"/>
                    <a:pt x="86" y="204"/>
                    <a:pt x="108" y="204"/>
                  </a:cubicBezTo>
                  <a:cubicBezTo>
                    <a:pt x="133" y="204"/>
                    <a:pt x="156" y="196"/>
                    <a:pt x="177" y="180"/>
                  </a:cubicBezTo>
                  <a:cubicBezTo>
                    <a:pt x="177" y="213"/>
                    <a:pt x="177" y="213"/>
                    <a:pt x="177" y="213"/>
                  </a:cubicBezTo>
                  <a:cubicBezTo>
                    <a:pt x="157" y="228"/>
                    <a:pt x="132" y="235"/>
                    <a:pt x="100" y="235"/>
                  </a:cubicBezTo>
                  <a:cubicBezTo>
                    <a:pt x="68" y="235"/>
                    <a:pt x="44" y="225"/>
                    <a:pt x="26" y="204"/>
                  </a:cubicBezTo>
                  <a:cubicBezTo>
                    <a:pt x="8" y="183"/>
                    <a:pt x="0" y="155"/>
                    <a:pt x="0" y="118"/>
                  </a:cubicBezTo>
                  <a:cubicBezTo>
                    <a:pt x="0" y="96"/>
                    <a:pt x="4" y="76"/>
                    <a:pt x="13" y="58"/>
                  </a:cubicBezTo>
                  <a:cubicBezTo>
                    <a:pt x="22" y="39"/>
                    <a:pt x="34" y="25"/>
                    <a:pt x="49" y="15"/>
                  </a:cubicBezTo>
                  <a:cubicBezTo>
                    <a:pt x="65" y="5"/>
                    <a:pt x="82" y="0"/>
                    <a:pt x="101" y="0"/>
                  </a:cubicBezTo>
                  <a:cubicBezTo>
                    <a:pt x="130" y="0"/>
                    <a:pt x="152" y="9"/>
                    <a:pt x="168" y="28"/>
                  </a:cubicBezTo>
                  <a:cubicBezTo>
                    <a:pt x="184" y="47"/>
                    <a:pt x="192" y="74"/>
                    <a:pt x="192" y="108"/>
                  </a:cubicBezTo>
                  <a:lnTo>
                    <a:pt x="192" y="126"/>
                  </a:lnTo>
                  <a:close/>
                  <a:moveTo>
                    <a:pt x="156" y="96"/>
                  </a:moveTo>
                  <a:cubicBezTo>
                    <a:pt x="156" y="75"/>
                    <a:pt x="151" y="59"/>
                    <a:pt x="141" y="48"/>
                  </a:cubicBezTo>
                  <a:cubicBezTo>
                    <a:pt x="132" y="36"/>
                    <a:pt x="118" y="31"/>
                    <a:pt x="101" y="31"/>
                  </a:cubicBezTo>
                  <a:cubicBezTo>
                    <a:pt x="84" y="31"/>
                    <a:pt x="70" y="37"/>
                    <a:pt x="59" y="49"/>
                  </a:cubicBezTo>
                  <a:cubicBezTo>
                    <a:pt x="47" y="60"/>
                    <a:pt x="40" y="76"/>
                    <a:pt x="37" y="96"/>
                  </a:cubicBezTo>
                  <a:lnTo>
                    <a:pt x="156" y="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48" name="Freeform 40"/>
            <p:cNvSpPr>
              <a:spLocks/>
            </p:cNvSpPr>
            <p:nvPr userDrawn="1"/>
          </p:nvSpPr>
          <p:spPr bwMode="auto">
            <a:xfrm>
              <a:off x="1388" y="3830"/>
              <a:ext cx="282" cy="404"/>
            </a:xfrm>
            <a:custGeom>
              <a:avLst/>
              <a:gdLst>
                <a:gd name="T0" fmla="*/ 282 w 282"/>
                <a:gd name="T1" fmla="*/ 42 h 404"/>
                <a:gd name="T2" fmla="*/ 166 w 282"/>
                <a:gd name="T3" fmla="*/ 42 h 404"/>
                <a:gd name="T4" fmla="*/ 166 w 282"/>
                <a:gd name="T5" fmla="*/ 404 h 404"/>
                <a:gd name="T6" fmla="*/ 119 w 282"/>
                <a:gd name="T7" fmla="*/ 404 h 404"/>
                <a:gd name="T8" fmla="*/ 119 w 282"/>
                <a:gd name="T9" fmla="*/ 42 h 404"/>
                <a:gd name="T10" fmla="*/ 0 w 282"/>
                <a:gd name="T11" fmla="*/ 42 h 404"/>
                <a:gd name="T12" fmla="*/ 0 w 282"/>
                <a:gd name="T13" fmla="*/ 0 h 404"/>
                <a:gd name="T14" fmla="*/ 282 w 282"/>
                <a:gd name="T15" fmla="*/ 0 h 404"/>
                <a:gd name="T16" fmla="*/ 282 w 282"/>
                <a:gd name="T17" fmla="*/ 42 h 4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2" h="404">
                  <a:moveTo>
                    <a:pt x="282" y="42"/>
                  </a:moveTo>
                  <a:lnTo>
                    <a:pt x="166" y="42"/>
                  </a:lnTo>
                  <a:lnTo>
                    <a:pt x="166" y="404"/>
                  </a:lnTo>
                  <a:lnTo>
                    <a:pt x="119" y="404"/>
                  </a:lnTo>
                  <a:lnTo>
                    <a:pt x="119" y="42"/>
                  </a:lnTo>
                  <a:lnTo>
                    <a:pt x="0" y="42"/>
                  </a:lnTo>
                  <a:lnTo>
                    <a:pt x="0" y="0"/>
                  </a:lnTo>
                  <a:lnTo>
                    <a:pt x="282" y="0"/>
                  </a:lnTo>
                  <a:lnTo>
                    <a:pt x="282" y="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49" name="Freeform 41"/>
            <p:cNvSpPr>
              <a:spLocks noEditPoints="1"/>
            </p:cNvSpPr>
            <p:nvPr userDrawn="1"/>
          </p:nvSpPr>
          <p:spPr bwMode="auto">
            <a:xfrm>
              <a:off x="1646" y="3939"/>
              <a:ext cx="284" cy="302"/>
            </a:xfrm>
            <a:custGeom>
              <a:avLst/>
              <a:gdLst>
                <a:gd name="T0" fmla="*/ 120 w 120"/>
                <a:gd name="T1" fmla="*/ 64 h 128"/>
                <a:gd name="T2" fmla="*/ 104 w 120"/>
                <a:gd name="T3" fmla="*/ 110 h 128"/>
                <a:gd name="T4" fmla="*/ 59 w 120"/>
                <a:gd name="T5" fmla="*/ 128 h 128"/>
                <a:gd name="T6" fmla="*/ 16 w 120"/>
                <a:gd name="T7" fmla="*/ 111 h 128"/>
                <a:gd name="T8" fmla="*/ 0 w 120"/>
                <a:gd name="T9" fmla="*/ 65 h 128"/>
                <a:gd name="T10" fmla="*/ 16 w 120"/>
                <a:gd name="T11" fmla="*/ 18 h 128"/>
                <a:gd name="T12" fmla="*/ 62 w 120"/>
                <a:gd name="T13" fmla="*/ 0 h 128"/>
                <a:gd name="T14" fmla="*/ 105 w 120"/>
                <a:gd name="T15" fmla="*/ 17 h 128"/>
                <a:gd name="T16" fmla="*/ 120 w 120"/>
                <a:gd name="T17" fmla="*/ 64 h 128"/>
                <a:gd name="T18" fmla="*/ 100 w 120"/>
                <a:gd name="T19" fmla="*/ 64 h 128"/>
                <a:gd name="T20" fmla="*/ 90 w 120"/>
                <a:gd name="T21" fmla="*/ 29 h 128"/>
                <a:gd name="T22" fmla="*/ 61 w 120"/>
                <a:gd name="T23" fmla="*/ 17 h 128"/>
                <a:gd name="T24" fmla="*/ 31 w 120"/>
                <a:gd name="T25" fmla="*/ 29 h 128"/>
                <a:gd name="T26" fmla="*/ 20 w 120"/>
                <a:gd name="T27" fmla="*/ 65 h 128"/>
                <a:gd name="T28" fmla="*/ 31 w 120"/>
                <a:gd name="T29" fmla="*/ 99 h 128"/>
                <a:gd name="T30" fmla="*/ 61 w 120"/>
                <a:gd name="T31" fmla="*/ 111 h 128"/>
                <a:gd name="T32" fmla="*/ 90 w 120"/>
                <a:gd name="T33" fmla="*/ 99 h 128"/>
                <a:gd name="T34" fmla="*/ 100 w 120"/>
                <a:gd name="T35" fmla="*/ 64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20" h="128">
                  <a:moveTo>
                    <a:pt x="120" y="64"/>
                  </a:moveTo>
                  <a:cubicBezTo>
                    <a:pt x="120" y="83"/>
                    <a:pt x="115" y="99"/>
                    <a:pt x="104" y="110"/>
                  </a:cubicBezTo>
                  <a:cubicBezTo>
                    <a:pt x="93" y="122"/>
                    <a:pt x="78" y="128"/>
                    <a:pt x="59" y="128"/>
                  </a:cubicBezTo>
                  <a:cubicBezTo>
                    <a:pt x="41" y="128"/>
                    <a:pt x="27" y="122"/>
                    <a:pt x="16" y="111"/>
                  </a:cubicBezTo>
                  <a:cubicBezTo>
                    <a:pt x="5" y="99"/>
                    <a:pt x="0" y="84"/>
                    <a:pt x="0" y="65"/>
                  </a:cubicBezTo>
                  <a:cubicBezTo>
                    <a:pt x="0" y="45"/>
                    <a:pt x="5" y="29"/>
                    <a:pt x="16" y="18"/>
                  </a:cubicBezTo>
                  <a:cubicBezTo>
                    <a:pt x="27" y="6"/>
                    <a:pt x="43" y="0"/>
                    <a:pt x="62" y="0"/>
                  </a:cubicBezTo>
                  <a:cubicBezTo>
                    <a:pt x="80" y="0"/>
                    <a:pt x="94" y="6"/>
                    <a:pt x="105" y="17"/>
                  </a:cubicBezTo>
                  <a:cubicBezTo>
                    <a:pt x="115" y="28"/>
                    <a:pt x="120" y="44"/>
                    <a:pt x="120" y="64"/>
                  </a:cubicBezTo>
                  <a:close/>
                  <a:moveTo>
                    <a:pt x="100" y="64"/>
                  </a:moveTo>
                  <a:cubicBezTo>
                    <a:pt x="100" y="49"/>
                    <a:pt x="97" y="37"/>
                    <a:pt x="90" y="29"/>
                  </a:cubicBezTo>
                  <a:cubicBezTo>
                    <a:pt x="83" y="21"/>
                    <a:pt x="73" y="17"/>
                    <a:pt x="61" y="17"/>
                  </a:cubicBezTo>
                  <a:cubicBezTo>
                    <a:pt x="48" y="17"/>
                    <a:pt x="38" y="21"/>
                    <a:pt x="31" y="29"/>
                  </a:cubicBezTo>
                  <a:cubicBezTo>
                    <a:pt x="24" y="38"/>
                    <a:pt x="20" y="50"/>
                    <a:pt x="20" y="65"/>
                  </a:cubicBezTo>
                  <a:cubicBezTo>
                    <a:pt x="20" y="79"/>
                    <a:pt x="24" y="91"/>
                    <a:pt x="31" y="99"/>
                  </a:cubicBezTo>
                  <a:cubicBezTo>
                    <a:pt x="38" y="107"/>
                    <a:pt x="48" y="111"/>
                    <a:pt x="61" y="111"/>
                  </a:cubicBezTo>
                  <a:cubicBezTo>
                    <a:pt x="73" y="111"/>
                    <a:pt x="83" y="107"/>
                    <a:pt x="90" y="99"/>
                  </a:cubicBezTo>
                  <a:cubicBezTo>
                    <a:pt x="97" y="91"/>
                    <a:pt x="100" y="79"/>
                    <a:pt x="100" y="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50" name="Freeform 42"/>
            <p:cNvSpPr>
              <a:spLocks/>
            </p:cNvSpPr>
            <p:nvPr userDrawn="1"/>
          </p:nvSpPr>
          <p:spPr bwMode="auto">
            <a:xfrm>
              <a:off x="2001" y="3941"/>
              <a:ext cx="151" cy="293"/>
            </a:xfrm>
            <a:custGeom>
              <a:avLst/>
              <a:gdLst>
                <a:gd name="T0" fmla="*/ 64 w 64"/>
                <a:gd name="T1" fmla="*/ 22 h 124"/>
                <a:gd name="T2" fmla="*/ 49 w 64"/>
                <a:gd name="T3" fmla="*/ 18 h 124"/>
                <a:gd name="T4" fmla="*/ 28 w 64"/>
                <a:gd name="T5" fmla="*/ 30 h 124"/>
                <a:gd name="T6" fmla="*/ 20 w 64"/>
                <a:gd name="T7" fmla="*/ 62 h 124"/>
                <a:gd name="T8" fmla="*/ 20 w 64"/>
                <a:gd name="T9" fmla="*/ 124 h 124"/>
                <a:gd name="T10" fmla="*/ 0 w 64"/>
                <a:gd name="T11" fmla="*/ 124 h 124"/>
                <a:gd name="T12" fmla="*/ 0 w 64"/>
                <a:gd name="T13" fmla="*/ 2 h 124"/>
                <a:gd name="T14" fmla="*/ 20 w 64"/>
                <a:gd name="T15" fmla="*/ 2 h 124"/>
                <a:gd name="T16" fmla="*/ 20 w 64"/>
                <a:gd name="T17" fmla="*/ 27 h 124"/>
                <a:gd name="T18" fmla="*/ 20 w 64"/>
                <a:gd name="T19" fmla="*/ 27 h 124"/>
                <a:gd name="T20" fmla="*/ 33 w 64"/>
                <a:gd name="T21" fmla="*/ 7 h 124"/>
                <a:gd name="T22" fmla="*/ 52 w 64"/>
                <a:gd name="T23" fmla="*/ 0 h 124"/>
                <a:gd name="T24" fmla="*/ 64 w 64"/>
                <a:gd name="T25" fmla="*/ 2 h 124"/>
                <a:gd name="T26" fmla="*/ 64 w 64"/>
                <a:gd name="T27" fmla="*/ 22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4" h="124">
                  <a:moveTo>
                    <a:pt x="64" y="22"/>
                  </a:moveTo>
                  <a:cubicBezTo>
                    <a:pt x="61" y="19"/>
                    <a:pt x="56" y="18"/>
                    <a:pt x="49" y="18"/>
                  </a:cubicBezTo>
                  <a:cubicBezTo>
                    <a:pt x="40" y="18"/>
                    <a:pt x="33" y="22"/>
                    <a:pt x="28" y="30"/>
                  </a:cubicBezTo>
                  <a:cubicBezTo>
                    <a:pt x="23" y="38"/>
                    <a:pt x="20" y="49"/>
                    <a:pt x="20" y="62"/>
                  </a:cubicBezTo>
                  <a:cubicBezTo>
                    <a:pt x="20" y="124"/>
                    <a:pt x="20" y="124"/>
                    <a:pt x="20" y="124"/>
                  </a:cubicBezTo>
                  <a:cubicBezTo>
                    <a:pt x="0" y="124"/>
                    <a:pt x="0" y="124"/>
                    <a:pt x="0" y="12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20" y="27"/>
                    <a:pt x="20" y="27"/>
                    <a:pt x="20" y="27"/>
                  </a:cubicBezTo>
                  <a:cubicBezTo>
                    <a:pt x="20" y="27"/>
                    <a:pt x="20" y="27"/>
                    <a:pt x="20" y="27"/>
                  </a:cubicBezTo>
                  <a:cubicBezTo>
                    <a:pt x="23" y="19"/>
                    <a:pt x="27" y="12"/>
                    <a:pt x="33" y="7"/>
                  </a:cubicBezTo>
                  <a:cubicBezTo>
                    <a:pt x="39" y="2"/>
                    <a:pt x="45" y="0"/>
                    <a:pt x="52" y="0"/>
                  </a:cubicBezTo>
                  <a:cubicBezTo>
                    <a:pt x="57" y="0"/>
                    <a:pt x="61" y="0"/>
                    <a:pt x="64" y="2"/>
                  </a:cubicBezTo>
                  <a:lnTo>
                    <a:pt x="64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51" name="Freeform 43"/>
            <p:cNvSpPr>
              <a:spLocks noEditPoints="1"/>
            </p:cNvSpPr>
            <p:nvPr userDrawn="1"/>
          </p:nvSpPr>
          <p:spPr bwMode="auto">
            <a:xfrm>
              <a:off x="2174" y="3939"/>
              <a:ext cx="283" cy="302"/>
            </a:xfrm>
            <a:custGeom>
              <a:avLst/>
              <a:gdLst>
                <a:gd name="T0" fmla="*/ 120 w 120"/>
                <a:gd name="T1" fmla="*/ 64 h 128"/>
                <a:gd name="T2" fmla="*/ 104 w 120"/>
                <a:gd name="T3" fmla="*/ 110 h 128"/>
                <a:gd name="T4" fmla="*/ 59 w 120"/>
                <a:gd name="T5" fmla="*/ 128 h 128"/>
                <a:gd name="T6" fmla="*/ 16 w 120"/>
                <a:gd name="T7" fmla="*/ 111 h 128"/>
                <a:gd name="T8" fmla="*/ 0 w 120"/>
                <a:gd name="T9" fmla="*/ 65 h 128"/>
                <a:gd name="T10" fmla="*/ 16 w 120"/>
                <a:gd name="T11" fmla="*/ 18 h 128"/>
                <a:gd name="T12" fmla="*/ 62 w 120"/>
                <a:gd name="T13" fmla="*/ 0 h 128"/>
                <a:gd name="T14" fmla="*/ 105 w 120"/>
                <a:gd name="T15" fmla="*/ 17 h 128"/>
                <a:gd name="T16" fmla="*/ 120 w 120"/>
                <a:gd name="T17" fmla="*/ 64 h 128"/>
                <a:gd name="T18" fmla="*/ 100 w 120"/>
                <a:gd name="T19" fmla="*/ 64 h 128"/>
                <a:gd name="T20" fmla="*/ 90 w 120"/>
                <a:gd name="T21" fmla="*/ 29 h 128"/>
                <a:gd name="T22" fmla="*/ 61 w 120"/>
                <a:gd name="T23" fmla="*/ 17 h 128"/>
                <a:gd name="T24" fmla="*/ 31 w 120"/>
                <a:gd name="T25" fmla="*/ 29 h 128"/>
                <a:gd name="T26" fmla="*/ 20 w 120"/>
                <a:gd name="T27" fmla="*/ 65 h 128"/>
                <a:gd name="T28" fmla="*/ 31 w 120"/>
                <a:gd name="T29" fmla="*/ 99 h 128"/>
                <a:gd name="T30" fmla="*/ 61 w 120"/>
                <a:gd name="T31" fmla="*/ 111 h 128"/>
                <a:gd name="T32" fmla="*/ 90 w 120"/>
                <a:gd name="T33" fmla="*/ 99 h 128"/>
                <a:gd name="T34" fmla="*/ 100 w 120"/>
                <a:gd name="T35" fmla="*/ 64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20" h="128">
                  <a:moveTo>
                    <a:pt x="120" y="64"/>
                  </a:moveTo>
                  <a:cubicBezTo>
                    <a:pt x="120" y="83"/>
                    <a:pt x="115" y="99"/>
                    <a:pt x="104" y="110"/>
                  </a:cubicBezTo>
                  <a:cubicBezTo>
                    <a:pt x="93" y="122"/>
                    <a:pt x="78" y="128"/>
                    <a:pt x="59" y="128"/>
                  </a:cubicBezTo>
                  <a:cubicBezTo>
                    <a:pt x="41" y="128"/>
                    <a:pt x="27" y="122"/>
                    <a:pt x="16" y="111"/>
                  </a:cubicBezTo>
                  <a:cubicBezTo>
                    <a:pt x="5" y="99"/>
                    <a:pt x="0" y="84"/>
                    <a:pt x="0" y="65"/>
                  </a:cubicBezTo>
                  <a:cubicBezTo>
                    <a:pt x="0" y="45"/>
                    <a:pt x="5" y="29"/>
                    <a:pt x="16" y="18"/>
                  </a:cubicBezTo>
                  <a:cubicBezTo>
                    <a:pt x="27" y="6"/>
                    <a:pt x="43" y="0"/>
                    <a:pt x="62" y="0"/>
                  </a:cubicBezTo>
                  <a:cubicBezTo>
                    <a:pt x="80" y="0"/>
                    <a:pt x="94" y="6"/>
                    <a:pt x="105" y="17"/>
                  </a:cubicBezTo>
                  <a:cubicBezTo>
                    <a:pt x="115" y="28"/>
                    <a:pt x="120" y="44"/>
                    <a:pt x="120" y="64"/>
                  </a:cubicBezTo>
                  <a:close/>
                  <a:moveTo>
                    <a:pt x="100" y="64"/>
                  </a:moveTo>
                  <a:cubicBezTo>
                    <a:pt x="100" y="49"/>
                    <a:pt x="97" y="37"/>
                    <a:pt x="90" y="29"/>
                  </a:cubicBezTo>
                  <a:cubicBezTo>
                    <a:pt x="83" y="21"/>
                    <a:pt x="73" y="17"/>
                    <a:pt x="61" y="17"/>
                  </a:cubicBezTo>
                  <a:cubicBezTo>
                    <a:pt x="48" y="17"/>
                    <a:pt x="38" y="21"/>
                    <a:pt x="31" y="29"/>
                  </a:cubicBezTo>
                  <a:cubicBezTo>
                    <a:pt x="24" y="38"/>
                    <a:pt x="20" y="50"/>
                    <a:pt x="20" y="65"/>
                  </a:cubicBezTo>
                  <a:cubicBezTo>
                    <a:pt x="20" y="79"/>
                    <a:pt x="24" y="91"/>
                    <a:pt x="31" y="99"/>
                  </a:cubicBezTo>
                  <a:cubicBezTo>
                    <a:pt x="38" y="107"/>
                    <a:pt x="48" y="111"/>
                    <a:pt x="61" y="111"/>
                  </a:cubicBezTo>
                  <a:cubicBezTo>
                    <a:pt x="73" y="111"/>
                    <a:pt x="83" y="107"/>
                    <a:pt x="90" y="99"/>
                  </a:cubicBezTo>
                  <a:cubicBezTo>
                    <a:pt x="97" y="91"/>
                    <a:pt x="100" y="79"/>
                    <a:pt x="100" y="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52" name="Freeform 44"/>
            <p:cNvSpPr>
              <a:spLocks/>
            </p:cNvSpPr>
            <p:nvPr userDrawn="1"/>
          </p:nvSpPr>
          <p:spPr bwMode="auto">
            <a:xfrm>
              <a:off x="2528" y="3939"/>
              <a:ext cx="242" cy="295"/>
            </a:xfrm>
            <a:custGeom>
              <a:avLst/>
              <a:gdLst>
                <a:gd name="T0" fmla="*/ 102 w 102"/>
                <a:gd name="T1" fmla="*/ 125 h 125"/>
                <a:gd name="T2" fmla="*/ 82 w 102"/>
                <a:gd name="T3" fmla="*/ 125 h 125"/>
                <a:gd name="T4" fmla="*/ 82 w 102"/>
                <a:gd name="T5" fmla="*/ 55 h 125"/>
                <a:gd name="T6" fmla="*/ 54 w 102"/>
                <a:gd name="T7" fmla="*/ 17 h 125"/>
                <a:gd name="T8" fmla="*/ 30 w 102"/>
                <a:gd name="T9" fmla="*/ 28 h 125"/>
                <a:gd name="T10" fmla="*/ 20 w 102"/>
                <a:gd name="T11" fmla="*/ 55 h 125"/>
                <a:gd name="T12" fmla="*/ 20 w 102"/>
                <a:gd name="T13" fmla="*/ 125 h 125"/>
                <a:gd name="T14" fmla="*/ 0 w 102"/>
                <a:gd name="T15" fmla="*/ 125 h 125"/>
                <a:gd name="T16" fmla="*/ 0 w 102"/>
                <a:gd name="T17" fmla="*/ 3 h 125"/>
                <a:gd name="T18" fmla="*/ 20 w 102"/>
                <a:gd name="T19" fmla="*/ 3 h 125"/>
                <a:gd name="T20" fmla="*/ 20 w 102"/>
                <a:gd name="T21" fmla="*/ 23 h 125"/>
                <a:gd name="T22" fmla="*/ 20 w 102"/>
                <a:gd name="T23" fmla="*/ 23 h 125"/>
                <a:gd name="T24" fmla="*/ 60 w 102"/>
                <a:gd name="T25" fmla="*/ 0 h 125"/>
                <a:gd name="T26" fmla="*/ 91 w 102"/>
                <a:gd name="T27" fmla="*/ 13 h 125"/>
                <a:gd name="T28" fmla="*/ 102 w 102"/>
                <a:gd name="T29" fmla="*/ 50 h 125"/>
                <a:gd name="T30" fmla="*/ 102 w 102"/>
                <a:gd name="T31" fmla="*/ 125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2" h="125">
                  <a:moveTo>
                    <a:pt x="102" y="125"/>
                  </a:moveTo>
                  <a:cubicBezTo>
                    <a:pt x="82" y="125"/>
                    <a:pt x="82" y="125"/>
                    <a:pt x="82" y="125"/>
                  </a:cubicBezTo>
                  <a:cubicBezTo>
                    <a:pt x="82" y="55"/>
                    <a:pt x="82" y="55"/>
                    <a:pt x="82" y="55"/>
                  </a:cubicBezTo>
                  <a:cubicBezTo>
                    <a:pt x="82" y="30"/>
                    <a:pt x="73" y="17"/>
                    <a:pt x="54" y="17"/>
                  </a:cubicBezTo>
                  <a:cubicBezTo>
                    <a:pt x="44" y="17"/>
                    <a:pt x="36" y="20"/>
                    <a:pt x="30" y="28"/>
                  </a:cubicBezTo>
                  <a:cubicBezTo>
                    <a:pt x="23" y="35"/>
                    <a:pt x="20" y="44"/>
                    <a:pt x="20" y="55"/>
                  </a:cubicBezTo>
                  <a:cubicBezTo>
                    <a:pt x="20" y="125"/>
                    <a:pt x="20" y="125"/>
                    <a:pt x="20" y="125"/>
                  </a:cubicBezTo>
                  <a:cubicBezTo>
                    <a:pt x="0" y="125"/>
                    <a:pt x="0" y="125"/>
                    <a:pt x="0" y="125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9" y="8"/>
                    <a:pt x="43" y="0"/>
                    <a:pt x="60" y="0"/>
                  </a:cubicBezTo>
                  <a:cubicBezTo>
                    <a:pt x="74" y="0"/>
                    <a:pt x="84" y="4"/>
                    <a:pt x="91" y="13"/>
                  </a:cubicBezTo>
                  <a:cubicBezTo>
                    <a:pt x="98" y="22"/>
                    <a:pt x="102" y="34"/>
                    <a:pt x="102" y="50"/>
                  </a:cubicBezTo>
                  <a:lnTo>
                    <a:pt x="102" y="1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53" name="Freeform 45"/>
            <p:cNvSpPr>
              <a:spLocks/>
            </p:cNvSpPr>
            <p:nvPr userDrawn="1"/>
          </p:nvSpPr>
          <p:spPr bwMode="auto">
            <a:xfrm>
              <a:off x="2822" y="3861"/>
              <a:ext cx="168" cy="380"/>
            </a:xfrm>
            <a:custGeom>
              <a:avLst/>
              <a:gdLst>
                <a:gd name="T0" fmla="*/ 71 w 71"/>
                <a:gd name="T1" fmla="*/ 157 h 161"/>
                <a:gd name="T2" fmla="*/ 53 w 71"/>
                <a:gd name="T3" fmla="*/ 161 h 161"/>
                <a:gd name="T4" fmla="*/ 21 w 71"/>
                <a:gd name="T5" fmla="*/ 125 h 161"/>
                <a:gd name="T6" fmla="*/ 21 w 71"/>
                <a:gd name="T7" fmla="*/ 53 h 161"/>
                <a:gd name="T8" fmla="*/ 0 w 71"/>
                <a:gd name="T9" fmla="*/ 53 h 161"/>
                <a:gd name="T10" fmla="*/ 0 w 71"/>
                <a:gd name="T11" fmla="*/ 36 h 161"/>
                <a:gd name="T12" fmla="*/ 21 w 71"/>
                <a:gd name="T13" fmla="*/ 36 h 161"/>
                <a:gd name="T14" fmla="*/ 21 w 71"/>
                <a:gd name="T15" fmla="*/ 6 h 161"/>
                <a:gd name="T16" fmla="*/ 40 w 71"/>
                <a:gd name="T17" fmla="*/ 0 h 161"/>
                <a:gd name="T18" fmla="*/ 40 w 71"/>
                <a:gd name="T19" fmla="*/ 36 h 161"/>
                <a:gd name="T20" fmla="*/ 71 w 71"/>
                <a:gd name="T21" fmla="*/ 36 h 161"/>
                <a:gd name="T22" fmla="*/ 71 w 71"/>
                <a:gd name="T23" fmla="*/ 53 h 161"/>
                <a:gd name="T24" fmla="*/ 40 w 71"/>
                <a:gd name="T25" fmla="*/ 53 h 161"/>
                <a:gd name="T26" fmla="*/ 40 w 71"/>
                <a:gd name="T27" fmla="*/ 122 h 161"/>
                <a:gd name="T28" fmla="*/ 45 w 71"/>
                <a:gd name="T29" fmla="*/ 139 h 161"/>
                <a:gd name="T30" fmla="*/ 59 w 71"/>
                <a:gd name="T31" fmla="*/ 144 h 161"/>
                <a:gd name="T32" fmla="*/ 71 w 71"/>
                <a:gd name="T33" fmla="*/ 140 h 161"/>
                <a:gd name="T34" fmla="*/ 71 w 71"/>
                <a:gd name="T35" fmla="*/ 157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1" h="161">
                  <a:moveTo>
                    <a:pt x="71" y="157"/>
                  </a:moveTo>
                  <a:cubicBezTo>
                    <a:pt x="66" y="160"/>
                    <a:pt x="60" y="161"/>
                    <a:pt x="53" y="161"/>
                  </a:cubicBezTo>
                  <a:cubicBezTo>
                    <a:pt x="31" y="161"/>
                    <a:pt x="21" y="149"/>
                    <a:pt x="21" y="125"/>
                  </a:cubicBezTo>
                  <a:cubicBezTo>
                    <a:pt x="21" y="53"/>
                    <a:pt x="21" y="53"/>
                    <a:pt x="21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1" y="36"/>
                    <a:pt x="21" y="36"/>
                    <a:pt x="21" y="3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36"/>
                    <a:pt x="40" y="36"/>
                    <a:pt x="40" y="36"/>
                  </a:cubicBezTo>
                  <a:cubicBezTo>
                    <a:pt x="71" y="36"/>
                    <a:pt x="71" y="36"/>
                    <a:pt x="71" y="36"/>
                  </a:cubicBezTo>
                  <a:cubicBezTo>
                    <a:pt x="71" y="53"/>
                    <a:pt x="71" y="53"/>
                    <a:pt x="71" y="53"/>
                  </a:cubicBezTo>
                  <a:cubicBezTo>
                    <a:pt x="40" y="53"/>
                    <a:pt x="40" y="53"/>
                    <a:pt x="40" y="53"/>
                  </a:cubicBezTo>
                  <a:cubicBezTo>
                    <a:pt x="40" y="122"/>
                    <a:pt x="40" y="122"/>
                    <a:pt x="40" y="122"/>
                  </a:cubicBezTo>
                  <a:cubicBezTo>
                    <a:pt x="40" y="130"/>
                    <a:pt x="42" y="136"/>
                    <a:pt x="45" y="139"/>
                  </a:cubicBezTo>
                  <a:cubicBezTo>
                    <a:pt x="47" y="142"/>
                    <a:pt x="52" y="144"/>
                    <a:pt x="59" y="144"/>
                  </a:cubicBezTo>
                  <a:cubicBezTo>
                    <a:pt x="63" y="144"/>
                    <a:pt x="68" y="143"/>
                    <a:pt x="71" y="140"/>
                  </a:cubicBezTo>
                  <a:lnTo>
                    <a:pt x="71" y="1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54" name="Freeform 46"/>
            <p:cNvSpPr>
              <a:spLocks noEditPoints="1"/>
            </p:cNvSpPr>
            <p:nvPr userDrawn="1"/>
          </p:nvSpPr>
          <p:spPr bwMode="auto">
            <a:xfrm>
              <a:off x="3030" y="3939"/>
              <a:ext cx="284" cy="302"/>
            </a:xfrm>
            <a:custGeom>
              <a:avLst/>
              <a:gdLst>
                <a:gd name="T0" fmla="*/ 120 w 120"/>
                <a:gd name="T1" fmla="*/ 64 h 128"/>
                <a:gd name="T2" fmla="*/ 104 w 120"/>
                <a:gd name="T3" fmla="*/ 110 h 128"/>
                <a:gd name="T4" fmla="*/ 59 w 120"/>
                <a:gd name="T5" fmla="*/ 128 h 128"/>
                <a:gd name="T6" fmla="*/ 16 w 120"/>
                <a:gd name="T7" fmla="*/ 111 h 128"/>
                <a:gd name="T8" fmla="*/ 0 w 120"/>
                <a:gd name="T9" fmla="*/ 65 h 128"/>
                <a:gd name="T10" fmla="*/ 17 w 120"/>
                <a:gd name="T11" fmla="*/ 18 h 128"/>
                <a:gd name="T12" fmla="*/ 62 w 120"/>
                <a:gd name="T13" fmla="*/ 0 h 128"/>
                <a:gd name="T14" fmla="*/ 105 w 120"/>
                <a:gd name="T15" fmla="*/ 17 h 128"/>
                <a:gd name="T16" fmla="*/ 120 w 120"/>
                <a:gd name="T17" fmla="*/ 64 h 128"/>
                <a:gd name="T18" fmla="*/ 100 w 120"/>
                <a:gd name="T19" fmla="*/ 64 h 128"/>
                <a:gd name="T20" fmla="*/ 90 w 120"/>
                <a:gd name="T21" fmla="*/ 29 h 128"/>
                <a:gd name="T22" fmla="*/ 61 w 120"/>
                <a:gd name="T23" fmla="*/ 17 h 128"/>
                <a:gd name="T24" fmla="*/ 31 w 120"/>
                <a:gd name="T25" fmla="*/ 29 h 128"/>
                <a:gd name="T26" fmla="*/ 20 w 120"/>
                <a:gd name="T27" fmla="*/ 65 h 128"/>
                <a:gd name="T28" fmla="*/ 31 w 120"/>
                <a:gd name="T29" fmla="*/ 99 h 128"/>
                <a:gd name="T30" fmla="*/ 61 w 120"/>
                <a:gd name="T31" fmla="*/ 111 h 128"/>
                <a:gd name="T32" fmla="*/ 90 w 120"/>
                <a:gd name="T33" fmla="*/ 99 h 128"/>
                <a:gd name="T34" fmla="*/ 100 w 120"/>
                <a:gd name="T35" fmla="*/ 64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20" h="128">
                  <a:moveTo>
                    <a:pt x="120" y="64"/>
                  </a:moveTo>
                  <a:cubicBezTo>
                    <a:pt x="120" y="83"/>
                    <a:pt x="115" y="99"/>
                    <a:pt x="104" y="110"/>
                  </a:cubicBezTo>
                  <a:cubicBezTo>
                    <a:pt x="93" y="122"/>
                    <a:pt x="78" y="128"/>
                    <a:pt x="59" y="128"/>
                  </a:cubicBezTo>
                  <a:cubicBezTo>
                    <a:pt x="41" y="128"/>
                    <a:pt x="27" y="122"/>
                    <a:pt x="16" y="111"/>
                  </a:cubicBezTo>
                  <a:cubicBezTo>
                    <a:pt x="5" y="99"/>
                    <a:pt x="0" y="84"/>
                    <a:pt x="0" y="65"/>
                  </a:cubicBezTo>
                  <a:cubicBezTo>
                    <a:pt x="0" y="45"/>
                    <a:pt x="5" y="29"/>
                    <a:pt x="17" y="18"/>
                  </a:cubicBezTo>
                  <a:cubicBezTo>
                    <a:pt x="28" y="6"/>
                    <a:pt x="43" y="0"/>
                    <a:pt x="62" y="0"/>
                  </a:cubicBezTo>
                  <a:cubicBezTo>
                    <a:pt x="80" y="0"/>
                    <a:pt x="95" y="6"/>
                    <a:pt x="105" y="17"/>
                  </a:cubicBezTo>
                  <a:cubicBezTo>
                    <a:pt x="115" y="28"/>
                    <a:pt x="120" y="44"/>
                    <a:pt x="120" y="64"/>
                  </a:cubicBezTo>
                  <a:close/>
                  <a:moveTo>
                    <a:pt x="100" y="64"/>
                  </a:moveTo>
                  <a:cubicBezTo>
                    <a:pt x="100" y="49"/>
                    <a:pt x="97" y="37"/>
                    <a:pt x="90" y="29"/>
                  </a:cubicBezTo>
                  <a:cubicBezTo>
                    <a:pt x="83" y="21"/>
                    <a:pt x="73" y="17"/>
                    <a:pt x="61" y="17"/>
                  </a:cubicBezTo>
                  <a:cubicBezTo>
                    <a:pt x="48" y="17"/>
                    <a:pt x="38" y="21"/>
                    <a:pt x="31" y="29"/>
                  </a:cubicBezTo>
                  <a:cubicBezTo>
                    <a:pt x="24" y="38"/>
                    <a:pt x="20" y="50"/>
                    <a:pt x="20" y="65"/>
                  </a:cubicBezTo>
                  <a:cubicBezTo>
                    <a:pt x="20" y="79"/>
                    <a:pt x="24" y="91"/>
                    <a:pt x="31" y="99"/>
                  </a:cubicBezTo>
                  <a:cubicBezTo>
                    <a:pt x="38" y="107"/>
                    <a:pt x="48" y="111"/>
                    <a:pt x="61" y="111"/>
                  </a:cubicBezTo>
                  <a:cubicBezTo>
                    <a:pt x="74" y="111"/>
                    <a:pt x="83" y="107"/>
                    <a:pt x="90" y="99"/>
                  </a:cubicBezTo>
                  <a:cubicBezTo>
                    <a:pt x="97" y="91"/>
                    <a:pt x="100" y="79"/>
                    <a:pt x="100" y="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55" name="Freeform 47"/>
            <p:cNvSpPr>
              <a:spLocks/>
            </p:cNvSpPr>
            <p:nvPr userDrawn="1"/>
          </p:nvSpPr>
          <p:spPr bwMode="auto">
            <a:xfrm>
              <a:off x="3349" y="4170"/>
              <a:ext cx="78" cy="140"/>
            </a:xfrm>
            <a:custGeom>
              <a:avLst/>
              <a:gdLst>
                <a:gd name="T0" fmla="*/ 78 w 78"/>
                <a:gd name="T1" fmla="*/ 0 h 140"/>
                <a:gd name="T2" fmla="*/ 33 w 78"/>
                <a:gd name="T3" fmla="*/ 140 h 140"/>
                <a:gd name="T4" fmla="*/ 0 w 78"/>
                <a:gd name="T5" fmla="*/ 140 h 140"/>
                <a:gd name="T6" fmla="*/ 33 w 78"/>
                <a:gd name="T7" fmla="*/ 0 h 140"/>
                <a:gd name="T8" fmla="*/ 78 w 78"/>
                <a:gd name="T9" fmla="*/ 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" h="140">
                  <a:moveTo>
                    <a:pt x="78" y="0"/>
                  </a:moveTo>
                  <a:lnTo>
                    <a:pt x="33" y="140"/>
                  </a:lnTo>
                  <a:lnTo>
                    <a:pt x="0" y="140"/>
                  </a:lnTo>
                  <a:lnTo>
                    <a:pt x="33" y="0"/>
                  </a:lnTo>
                  <a:lnTo>
                    <a:pt x="7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56" name="Freeform 48"/>
            <p:cNvSpPr>
              <a:spLocks/>
            </p:cNvSpPr>
            <p:nvPr userDrawn="1"/>
          </p:nvSpPr>
          <p:spPr bwMode="auto">
            <a:xfrm>
              <a:off x="3626" y="3823"/>
              <a:ext cx="300" cy="418"/>
            </a:xfrm>
            <a:custGeom>
              <a:avLst/>
              <a:gdLst>
                <a:gd name="T0" fmla="*/ 127 w 127"/>
                <a:gd name="T1" fmla="*/ 167 h 177"/>
                <a:gd name="T2" fmla="*/ 80 w 127"/>
                <a:gd name="T3" fmla="*/ 177 h 177"/>
                <a:gd name="T4" fmla="*/ 38 w 127"/>
                <a:gd name="T5" fmla="*/ 166 h 177"/>
                <a:gd name="T6" fmla="*/ 10 w 127"/>
                <a:gd name="T7" fmla="*/ 136 h 177"/>
                <a:gd name="T8" fmla="*/ 0 w 127"/>
                <a:gd name="T9" fmla="*/ 92 h 177"/>
                <a:gd name="T10" fmla="*/ 11 w 127"/>
                <a:gd name="T11" fmla="*/ 45 h 177"/>
                <a:gd name="T12" fmla="*/ 42 w 127"/>
                <a:gd name="T13" fmla="*/ 12 h 177"/>
                <a:gd name="T14" fmla="*/ 87 w 127"/>
                <a:gd name="T15" fmla="*/ 0 h 177"/>
                <a:gd name="T16" fmla="*/ 127 w 127"/>
                <a:gd name="T17" fmla="*/ 7 h 177"/>
                <a:gd name="T18" fmla="*/ 127 w 127"/>
                <a:gd name="T19" fmla="*/ 29 h 177"/>
                <a:gd name="T20" fmla="*/ 87 w 127"/>
                <a:gd name="T21" fmla="*/ 18 h 177"/>
                <a:gd name="T22" fmla="*/ 52 w 127"/>
                <a:gd name="T23" fmla="*/ 27 h 177"/>
                <a:gd name="T24" fmla="*/ 29 w 127"/>
                <a:gd name="T25" fmla="*/ 53 h 177"/>
                <a:gd name="T26" fmla="*/ 21 w 127"/>
                <a:gd name="T27" fmla="*/ 91 h 177"/>
                <a:gd name="T28" fmla="*/ 28 w 127"/>
                <a:gd name="T29" fmla="*/ 127 h 177"/>
                <a:gd name="T30" fmla="*/ 50 w 127"/>
                <a:gd name="T31" fmla="*/ 151 h 177"/>
                <a:gd name="T32" fmla="*/ 83 w 127"/>
                <a:gd name="T33" fmla="*/ 159 h 177"/>
                <a:gd name="T34" fmla="*/ 127 w 127"/>
                <a:gd name="T35" fmla="*/ 148 h 177"/>
                <a:gd name="T36" fmla="*/ 127 w 127"/>
                <a:gd name="T37" fmla="*/ 167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27" h="177">
                  <a:moveTo>
                    <a:pt x="127" y="167"/>
                  </a:moveTo>
                  <a:cubicBezTo>
                    <a:pt x="115" y="174"/>
                    <a:pt x="99" y="177"/>
                    <a:pt x="80" y="177"/>
                  </a:cubicBezTo>
                  <a:cubicBezTo>
                    <a:pt x="64" y="177"/>
                    <a:pt x="50" y="174"/>
                    <a:pt x="38" y="166"/>
                  </a:cubicBezTo>
                  <a:cubicBezTo>
                    <a:pt x="26" y="159"/>
                    <a:pt x="16" y="149"/>
                    <a:pt x="10" y="136"/>
                  </a:cubicBezTo>
                  <a:cubicBezTo>
                    <a:pt x="3" y="123"/>
                    <a:pt x="0" y="109"/>
                    <a:pt x="0" y="92"/>
                  </a:cubicBezTo>
                  <a:cubicBezTo>
                    <a:pt x="0" y="74"/>
                    <a:pt x="3" y="59"/>
                    <a:pt x="11" y="45"/>
                  </a:cubicBezTo>
                  <a:cubicBezTo>
                    <a:pt x="18" y="31"/>
                    <a:pt x="29" y="20"/>
                    <a:pt x="42" y="12"/>
                  </a:cubicBezTo>
                  <a:cubicBezTo>
                    <a:pt x="55" y="4"/>
                    <a:pt x="70" y="0"/>
                    <a:pt x="87" y="0"/>
                  </a:cubicBezTo>
                  <a:cubicBezTo>
                    <a:pt x="103" y="0"/>
                    <a:pt x="116" y="3"/>
                    <a:pt x="127" y="7"/>
                  </a:cubicBezTo>
                  <a:cubicBezTo>
                    <a:pt x="127" y="29"/>
                    <a:pt x="127" y="29"/>
                    <a:pt x="127" y="29"/>
                  </a:cubicBezTo>
                  <a:cubicBezTo>
                    <a:pt x="115" y="22"/>
                    <a:pt x="101" y="18"/>
                    <a:pt x="87" y="18"/>
                  </a:cubicBezTo>
                  <a:cubicBezTo>
                    <a:pt x="74" y="18"/>
                    <a:pt x="62" y="21"/>
                    <a:pt x="52" y="27"/>
                  </a:cubicBezTo>
                  <a:cubicBezTo>
                    <a:pt x="42" y="33"/>
                    <a:pt x="34" y="42"/>
                    <a:pt x="29" y="53"/>
                  </a:cubicBezTo>
                  <a:cubicBezTo>
                    <a:pt x="23" y="64"/>
                    <a:pt x="21" y="76"/>
                    <a:pt x="21" y="91"/>
                  </a:cubicBezTo>
                  <a:cubicBezTo>
                    <a:pt x="21" y="104"/>
                    <a:pt x="23" y="116"/>
                    <a:pt x="28" y="127"/>
                  </a:cubicBezTo>
                  <a:cubicBezTo>
                    <a:pt x="34" y="137"/>
                    <a:pt x="41" y="145"/>
                    <a:pt x="50" y="151"/>
                  </a:cubicBezTo>
                  <a:cubicBezTo>
                    <a:pt x="60" y="156"/>
                    <a:pt x="71" y="159"/>
                    <a:pt x="83" y="159"/>
                  </a:cubicBezTo>
                  <a:cubicBezTo>
                    <a:pt x="100" y="159"/>
                    <a:pt x="115" y="155"/>
                    <a:pt x="127" y="148"/>
                  </a:cubicBezTo>
                  <a:lnTo>
                    <a:pt x="127" y="1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57" name="Freeform 49"/>
            <p:cNvSpPr>
              <a:spLocks noEditPoints="1"/>
            </p:cNvSpPr>
            <p:nvPr userDrawn="1"/>
          </p:nvSpPr>
          <p:spPr bwMode="auto">
            <a:xfrm>
              <a:off x="3979" y="3939"/>
              <a:ext cx="229" cy="302"/>
            </a:xfrm>
            <a:custGeom>
              <a:avLst/>
              <a:gdLst>
                <a:gd name="T0" fmla="*/ 97 w 97"/>
                <a:gd name="T1" fmla="*/ 125 h 128"/>
                <a:gd name="T2" fmla="*/ 77 w 97"/>
                <a:gd name="T3" fmla="*/ 125 h 128"/>
                <a:gd name="T4" fmla="*/ 77 w 97"/>
                <a:gd name="T5" fmla="*/ 106 h 128"/>
                <a:gd name="T6" fmla="*/ 77 w 97"/>
                <a:gd name="T7" fmla="*/ 106 h 128"/>
                <a:gd name="T8" fmla="*/ 39 w 97"/>
                <a:gd name="T9" fmla="*/ 128 h 128"/>
                <a:gd name="T10" fmla="*/ 11 w 97"/>
                <a:gd name="T11" fmla="*/ 118 h 128"/>
                <a:gd name="T12" fmla="*/ 0 w 97"/>
                <a:gd name="T13" fmla="*/ 93 h 128"/>
                <a:gd name="T14" fmla="*/ 41 w 97"/>
                <a:gd name="T15" fmla="*/ 53 h 128"/>
                <a:gd name="T16" fmla="*/ 77 w 97"/>
                <a:gd name="T17" fmla="*/ 48 h 128"/>
                <a:gd name="T18" fmla="*/ 52 w 97"/>
                <a:gd name="T19" fmla="*/ 17 h 128"/>
                <a:gd name="T20" fmla="*/ 12 w 97"/>
                <a:gd name="T21" fmla="*/ 32 h 128"/>
                <a:gd name="T22" fmla="*/ 12 w 97"/>
                <a:gd name="T23" fmla="*/ 12 h 128"/>
                <a:gd name="T24" fmla="*/ 31 w 97"/>
                <a:gd name="T25" fmla="*/ 4 h 128"/>
                <a:gd name="T26" fmla="*/ 54 w 97"/>
                <a:gd name="T27" fmla="*/ 0 h 128"/>
                <a:gd name="T28" fmla="*/ 97 w 97"/>
                <a:gd name="T29" fmla="*/ 46 h 128"/>
                <a:gd name="T30" fmla="*/ 97 w 97"/>
                <a:gd name="T31" fmla="*/ 125 h 128"/>
                <a:gd name="T32" fmla="*/ 77 w 97"/>
                <a:gd name="T33" fmla="*/ 63 h 128"/>
                <a:gd name="T34" fmla="*/ 48 w 97"/>
                <a:gd name="T35" fmla="*/ 68 h 128"/>
                <a:gd name="T36" fmla="*/ 27 w 97"/>
                <a:gd name="T37" fmla="*/ 75 h 128"/>
                <a:gd name="T38" fmla="*/ 20 w 97"/>
                <a:gd name="T39" fmla="*/ 91 h 128"/>
                <a:gd name="T40" fmla="*/ 27 w 97"/>
                <a:gd name="T41" fmla="*/ 106 h 128"/>
                <a:gd name="T42" fmla="*/ 44 w 97"/>
                <a:gd name="T43" fmla="*/ 111 h 128"/>
                <a:gd name="T44" fmla="*/ 68 w 97"/>
                <a:gd name="T45" fmla="*/ 101 h 128"/>
                <a:gd name="T46" fmla="*/ 77 w 97"/>
                <a:gd name="T47" fmla="*/ 76 h 128"/>
                <a:gd name="T48" fmla="*/ 77 w 97"/>
                <a:gd name="T49" fmla="*/ 63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7" h="128">
                  <a:moveTo>
                    <a:pt x="97" y="125"/>
                  </a:moveTo>
                  <a:cubicBezTo>
                    <a:pt x="77" y="125"/>
                    <a:pt x="77" y="125"/>
                    <a:pt x="77" y="125"/>
                  </a:cubicBezTo>
                  <a:cubicBezTo>
                    <a:pt x="77" y="106"/>
                    <a:pt x="77" y="106"/>
                    <a:pt x="77" y="106"/>
                  </a:cubicBezTo>
                  <a:cubicBezTo>
                    <a:pt x="77" y="106"/>
                    <a:pt x="77" y="106"/>
                    <a:pt x="77" y="106"/>
                  </a:cubicBezTo>
                  <a:cubicBezTo>
                    <a:pt x="68" y="121"/>
                    <a:pt x="56" y="128"/>
                    <a:pt x="39" y="128"/>
                  </a:cubicBezTo>
                  <a:cubicBezTo>
                    <a:pt x="28" y="128"/>
                    <a:pt x="18" y="125"/>
                    <a:pt x="11" y="118"/>
                  </a:cubicBezTo>
                  <a:cubicBezTo>
                    <a:pt x="4" y="112"/>
                    <a:pt x="0" y="103"/>
                    <a:pt x="0" y="93"/>
                  </a:cubicBezTo>
                  <a:cubicBezTo>
                    <a:pt x="0" y="70"/>
                    <a:pt x="14" y="57"/>
                    <a:pt x="41" y="53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7" y="27"/>
                    <a:pt x="69" y="17"/>
                    <a:pt x="52" y="17"/>
                  </a:cubicBezTo>
                  <a:cubicBezTo>
                    <a:pt x="38" y="17"/>
                    <a:pt x="24" y="22"/>
                    <a:pt x="12" y="3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6" y="9"/>
                    <a:pt x="22" y="6"/>
                    <a:pt x="31" y="4"/>
                  </a:cubicBezTo>
                  <a:cubicBezTo>
                    <a:pt x="39" y="1"/>
                    <a:pt x="47" y="0"/>
                    <a:pt x="54" y="0"/>
                  </a:cubicBezTo>
                  <a:cubicBezTo>
                    <a:pt x="83" y="0"/>
                    <a:pt x="97" y="15"/>
                    <a:pt x="97" y="46"/>
                  </a:cubicBezTo>
                  <a:lnTo>
                    <a:pt x="97" y="125"/>
                  </a:lnTo>
                  <a:close/>
                  <a:moveTo>
                    <a:pt x="77" y="63"/>
                  </a:moveTo>
                  <a:cubicBezTo>
                    <a:pt x="48" y="68"/>
                    <a:pt x="48" y="68"/>
                    <a:pt x="48" y="68"/>
                  </a:cubicBezTo>
                  <a:cubicBezTo>
                    <a:pt x="38" y="69"/>
                    <a:pt x="31" y="71"/>
                    <a:pt x="27" y="75"/>
                  </a:cubicBezTo>
                  <a:cubicBezTo>
                    <a:pt x="23" y="78"/>
                    <a:pt x="20" y="84"/>
                    <a:pt x="20" y="91"/>
                  </a:cubicBezTo>
                  <a:cubicBezTo>
                    <a:pt x="20" y="97"/>
                    <a:pt x="23" y="102"/>
                    <a:pt x="27" y="106"/>
                  </a:cubicBezTo>
                  <a:cubicBezTo>
                    <a:pt x="31" y="110"/>
                    <a:pt x="37" y="111"/>
                    <a:pt x="44" y="111"/>
                  </a:cubicBezTo>
                  <a:cubicBezTo>
                    <a:pt x="54" y="111"/>
                    <a:pt x="62" y="108"/>
                    <a:pt x="68" y="101"/>
                  </a:cubicBezTo>
                  <a:cubicBezTo>
                    <a:pt x="74" y="94"/>
                    <a:pt x="77" y="86"/>
                    <a:pt x="77" y="76"/>
                  </a:cubicBezTo>
                  <a:lnTo>
                    <a:pt x="77" y="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58" name="Freeform 50"/>
            <p:cNvSpPr>
              <a:spLocks/>
            </p:cNvSpPr>
            <p:nvPr userDrawn="1"/>
          </p:nvSpPr>
          <p:spPr bwMode="auto">
            <a:xfrm>
              <a:off x="4296" y="3939"/>
              <a:ext cx="238" cy="295"/>
            </a:xfrm>
            <a:custGeom>
              <a:avLst/>
              <a:gdLst>
                <a:gd name="T0" fmla="*/ 101 w 101"/>
                <a:gd name="T1" fmla="*/ 125 h 125"/>
                <a:gd name="T2" fmla="*/ 82 w 101"/>
                <a:gd name="T3" fmla="*/ 125 h 125"/>
                <a:gd name="T4" fmla="*/ 82 w 101"/>
                <a:gd name="T5" fmla="*/ 55 h 125"/>
                <a:gd name="T6" fmla="*/ 53 w 101"/>
                <a:gd name="T7" fmla="*/ 17 h 125"/>
                <a:gd name="T8" fmla="*/ 29 w 101"/>
                <a:gd name="T9" fmla="*/ 28 h 125"/>
                <a:gd name="T10" fmla="*/ 19 w 101"/>
                <a:gd name="T11" fmla="*/ 55 h 125"/>
                <a:gd name="T12" fmla="*/ 19 w 101"/>
                <a:gd name="T13" fmla="*/ 125 h 125"/>
                <a:gd name="T14" fmla="*/ 0 w 101"/>
                <a:gd name="T15" fmla="*/ 125 h 125"/>
                <a:gd name="T16" fmla="*/ 0 w 101"/>
                <a:gd name="T17" fmla="*/ 3 h 125"/>
                <a:gd name="T18" fmla="*/ 19 w 101"/>
                <a:gd name="T19" fmla="*/ 3 h 125"/>
                <a:gd name="T20" fmla="*/ 19 w 101"/>
                <a:gd name="T21" fmla="*/ 23 h 125"/>
                <a:gd name="T22" fmla="*/ 20 w 101"/>
                <a:gd name="T23" fmla="*/ 23 h 125"/>
                <a:gd name="T24" fmla="*/ 60 w 101"/>
                <a:gd name="T25" fmla="*/ 0 h 125"/>
                <a:gd name="T26" fmla="*/ 91 w 101"/>
                <a:gd name="T27" fmla="*/ 13 h 125"/>
                <a:gd name="T28" fmla="*/ 101 w 101"/>
                <a:gd name="T29" fmla="*/ 50 h 125"/>
                <a:gd name="T30" fmla="*/ 101 w 101"/>
                <a:gd name="T31" fmla="*/ 125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1" h="125">
                  <a:moveTo>
                    <a:pt x="101" y="125"/>
                  </a:moveTo>
                  <a:cubicBezTo>
                    <a:pt x="82" y="125"/>
                    <a:pt x="82" y="125"/>
                    <a:pt x="82" y="125"/>
                  </a:cubicBezTo>
                  <a:cubicBezTo>
                    <a:pt x="82" y="55"/>
                    <a:pt x="82" y="55"/>
                    <a:pt x="82" y="55"/>
                  </a:cubicBezTo>
                  <a:cubicBezTo>
                    <a:pt x="82" y="30"/>
                    <a:pt x="72" y="17"/>
                    <a:pt x="53" y="17"/>
                  </a:cubicBezTo>
                  <a:cubicBezTo>
                    <a:pt x="44" y="17"/>
                    <a:pt x="36" y="20"/>
                    <a:pt x="29" y="28"/>
                  </a:cubicBezTo>
                  <a:cubicBezTo>
                    <a:pt x="23" y="35"/>
                    <a:pt x="19" y="44"/>
                    <a:pt x="19" y="55"/>
                  </a:cubicBezTo>
                  <a:cubicBezTo>
                    <a:pt x="19" y="125"/>
                    <a:pt x="19" y="125"/>
                    <a:pt x="19" y="125"/>
                  </a:cubicBezTo>
                  <a:cubicBezTo>
                    <a:pt x="0" y="125"/>
                    <a:pt x="0" y="125"/>
                    <a:pt x="0" y="125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9" y="8"/>
                    <a:pt x="42" y="0"/>
                    <a:pt x="60" y="0"/>
                  </a:cubicBezTo>
                  <a:cubicBezTo>
                    <a:pt x="73" y="0"/>
                    <a:pt x="84" y="4"/>
                    <a:pt x="91" y="13"/>
                  </a:cubicBezTo>
                  <a:cubicBezTo>
                    <a:pt x="98" y="22"/>
                    <a:pt x="101" y="34"/>
                    <a:pt x="101" y="50"/>
                  </a:cubicBezTo>
                  <a:lnTo>
                    <a:pt x="101" y="1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59" name="Freeform 51"/>
            <p:cNvSpPr>
              <a:spLocks noEditPoints="1"/>
            </p:cNvSpPr>
            <p:nvPr userDrawn="1"/>
          </p:nvSpPr>
          <p:spPr bwMode="auto">
            <a:xfrm>
              <a:off x="4598" y="3939"/>
              <a:ext cx="227" cy="302"/>
            </a:xfrm>
            <a:custGeom>
              <a:avLst/>
              <a:gdLst>
                <a:gd name="T0" fmla="*/ 96 w 96"/>
                <a:gd name="T1" fmla="*/ 125 h 128"/>
                <a:gd name="T2" fmla="*/ 77 w 96"/>
                <a:gd name="T3" fmla="*/ 125 h 128"/>
                <a:gd name="T4" fmla="*/ 77 w 96"/>
                <a:gd name="T5" fmla="*/ 106 h 128"/>
                <a:gd name="T6" fmla="*/ 76 w 96"/>
                <a:gd name="T7" fmla="*/ 106 h 128"/>
                <a:gd name="T8" fmla="*/ 39 w 96"/>
                <a:gd name="T9" fmla="*/ 128 h 128"/>
                <a:gd name="T10" fmla="*/ 11 w 96"/>
                <a:gd name="T11" fmla="*/ 118 h 128"/>
                <a:gd name="T12" fmla="*/ 0 w 96"/>
                <a:gd name="T13" fmla="*/ 93 h 128"/>
                <a:gd name="T14" fmla="*/ 40 w 96"/>
                <a:gd name="T15" fmla="*/ 53 h 128"/>
                <a:gd name="T16" fmla="*/ 77 w 96"/>
                <a:gd name="T17" fmla="*/ 48 h 128"/>
                <a:gd name="T18" fmla="*/ 52 w 96"/>
                <a:gd name="T19" fmla="*/ 17 h 128"/>
                <a:gd name="T20" fmla="*/ 12 w 96"/>
                <a:gd name="T21" fmla="*/ 32 h 128"/>
                <a:gd name="T22" fmla="*/ 12 w 96"/>
                <a:gd name="T23" fmla="*/ 12 h 128"/>
                <a:gd name="T24" fmla="*/ 30 w 96"/>
                <a:gd name="T25" fmla="*/ 4 h 128"/>
                <a:gd name="T26" fmla="*/ 53 w 96"/>
                <a:gd name="T27" fmla="*/ 0 h 128"/>
                <a:gd name="T28" fmla="*/ 96 w 96"/>
                <a:gd name="T29" fmla="*/ 46 h 128"/>
                <a:gd name="T30" fmla="*/ 96 w 96"/>
                <a:gd name="T31" fmla="*/ 125 h 128"/>
                <a:gd name="T32" fmla="*/ 77 w 96"/>
                <a:gd name="T33" fmla="*/ 63 h 128"/>
                <a:gd name="T34" fmla="*/ 47 w 96"/>
                <a:gd name="T35" fmla="*/ 68 h 128"/>
                <a:gd name="T36" fmla="*/ 26 w 96"/>
                <a:gd name="T37" fmla="*/ 75 h 128"/>
                <a:gd name="T38" fmla="*/ 20 w 96"/>
                <a:gd name="T39" fmla="*/ 91 h 128"/>
                <a:gd name="T40" fmla="*/ 27 w 96"/>
                <a:gd name="T41" fmla="*/ 106 h 128"/>
                <a:gd name="T42" fmla="*/ 43 w 96"/>
                <a:gd name="T43" fmla="*/ 111 h 128"/>
                <a:gd name="T44" fmla="*/ 67 w 96"/>
                <a:gd name="T45" fmla="*/ 101 h 128"/>
                <a:gd name="T46" fmla="*/ 77 w 96"/>
                <a:gd name="T47" fmla="*/ 76 h 128"/>
                <a:gd name="T48" fmla="*/ 77 w 96"/>
                <a:gd name="T49" fmla="*/ 63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6" h="128">
                  <a:moveTo>
                    <a:pt x="96" y="125"/>
                  </a:moveTo>
                  <a:cubicBezTo>
                    <a:pt x="77" y="125"/>
                    <a:pt x="77" y="125"/>
                    <a:pt x="77" y="125"/>
                  </a:cubicBezTo>
                  <a:cubicBezTo>
                    <a:pt x="77" y="106"/>
                    <a:pt x="77" y="106"/>
                    <a:pt x="77" y="106"/>
                  </a:cubicBezTo>
                  <a:cubicBezTo>
                    <a:pt x="76" y="106"/>
                    <a:pt x="76" y="106"/>
                    <a:pt x="76" y="106"/>
                  </a:cubicBezTo>
                  <a:cubicBezTo>
                    <a:pt x="68" y="121"/>
                    <a:pt x="55" y="128"/>
                    <a:pt x="39" y="128"/>
                  </a:cubicBezTo>
                  <a:cubicBezTo>
                    <a:pt x="27" y="128"/>
                    <a:pt x="18" y="125"/>
                    <a:pt x="11" y="118"/>
                  </a:cubicBezTo>
                  <a:cubicBezTo>
                    <a:pt x="3" y="112"/>
                    <a:pt x="0" y="103"/>
                    <a:pt x="0" y="93"/>
                  </a:cubicBezTo>
                  <a:cubicBezTo>
                    <a:pt x="0" y="70"/>
                    <a:pt x="13" y="57"/>
                    <a:pt x="40" y="53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7" y="27"/>
                    <a:pt x="68" y="17"/>
                    <a:pt x="52" y="17"/>
                  </a:cubicBezTo>
                  <a:cubicBezTo>
                    <a:pt x="37" y="17"/>
                    <a:pt x="24" y="22"/>
                    <a:pt x="12" y="3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5" y="9"/>
                    <a:pt x="22" y="6"/>
                    <a:pt x="30" y="4"/>
                  </a:cubicBezTo>
                  <a:cubicBezTo>
                    <a:pt x="39" y="1"/>
                    <a:pt x="47" y="0"/>
                    <a:pt x="53" y="0"/>
                  </a:cubicBezTo>
                  <a:cubicBezTo>
                    <a:pt x="82" y="0"/>
                    <a:pt x="96" y="15"/>
                    <a:pt x="96" y="46"/>
                  </a:cubicBezTo>
                  <a:lnTo>
                    <a:pt x="96" y="125"/>
                  </a:lnTo>
                  <a:close/>
                  <a:moveTo>
                    <a:pt x="77" y="63"/>
                  </a:moveTo>
                  <a:cubicBezTo>
                    <a:pt x="47" y="68"/>
                    <a:pt x="47" y="68"/>
                    <a:pt x="47" y="68"/>
                  </a:cubicBezTo>
                  <a:cubicBezTo>
                    <a:pt x="37" y="69"/>
                    <a:pt x="30" y="71"/>
                    <a:pt x="26" y="75"/>
                  </a:cubicBezTo>
                  <a:cubicBezTo>
                    <a:pt x="22" y="78"/>
                    <a:pt x="20" y="84"/>
                    <a:pt x="20" y="91"/>
                  </a:cubicBezTo>
                  <a:cubicBezTo>
                    <a:pt x="20" y="97"/>
                    <a:pt x="22" y="102"/>
                    <a:pt x="27" y="106"/>
                  </a:cubicBezTo>
                  <a:cubicBezTo>
                    <a:pt x="31" y="110"/>
                    <a:pt x="37" y="111"/>
                    <a:pt x="43" y="111"/>
                  </a:cubicBezTo>
                  <a:cubicBezTo>
                    <a:pt x="53" y="111"/>
                    <a:pt x="61" y="108"/>
                    <a:pt x="67" y="101"/>
                  </a:cubicBezTo>
                  <a:cubicBezTo>
                    <a:pt x="74" y="94"/>
                    <a:pt x="77" y="86"/>
                    <a:pt x="77" y="76"/>
                  </a:cubicBezTo>
                  <a:lnTo>
                    <a:pt x="77" y="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60" name="Freeform 52"/>
            <p:cNvSpPr>
              <a:spLocks noEditPoints="1"/>
            </p:cNvSpPr>
            <p:nvPr userDrawn="1"/>
          </p:nvSpPr>
          <p:spPr bwMode="auto">
            <a:xfrm>
              <a:off x="4892" y="3806"/>
              <a:ext cx="267" cy="435"/>
            </a:xfrm>
            <a:custGeom>
              <a:avLst/>
              <a:gdLst>
                <a:gd name="T0" fmla="*/ 113 w 113"/>
                <a:gd name="T1" fmla="*/ 181 h 184"/>
                <a:gd name="T2" fmla="*/ 93 w 113"/>
                <a:gd name="T3" fmla="*/ 181 h 184"/>
                <a:gd name="T4" fmla="*/ 93 w 113"/>
                <a:gd name="T5" fmla="*/ 160 h 184"/>
                <a:gd name="T6" fmla="*/ 92 w 113"/>
                <a:gd name="T7" fmla="*/ 160 h 184"/>
                <a:gd name="T8" fmla="*/ 51 w 113"/>
                <a:gd name="T9" fmla="*/ 184 h 184"/>
                <a:gd name="T10" fmla="*/ 14 w 113"/>
                <a:gd name="T11" fmla="*/ 167 h 184"/>
                <a:gd name="T12" fmla="*/ 0 w 113"/>
                <a:gd name="T13" fmla="*/ 123 h 184"/>
                <a:gd name="T14" fmla="*/ 15 w 113"/>
                <a:gd name="T15" fmla="*/ 74 h 184"/>
                <a:gd name="T16" fmla="*/ 56 w 113"/>
                <a:gd name="T17" fmla="*/ 56 h 184"/>
                <a:gd name="T18" fmla="*/ 92 w 113"/>
                <a:gd name="T19" fmla="*/ 76 h 184"/>
                <a:gd name="T20" fmla="*/ 93 w 113"/>
                <a:gd name="T21" fmla="*/ 76 h 184"/>
                <a:gd name="T22" fmla="*/ 93 w 113"/>
                <a:gd name="T23" fmla="*/ 0 h 184"/>
                <a:gd name="T24" fmla="*/ 113 w 113"/>
                <a:gd name="T25" fmla="*/ 0 h 184"/>
                <a:gd name="T26" fmla="*/ 113 w 113"/>
                <a:gd name="T27" fmla="*/ 181 h 184"/>
                <a:gd name="T28" fmla="*/ 93 w 113"/>
                <a:gd name="T29" fmla="*/ 126 h 184"/>
                <a:gd name="T30" fmla="*/ 93 w 113"/>
                <a:gd name="T31" fmla="*/ 108 h 184"/>
                <a:gd name="T32" fmla="*/ 83 w 113"/>
                <a:gd name="T33" fmla="*/ 83 h 184"/>
                <a:gd name="T34" fmla="*/ 58 w 113"/>
                <a:gd name="T35" fmla="*/ 73 h 184"/>
                <a:gd name="T36" fmla="*/ 30 w 113"/>
                <a:gd name="T37" fmla="*/ 86 h 184"/>
                <a:gd name="T38" fmla="*/ 20 w 113"/>
                <a:gd name="T39" fmla="*/ 122 h 184"/>
                <a:gd name="T40" fmla="*/ 30 w 113"/>
                <a:gd name="T41" fmla="*/ 155 h 184"/>
                <a:gd name="T42" fmla="*/ 56 w 113"/>
                <a:gd name="T43" fmla="*/ 167 h 184"/>
                <a:gd name="T44" fmla="*/ 83 w 113"/>
                <a:gd name="T45" fmla="*/ 156 h 184"/>
                <a:gd name="T46" fmla="*/ 93 w 113"/>
                <a:gd name="T47" fmla="*/ 126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13" h="184">
                  <a:moveTo>
                    <a:pt x="113" y="181"/>
                  </a:moveTo>
                  <a:cubicBezTo>
                    <a:pt x="93" y="181"/>
                    <a:pt x="93" y="181"/>
                    <a:pt x="93" y="181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2" y="160"/>
                    <a:pt x="92" y="160"/>
                    <a:pt x="92" y="160"/>
                  </a:cubicBezTo>
                  <a:cubicBezTo>
                    <a:pt x="83" y="176"/>
                    <a:pt x="69" y="184"/>
                    <a:pt x="51" y="184"/>
                  </a:cubicBezTo>
                  <a:cubicBezTo>
                    <a:pt x="35" y="184"/>
                    <a:pt x="23" y="179"/>
                    <a:pt x="14" y="167"/>
                  </a:cubicBezTo>
                  <a:cubicBezTo>
                    <a:pt x="5" y="156"/>
                    <a:pt x="0" y="142"/>
                    <a:pt x="0" y="123"/>
                  </a:cubicBezTo>
                  <a:cubicBezTo>
                    <a:pt x="0" y="103"/>
                    <a:pt x="5" y="87"/>
                    <a:pt x="15" y="74"/>
                  </a:cubicBezTo>
                  <a:cubicBezTo>
                    <a:pt x="25" y="62"/>
                    <a:pt x="39" y="56"/>
                    <a:pt x="56" y="56"/>
                  </a:cubicBezTo>
                  <a:cubicBezTo>
                    <a:pt x="73" y="56"/>
                    <a:pt x="85" y="63"/>
                    <a:pt x="92" y="76"/>
                  </a:cubicBezTo>
                  <a:cubicBezTo>
                    <a:pt x="93" y="76"/>
                    <a:pt x="93" y="76"/>
                    <a:pt x="93" y="76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113" y="0"/>
                    <a:pt x="113" y="0"/>
                    <a:pt x="113" y="0"/>
                  </a:cubicBezTo>
                  <a:lnTo>
                    <a:pt x="113" y="181"/>
                  </a:lnTo>
                  <a:close/>
                  <a:moveTo>
                    <a:pt x="93" y="126"/>
                  </a:moveTo>
                  <a:cubicBezTo>
                    <a:pt x="93" y="108"/>
                    <a:pt x="93" y="108"/>
                    <a:pt x="93" y="108"/>
                  </a:cubicBezTo>
                  <a:cubicBezTo>
                    <a:pt x="93" y="98"/>
                    <a:pt x="90" y="89"/>
                    <a:pt x="83" y="83"/>
                  </a:cubicBezTo>
                  <a:cubicBezTo>
                    <a:pt x="76" y="76"/>
                    <a:pt x="68" y="73"/>
                    <a:pt x="58" y="73"/>
                  </a:cubicBezTo>
                  <a:cubicBezTo>
                    <a:pt x="47" y="73"/>
                    <a:pt x="37" y="77"/>
                    <a:pt x="30" y="86"/>
                  </a:cubicBezTo>
                  <a:cubicBezTo>
                    <a:pt x="23" y="94"/>
                    <a:pt x="20" y="107"/>
                    <a:pt x="20" y="122"/>
                  </a:cubicBezTo>
                  <a:cubicBezTo>
                    <a:pt x="20" y="136"/>
                    <a:pt x="23" y="147"/>
                    <a:pt x="30" y="155"/>
                  </a:cubicBezTo>
                  <a:cubicBezTo>
                    <a:pt x="36" y="163"/>
                    <a:pt x="45" y="167"/>
                    <a:pt x="56" y="167"/>
                  </a:cubicBezTo>
                  <a:cubicBezTo>
                    <a:pt x="67" y="167"/>
                    <a:pt x="76" y="164"/>
                    <a:pt x="83" y="156"/>
                  </a:cubicBezTo>
                  <a:cubicBezTo>
                    <a:pt x="90" y="148"/>
                    <a:pt x="93" y="138"/>
                    <a:pt x="93" y="1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61" name="Freeform 53"/>
            <p:cNvSpPr>
              <a:spLocks noEditPoints="1"/>
            </p:cNvSpPr>
            <p:nvPr userDrawn="1"/>
          </p:nvSpPr>
          <p:spPr bwMode="auto">
            <a:xfrm>
              <a:off x="5228" y="3939"/>
              <a:ext cx="229" cy="302"/>
            </a:xfrm>
            <a:custGeom>
              <a:avLst/>
              <a:gdLst>
                <a:gd name="T0" fmla="*/ 97 w 97"/>
                <a:gd name="T1" fmla="*/ 125 h 128"/>
                <a:gd name="T2" fmla="*/ 77 w 97"/>
                <a:gd name="T3" fmla="*/ 125 h 128"/>
                <a:gd name="T4" fmla="*/ 77 w 97"/>
                <a:gd name="T5" fmla="*/ 106 h 128"/>
                <a:gd name="T6" fmla="*/ 77 w 97"/>
                <a:gd name="T7" fmla="*/ 106 h 128"/>
                <a:gd name="T8" fmla="*/ 39 w 97"/>
                <a:gd name="T9" fmla="*/ 128 h 128"/>
                <a:gd name="T10" fmla="*/ 11 w 97"/>
                <a:gd name="T11" fmla="*/ 118 h 128"/>
                <a:gd name="T12" fmla="*/ 0 w 97"/>
                <a:gd name="T13" fmla="*/ 93 h 128"/>
                <a:gd name="T14" fmla="*/ 40 w 97"/>
                <a:gd name="T15" fmla="*/ 53 h 128"/>
                <a:gd name="T16" fmla="*/ 77 w 97"/>
                <a:gd name="T17" fmla="*/ 48 h 128"/>
                <a:gd name="T18" fmla="*/ 52 w 97"/>
                <a:gd name="T19" fmla="*/ 17 h 128"/>
                <a:gd name="T20" fmla="*/ 12 w 97"/>
                <a:gd name="T21" fmla="*/ 32 h 128"/>
                <a:gd name="T22" fmla="*/ 12 w 97"/>
                <a:gd name="T23" fmla="*/ 12 h 128"/>
                <a:gd name="T24" fmla="*/ 30 w 97"/>
                <a:gd name="T25" fmla="*/ 4 h 128"/>
                <a:gd name="T26" fmla="*/ 54 w 97"/>
                <a:gd name="T27" fmla="*/ 0 h 128"/>
                <a:gd name="T28" fmla="*/ 97 w 97"/>
                <a:gd name="T29" fmla="*/ 46 h 128"/>
                <a:gd name="T30" fmla="*/ 97 w 97"/>
                <a:gd name="T31" fmla="*/ 125 h 128"/>
                <a:gd name="T32" fmla="*/ 77 w 97"/>
                <a:gd name="T33" fmla="*/ 63 h 128"/>
                <a:gd name="T34" fmla="*/ 47 w 97"/>
                <a:gd name="T35" fmla="*/ 68 h 128"/>
                <a:gd name="T36" fmla="*/ 26 w 97"/>
                <a:gd name="T37" fmla="*/ 75 h 128"/>
                <a:gd name="T38" fmla="*/ 20 w 97"/>
                <a:gd name="T39" fmla="*/ 91 h 128"/>
                <a:gd name="T40" fmla="*/ 27 w 97"/>
                <a:gd name="T41" fmla="*/ 106 h 128"/>
                <a:gd name="T42" fmla="*/ 44 w 97"/>
                <a:gd name="T43" fmla="*/ 111 h 128"/>
                <a:gd name="T44" fmla="*/ 68 w 97"/>
                <a:gd name="T45" fmla="*/ 101 h 128"/>
                <a:gd name="T46" fmla="*/ 77 w 97"/>
                <a:gd name="T47" fmla="*/ 76 h 128"/>
                <a:gd name="T48" fmla="*/ 77 w 97"/>
                <a:gd name="T49" fmla="*/ 63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7" h="128">
                  <a:moveTo>
                    <a:pt x="97" y="125"/>
                  </a:moveTo>
                  <a:cubicBezTo>
                    <a:pt x="77" y="125"/>
                    <a:pt x="77" y="125"/>
                    <a:pt x="77" y="125"/>
                  </a:cubicBezTo>
                  <a:cubicBezTo>
                    <a:pt x="77" y="106"/>
                    <a:pt x="77" y="106"/>
                    <a:pt x="77" y="106"/>
                  </a:cubicBezTo>
                  <a:cubicBezTo>
                    <a:pt x="77" y="106"/>
                    <a:pt x="77" y="106"/>
                    <a:pt x="77" y="106"/>
                  </a:cubicBezTo>
                  <a:cubicBezTo>
                    <a:pt x="68" y="121"/>
                    <a:pt x="56" y="128"/>
                    <a:pt x="39" y="128"/>
                  </a:cubicBezTo>
                  <a:cubicBezTo>
                    <a:pt x="27" y="128"/>
                    <a:pt x="18" y="125"/>
                    <a:pt x="11" y="118"/>
                  </a:cubicBezTo>
                  <a:cubicBezTo>
                    <a:pt x="4" y="112"/>
                    <a:pt x="0" y="103"/>
                    <a:pt x="0" y="93"/>
                  </a:cubicBezTo>
                  <a:cubicBezTo>
                    <a:pt x="0" y="70"/>
                    <a:pt x="14" y="57"/>
                    <a:pt x="40" y="53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7" y="27"/>
                    <a:pt x="69" y="17"/>
                    <a:pt x="52" y="17"/>
                  </a:cubicBezTo>
                  <a:cubicBezTo>
                    <a:pt x="37" y="17"/>
                    <a:pt x="24" y="22"/>
                    <a:pt x="12" y="3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6" y="9"/>
                    <a:pt x="22" y="6"/>
                    <a:pt x="30" y="4"/>
                  </a:cubicBezTo>
                  <a:cubicBezTo>
                    <a:pt x="39" y="1"/>
                    <a:pt x="47" y="0"/>
                    <a:pt x="54" y="0"/>
                  </a:cubicBezTo>
                  <a:cubicBezTo>
                    <a:pt x="82" y="0"/>
                    <a:pt x="97" y="15"/>
                    <a:pt x="97" y="46"/>
                  </a:cubicBezTo>
                  <a:lnTo>
                    <a:pt x="97" y="125"/>
                  </a:lnTo>
                  <a:close/>
                  <a:moveTo>
                    <a:pt x="77" y="63"/>
                  </a:moveTo>
                  <a:cubicBezTo>
                    <a:pt x="47" y="68"/>
                    <a:pt x="47" y="68"/>
                    <a:pt x="47" y="68"/>
                  </a:cubicBezTo>
                  <a:cubicBezTo>
                    <a:pt x="37" y="69"/>
                    <a:pt x="30" y="71"/>
                    <a:pt x="26" y="75"/>
                  </a:cubicBezTo>
                  <a:cubicBezTo>
                    <a:pt x="22" y="78"/>
                    <a:pt x="20" y="84"/>
                    <a:pt x="20" y="91"/>
                  </a:cubicBezTo>
                  <a:cubicBezTo>
                    <a:pt x="20" y="97"/>
                    <a:pt x="22" y="102"/>
                    <a:pt x="27" y="106"/>
                  </a:cubicBezTo>
                  <a:cubicBezTo>
                    <a:pt x="31" y="110"/>
                    <a:pt x="37" y="111"/>
                    <a:pt x="44" y="111"/>
                  </a:cubicBezTo>
                  <a:cubicBezTo>
                    <a:pt x="53" y="111"/>
                    <a:pt x="61" y="108"/>
                    <a:pt x="68" y="101"/>
                  </a:cubicBezTo>
                  <a:cubicBezTo>
                    <a:pt x="74" y="94"/>
                    <a:pt x="77" y="86"/>
                    <a:pt x="77" y="76"/>
                  </a:cubicBezTo>
                  <a:lnTo>
                    <a:pt x="77" y="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62" name="Freeform 54"/>
            <p:cNvSpPr>
              <a:spLocks/>
            </p:cNvSpPr>
            <p:nvPr userDrawn="1"/>
          </p:nvSpPr>
          <p:spPr bwMode="auto">
            <a:xfrm>
              <a:off x="1386" y="4610"/>
              <a:ext cx="151" cy="412"/>
            </a:xfrm>
            <a:custGeom>
              <a:avLst/>
              <a:gdLst>
                <a:gd name="T0" fmla="*/ 64 w 64"/>
                <a:gd name="T1" fmla="*/ 110 h 174"/>
                <a:gd name="T2" fmla="*/ 51 w 64"/>
                <a:gd name="T3" fmla="*/ 157 h 174"/>
                <a:gd name="T4" fmla="*/ 16 w 64"/>
                <a:gd name="T5" fmla="*/ 174 h 174"/>
                <a:gd name="T6" fmla="*/ 0 w 64"/>
                <a:gd name="T7" fmla="*/ 171 h 174"/>
                <a:gd name="T8" fmla="*/ 0 w 64"/>
                <a:gd name="T9" fmla="*/ 151 h 174"/>
                <a:gd name="T10" fmla="*/ 17 w 64"/>
                <a:gd name="T11" fmla="*/ 156 h 174"/>
                <a:gd name="T12" fmla="*/ 44 w 64"/>
                <a:gd name="T13" fmla="*/ 110 h 174"/>
                <a:gd name="T14" fmla="*/ 44 w 64"/>
                <a:gd name="T15" fmla="*/ 0 h 174"/>
                <a:gd name="T16" fmla="*/ 64 w 64"/>
                <a:gd name="T17" fmla="*/ 0 h 174"/>
                <a:gd name="T18" fmla="*/ 64 w 64"/>
                <a:gd name="T19" fmla="*/ 110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4" h="174">
                  <a:moveTo>
                    <a:pt x="64" y="110"/>
                  </a:moveTo>
                  <a:cubicBezTo>
                    <a:pt x="64" y="129"/>
                    <a:pt x="59" y="145"/>
                    <a:pt x="51" y="157"/>
                  </a:cubicBezTo>
                  <a:cubicBezTo>
                    <a:pt x="43" y="168"/>
                    <a:pt x="31" y="174"/>
                    <a:pt x="16" y="174"/>
                  </a:cubicBezTo>
                  <a:cubicBezTo>
                    <a:pt x="10" y="174"/>
                    <a:pt x="4" y="173"/>
                    <a:pt x="0" y="171"/>
                  </a:cubicBezTo>
                  <a:cubicBezTo>
                    <a:pt x="0" y="151"/>
                    <a:pt x="0" y="151"/>
                    <a:pt x="0" y="151"/>
                  </a:cubicBezTo>
                  <a:cubicBezTo>
                    <a:pt x="4" y="154"/>
                    <a:pt x="10" y="156"/>
                    <a:pt x="17" y="156"/>
                  </a:cubicBezTo>
                  <a:cubicBezTo>
                    <a:pt x="35" y="156"/>
                    <a:pt x="44" y="140"/>
                    <a:pt x="44" y="11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64" y="0"/>
                    <a:pt x="64" y="0"/>
                    <a:pt x="64" y="0"/>
                  </a:cubicBezTo>
                  <a:lnTo>
                    <a:pt x="64" y="1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63" name="Freeform 55"/>
            <p:cNvSpPr>
              <a:spLocks/>
            </p:cNvSpPr>
            <p:nvPr userDrawn="1"/>
          </p:nvSpPr>
          <p:spPr bwMode="auto">
            <a:xfrm>
              <a:off x="1627" y="4726"/>
              <a:ext cx="239" cy="296"/>
            </a:xfrm>
            <a:custGeom>
              <a:avLst/>
              <a:gdLst>
                <a:gd name="T0" fmla="*/ 101 w 101"/>
                <a:gd name="T1" fmla="*/ 122 h 125"/>
                <a:gd name="T2" fmla="*/ 82 w 101"/>
                <a:gd name="T3" fmla="*/ 122 h 125"/>
                <a:gd name="T4" fmla="*/ 82 w 101"/>
                <a:gd name="T5" fmla="*/ 103 h 125"/>
                <a:gd name="T6" fmla="*/ 81 w 101"/>
                <a:gd name="T7" fmla="*/ 103 h 125"/>
                <a:gd name="T8" fmla="*/ 43 w 101"/>
                <a:gd name="T9" fmla="*/ 125 h 125"/>
                <a:gd name="T10" fmla="*/ 0 w 101"/>
                <a:gd name="T11" fmla="*/ 73 h 125"/>
                <a:gd name="T12" fmla="*/ 0 w 101"/>
                <a:gd name="T13" fmla="*/ 0 h 125"/>
                <a:gd name="T14" fmla="*/ 19 w 101"/>
                <a:gd name="T15" fmla="*/ 0 h 125"/>
                <a:gd name="T16" fmla="*/ 19 w 101"/>
                <a:gd name="T17" fmla="*/ 70 h 125"/>
                <a:gd name="T18" fmla="*/ 49 w 101"/>
                <a:gd name="T19" fmla="*/ 108 h 125"/>
                <a:gd name="T20" fmla="*/ 72 w 101"/>
                <a:gd name="T21" fmla="*/ 98 h 125"/>
                <a:gd name="T22" fmla="*/ 82 w 101"/>
                <a:gd name="T23" fmla="*/ 70 h 125"/>
                <a:gd name="T24" fmla="*/ 82 w 101"/>
                <a:gd name="T25" fmla="*/ 0 h 125"/>
                <a:gd name="T26" fmla="*/ 101 w 101"/>
                <a:gd name="T27" fmla="*/ 0 h 125"/>
                <a:gd name="T28" fmla="*/ 101 w 101"/>
                <a:gd name="T29" fmla="*/ 122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1" h="125">
                  <a:moveTo>
                    <a:pt x="101" y="122"/>
                  </a:moveTo>
                  <a:cubicBezTo>
                    <a:pt x="82" y="122"/>
                    <a:pt x="82" y="122"/>
                    <a:pt x="82" y="122"/>
                  </a:cubicBezTo>
                  <a:cubicBezTo>
                    <a:pt x="82" y="103"/>
                    <a:pt x="82" y="103"/>
                    <a:pt x="82" y="103"/>
                  </a:cubicBezTo>
                  <a:cubicBezTo>
                    <a:pt x="81" y="103"/>
                    <a:pt x="81" y="103"/>
                    <a:pt x="81" y="103"/>
                  </a:cubicBezTo>
                  <a:cubicBezTo>
                    <a:pt x="73" y="117"/>
                    <a:pt x="60" y="125"/>
                    <a:pt x="43" y="125"/>
                  </a:cubicBezTo>
                  <a:cubicBezTo>
                    <a:pt x="14" y="125"/>
                    <a:pt x="0" y="108"/>
                    <a:pt x="0" y="7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70"/>
                    <a:pt x="19" y="70"/>
                    <a:pt x="19" y="70"/>
                  </a:cubicBezTo>
                  <a:cubicBezTo>
                    <a:pt x="19" y="95"/>
                    <a:pt x="29" y="108"/>
                    <a:pt x="49" y="108"/>
                  </a:cubicBezTo>
                  <a:cubicBezTo>
                    <a:pt x="59" y="108"/>
                    <a:pt x="66" y="105"/>
                    <a:pt x="72" y="98"/>
                  </a:cubicBezTo>
                  <a:cubicBezTo>
                    <a:pt x="78" y="91"/>
                    <a:pt x="82" y="81"/>
                    <a:pt x="82" y="70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101" y="0"/>
                    <a:pt x="101" y="0"/>
                    <a:pt x="101" y="0"/>
                  </a:cubicBezTo>
                  <a:lnTo>
                    <a:pt x="101" y="1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64" name="Rectangle 56"/>
            <p:cNvSpPr>
              <a:spLocks noChangeArrowheads="1"/>
            </p:cNvSpPr>
            <p:nvPr userDrawn="1"/>
          </p:nvSpPr>
          <p:spPr bwMode="auto">
            <a:xfrm>
              <a:off x="1961" y="4587"/>
              <a:ext cx="45" cy="42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65" name="Freeform 57"/>
            <p:cNvSpPr>
              <a:spLocks/>
            </p:cNvSpPr>
            <p:nvPr userDrawn="1"/>
          </p:nvSpPr>
          <p:spPr bwMode="auto">
            <a:xfrm>
              <a:off x="2058" y="4726"/>
              <a:ext cx="272" cy="423"/>
            </a:xfrm>
            <a:custGeom>
              <a:avLst/>
              <a:gdLst>
                <a:gd name="T0" fmla="*/ 115 w 115"/>
                <a:gd name="T1" fmla="*/ 0 h 179"/>
                <a:gd name="T2" fmla="*/ 59 w 115"/>
                <a:gd name="T3" fmla="*/ 141 h 179"/>
                <a:gd name="T4" fmla="*/ 17 w 115"/>
                <a:gd name="T5" fmla="*/ 179 h 179"/>
                <a:gd name="T6" fmla="*/ 4 w 115"/>
                <a:gd name="T7" fmla="*/ 178 h 179"/>
                <a:gd name="T8" fmla="*/ 4 w 115"/>
                <a:gd name="T9" fmla="*/ 160 h 179"/>
                <a:gd name="T10" fmla="*/ 15 w 115"/>
                <a:gd name="T11" fmla="*/ 162 h 179"/>
                <a:gd name="T12" fmla="*/ 38 w 115"/>
                <a:gd name="T13" fmla="*/ 145 h 179"/>
                <a:gd name="T14" fmla="*/ 47 w 115"/>
                <a:gd name="T15" fmla="*/ 122 h 179"/>
                <a:gd name="T16" fmla="*/ 0 w 115"/>
                <a:gd name="T17" fmla="*/ 0 h 179"/>
                <a:gd name="T18" fmla="*/ 21 w 115"/>
                <a:gd name="T19" fmla="*/ 0 h 179"/>
                <a:gd name="T20" fmla="*/ 54 w 115"/>
                <a:gd name="T21" fmla="*/ 94 h 179"/>
                <a:gd name="T22" fmla="*/ 57 w 115"/>
                <a:gd name="T23" fmla="*/ 103 h 179"/>
                <a:gd name="T24" fmla="*/ 58 w 115"/>
                <a:gd name="T25" fmla="*/ 103 h 179"/>
                <a:gd name="T26" fmla="*/ 60 w 115"/>
                <a:gd name="T27" fmla="*/ 94 h 179"/>
                <a:gd name="T28" fmla="*/ 95 w 115"/>
                <a:gd name="T29" fmla="*/ 0 h 179"/>
                <a:gd name="T30" fmla="*/ 115 w 115"/>
                <a:gd name="T31" fmla="*/ 0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15" h="179">
                  <a:moveTo>
                    <a:pt x="115" y="0"/>
                  </a:moveTo>
                  <a:cubicBezTo>
                    <a:pt x="59" y="141"/>
                    <a:pt x="59" y="141"/>
                    <a:pt x="59" y="141"/>
                  </a:cubicBezTo>
                  <a:cubicBezTo>
                    <a:pt x="49" y="167"/>
                    <a:pt x="35" y="179"/>
                    <a:pt x="17" y="179"/>
                  </a:cubicBezTo>
                  <a:cubicBezTo>
                    <a:pt x="11" y="179"/>
                    <a:pt x="7" y="179"/>
                    <a:pt x="4" y="178"/>
                  </a:cubicBezTo>
                  <a:cubicBezTo>
                    <a:pt x="4" y="160"/>
                    <a:pt x="4" y="160"/>
                    <a:pt x="4" y="160"/>
                  </a:cubicBezTo>
                  <a:cubicBezTo>
                    <a:pt x="8" y="162"/>
                    <a:pt x="12" y="162"/>
                    <a:pt x="15" y="162"/>
                  </a:cubicBezTo>
                  <a:cubicBezTo>
                    <a:pt x="25" y="162"/>
                    <a:pt x="33" y="157"/>
                    <a:pt x="38" y="145"/>
                  </a:cubicBezTo>
                  <a:cubicBezTo>
                    <a:pt x="47" y="122"/>
                    <a:pt x="47" y="122"/>
                    <a:pt x="47" y="12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54" y="94"/>
                    <a:pt x="54" y="94"/>
                    <a:pt x="54" y="94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8" y="103"/>
                    <a:pt x="58" y="103"/>
                    <a:pt x="58" y="103"/>
                  </a:cubicBezTo>
                  <a:cubicBezTo>
                    <a:pt x="58" y="101"/>
                    <a:pt x="59" y="98"/>
                    <a:pt x="60" y="94"/>
                  </a:cubicBezTo>
                  <a:cubicBezTo>
                    <a:pt x="95" y="0"/>
                    <a:pt x="95" y="0"/>
                    <a:pt x="95" y="0"/>
                  </a:cubicBezTo>
                  <a:lnTo>
                    <a:pt x="11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66" name="Freeform 58"/>
            <p:cNvSpPr>
              <a:spLocks/>
            </p:cNvSpPr>
            <p:nvPr userDrawn="1"/>
          </p:nvSpPr>
          <p:spPr bwMode="auto">
            <a:xfrm>
              <a:off x="2469" y="4601"/>
              <a:ext cx="140" cy="414"/>
            </a:xfrm>
            <a:custGeom>
              <a:avLst/>
              <a:gdLst>
                <a:gd name="T0" fmla="*/ 40 w 59"/>
                <a:gd name="T1" fmla="*/ 175 h 175"/>
                <a:gd name="T2" fmla="*/ 40 w 59"/>
                <a:gd name="T3" fmla="*/ 27 h 175"/>
                <a:gd name="T4" fmla="*/ 22 w 59"/>
                <a:gd name="T5" fmla="*/ 39 h 175"/>
                <a:gd name="T6" fmla="*/ 0 w 59"/>
                <a:gd name="T7" fmla="*/ 47 h 175"/>
                <a:gd name="T8" fmla="*/ 0 w 59"/>
                <a:gd name="T9" fmla="*/ 28 h 175"/>
                <a:gd name="T10" fmla="*/ 28 w 59"/>
                <a:gd name="T11" fmla="*/ 16 h 175"/>
                <a:gd name="T12" fmla="*/ 52 w 59"/>
                <a:gd name="T13" fmla="*/ 0 h 175"/>
                <a:gd name="T14" fmla="*/ 59 w 59"/>
                <a:gd name="T15" fmla="*/ 0 h 175"/>
                <a:gd name="T16" fmla="*/ 59 w 59"/>
                <a:gd name="T17" fmla="*/ 175 h 175"/>
                <a:gd name="T18" fmla="*/ 40 w 59"/>
                <a:gd name="T19" fmla="*/ 175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9" h="175">
                  <a:moveTo>
                    <a:pt x="40" y="175"/>
                  </a:moveTo>
                  <a:cubicBezTo>
                    <a:pt x="40" y="27"/>
                    <a:pt x="40" y="27"/>
                    <a:pt x="40" y="27"/>
                  </a:cubicBezTo>
                  <a:cubicBezTo>
                    <a:pt x="36" y="31"/>
                    <a:pt x="30" y="34"/>
                    <a:pt x="22" y="39"/>
                  </a:cubicBezTo>
                  <a:cubicBezTo>
                    <a:pt x="14" y="43"/>
                    <a:pt x="7" y="46"/>
                    <a:pt x="0" y="47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9" y="25"/>
                    <a:pt x="18" y="21"/>
                    <a:pt x="28" y="16"/>
                  </a:cubicBezTo>
                  <a:cubicBezTo>
                    <a:pt x="38" y="11"/>
                    <a:pt x="46" y="5"/>
                    <a:pt x="52" y="0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59" y="175"/>
                    <a:pt x="59" y="175"/>
                    <a:pt x="59" y="175"/>
                  </a:cubicBezTo>
                  <a:lnTo>
                    <a:pt x="40" y="1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67" name="Freeform 59"/>
            <p:cNvSpPr>
              <a:spLocks noEditPoints="1"/>
            </p:cNvSpPr>
            <p:nvPr userDrawn="1"/>
          </p:nvSpPr>
          <p:spPr bwMode="auto">
            <a:xfrm>
              <a:off x="2696" y="4603"/>
              <a:ext cx="263" cy="419"/>
            </a:xfrm>
            <a:custGeom>
              <a:avLst/>
              <a:gdLst>
                <a:gd name="T0" fmla="*/ 111 w 111"/>
                <a:gd name="T1" fmla="*/ 88 h 177"/>
                <a:gd name="T2" fmla="*/ 96 w 111"/>
                <a:gd name="T3" fmla="*/ 153 h 177"/>
                <a:gd name="T4" fmla="*/ 54 w 111"/>
                <a:gd name="T5" fmla="*/ 177 h 177"/>
                <a:gd name="T6" fmla="*/ 14 w 111"/>
                <a:gd name="T7" fmla="*/ 155 h 177"/>
                <a:gd name="T8" fmla="*/ 0 w 111"/>
                <a:gd name="T9" fmla="*/ 92 h 177"/>
                <a:gd name="T10" fmla="*/ 14 w 111"/>
                <a:gd name="T11" fmla="*/ 24 h 177"/>
                <a:gd name="T12" fmla="*/ 57 w 111"/>
                <a:gd name="T13" fmla="*/ 0 h 177"/>
                <a:gd name="T14" fmla="*/ 111 w 111"/>
                <a:gd name="T15" fmla="*/ 88 h 177"/>
                <a:gd name="T16" fmla="*/ 91 w 111"/>
                <a:gd name="T17" fmla="*/ 90 h 177"/>
                <a:gd name="T18" fmla="*/ 56 w 111"/>
                <a:gd name="T19" fmla="*/ 17 h 177"/>
                <a:gd name="T20" fmla="*/ 20 w 111"/>
                <a:gd name="T21" fmla="*/ 91 h 177"/>
                <a:gd name="T22" fmla="*/ 55 w 111"/>
                <a:gd name="T23" fmla="*/ 160 h 177"/>
                <a:gd name="T24" fmla="*/ 91 w 111"/>
                <a:gd name="T25" fmla="*/ 90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1" h="177">
                  <a:moveTo>
                    <a:pt x="111" y="88"/>
                  </a:moveTo>
                  <a:cubicBezTo>
                    <a:pt x="111" y="116"/>
                    <a:pt x="106" y="138"/>
                    <a:pt x="96" y="153"/>
                  </a:cubicBezTo>
                  <a:cubicBezTo>
                    <a:pt x="86" y="169"/>
                    <a:pt x="72" y="177"/>
                    <a:pt x="54" y="177"/>
                  </a:cubicBezTo>
                  <a:cubicBezTo>
                    <a:pt x="36" y="177"/>
                    <a:pt x="23" y="170"/>
                    <a:pt x="14" y="155"/>
                  </a:cubicBezTo>
                  <a:cubicBezTo>
                    <a:pt x="4" y="140"/>
                    <a:pt x="0" y="119"/>
                    <a:pt x="0" y="92"/>
                  </a:cubicBezTo>
                  <a:cubicBezTo>
                    <a:pt x="0" y="62"/>
                    <a:pt x="4" y="39"/>
                    <a:pt x="14" y="24"/>
                  </a:cubicBezTo>
                  <a:cubicBezTo>
                    <a:pt x="24" y="8"/>
                    <a:pt x="38" y="0"/>
                    <a:pt x="57" y="0"/>
                  </a:cubicBezTo>
                  <a:cubicBezTo>
                    <a:pt x="93" y="0"/>
                    <a:pt x="111" y="29"/>
                    <a:pt x="111" y="88"/>
                  </a:cubicBezTo>
                  <a:close/>
                  <a:moveTo>
                    <a:pt x="91" y="90"/>
                  </a:moveTo>
                  <a:cubicBezTo>
                    <a:pt x="91" y="41"/>
                    <a:pt x="79" y="17"/>
                    <a:pt x="56" y="17"/>
                  </a:cubicBezTo>
                  <a:cubicBezTo>
                    <a:pt x="32" y="17"/>
                    <a:pt x="20" y="41"/>
                    <a:pt x="20" y="91"/>
                  </a:cubicBezTo>
                  <a:cubicBezTo>
                    <a:pt x="20" y="137"/>
                    <a:pt x="32" y="160"/>
                    <a:pt x="55" y="160"/>
                  </a:cubicBezTo>
                  <a:cubicBezTo>
                    <a:pt x="79" y="160"/>
                    <a:pt x="91" y="137"/>
                    <a:pt x="91" y="9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68" name="Rectangle 60"/>
            <p:cNvSpPr>
              <a:spLocks noChangeArrowheads="1"/>
            </p:cNvSpPr>
            <p:nvPr userDrawn="1"/>
          </p:nvSpPr>
          <p:spPr bwMode="auto">
            <a:xfrm>
              <a:off x="3030" y="4835"/>
              <a:ext cx="154" cy="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69" name="Freeform 61"/>
            <p:cNvSpPr>
              <a:spLocks/>
            </p:cNvSpPr>
            <p:nvPr userDrawn="1"/>
          </p:nvSpPr>
          <p:spPr bwMode="auto">
            <a:xfrm>
              <a:off x="3236" y="4601"/>
              <a:ext cx="142" cy="414"/>
            </a:xfrm>
            <a:custGeom>
              <a:avLst/>
              <a:gdLst>
                <a:gd name="T0" fmla="*/ 40 w 60"/>
                <a:gd name="T1" fmla="*/ 175 h 175"/>
                <a:gd name="T2" fmla="*/ 40 w 60"/>
                <a:gd name="T3" fmla="*/ 27 h 175"/>
                <a:gd name="T4" fmla="*/ 23 w 60"/>
                <a:gd name="T5" fmla="*/ 39 h 175"/>
                <a:gd name="T6" fmla="*/ 0 w 60"/>
                <a:gd name="T7" fmla="*/ 47 h 175"/>
                <a:gd name="T8" fmla="*/ 0 w 60"/>
                <a:gd name="T9" fmla="*/ 28 h 175"/>
                <a:gd name="T10" fmla="*/ 28 w 60"/>
                <a:gd name="T11" fmla="*/ 16 h 175"/>
                <a:gd name="T12" fmla="*/ 52 w 60"/>
                <a:gd name="T13" fmla="*/ 0 h 175"/>
                <a:gd name="T14" fmla="*/ 60 w 60"/>
                <a:gd name="T15" fmla="*/ 0 h 175"/>
                <a:gd name="T16" fmla="*/ 60 w 60"/>
                <a:gd name="T17" fmla="*/ 175 h 175"/>
                <a:gd name="T18" fmla="*/ 40 w 60"/>
                <a:gd name="T19" fmla="*/ 175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175">
                  <a:moveTo>
                    <a:pt x="40" y="175"/>
                  </a:moveTo>
                  <a:cubicBezTo>
                    <a:pt x="40" y="27"/>
                    <a:pt x="40" y="27"/>
                    <a:pt x="40" y="27"/>
                  </a:cubicBezTo>
                  <a:cubicBezTo>
                    <a:pt x="37" y="31"/>
                    <a:pt x="31" y="34"/>
                    <a:pt x="23" y="39"/>
                  </a:cubicBezTo>
                  <a:cubicBezTo>
                    <a:pt x="14" y="43"/>
                    <a:pt x="7" y="46"/>
                    <a:pt x="0" y="47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9" y="25"/>
                    <a:pt x="18" y="21"/>
                    <a:pt x="28" y="16"/>
                  </a:cubicBezTo>
                  <a:cubicBezTo>
                    <a:pt x="38" y="11"/>
                    <a:pt x="46" y="5"/>
                    <a:pt x="52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60" y="175"/>
                    <a:pt x="60" y="175"/>
                    <a:pt x="60" y="175"/>
                  </a:cubicBezTo>
                  <a:lnTo>
                    <a:pt x="40" y="1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70" name="Freeform 62"/>
            <p:cNvSpPr>
              <a:spLocks noEditPoints="1"/>
            </p:cNvSpPr>
            <p:nvPr userDrawn="1"/>
          </p:nvSpPr>
          <p:spPr bwMode="auto">
            <a:xfrm>
              <a:off x="3453" y="4610"/>
              <a:ext cx="298" cy="405"/>
            </a:xfrm>
            <a:custGeom>
              <a:avLst/>
              <a:gdLst>
                <a:gd name="T0" fmla="*/ 99 w 126"/>
                <a:gd name="T1" fmla="*/ 0 h 171"/>
                <a:gd name="T2" fmla="*/ 99 w 126"/>
                <a:gd name="T3" fmla="*/ 113 h 171"/>
                <a:gd name="T4" fmla="*/ 126 w 126"/>
                <a:gd name="T5" fmla="*/ 113 h 171"/>
                <a:gd name="T6" fmla="*/ 126 w 126"/>
                <a:gd name="T7" fmla="*/ 131 h 171"/>
                <a:gd name="T8" fmla="*/ 99 w 126"/>
                <a:gd name="T9" fmla="*/ 131 h 171"/>
                <a:gd name="T10" fmla="*/ 99 w 126"/>
                <a:gd name="T11" fmla="*/ 171 h 171"/>
                <a:gd name="T12" fmla="*/ 80 w 126"/>
                <a:gd name="T13" fmla="*/ 171 h 171"/>
                <a:gd name="T14" fmla="*/ 80 w 126"/>
                <a:gd name="T15" fmla="*/ 131 h 171"/>
                <a:gd name="T16" fmla="*/ 0 w 126"/>
                <a:gd name="T17" fmla="*/ 131 h 171"/>
                <a:gd name="T18" fmla="*/ 0 w 126"/>
                <a:gd name="T19" fmla="*/ 114 h 171"/>
                <a:gd name="T20" fmla="*/ 46 w 126"/>
                <a:gd name="T21" fmla="*/ 55 h 171"/>
                <a:gd name="T22" fmla="*/ 78 w 126"/>
                <a:gd name="T23" fmla="*/ 0 h 171"/>
                <a:gd name="T24" fmla="*/ 99 w 126"/>
                <a:gd name="T25" fmla="*/ 0 h 171"/>
                <a:gd name="T26" fmla="*/ 22 w 126"/>
                <a:gd name="T27" fmla="*/ 113 h 171"/>
                <a:gd name="T28" fmla="*/ 80 w 126"/>
                <a:gd name="T29" fmla="*/ 113 h 171"/>
                <a:gd name="T30" fmla="*/ 80 w 126"/>
                <a:gd name="T31" fmla="*/ 29 h 171"/>
                <a:gd name="T32" fmla="*/ 34 w 126"/>
                <a:gd name="T33" fmla="*/ 97 h 171"/>
                <a:gd name="T34" fmla="*/ 22 w 126"/>
                <a:gd name="T35" fmla="*/ 113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26" h="171">
                  <a:moveTo>
                    <a:pt x="99" y="0"/>
                  </a:moveTo>
                  <a:cubicBezTo>
                    <a:pt x="99" y="113"/>
                    <a:pt x="99" y="113"/>
                    <a:pt x="99" y="113"/>
                  </a:cubicBezTo>
                  <a:cubicBezTo>
                    <a:pt x="126" y="113"/>
                    <a:pt x="126" y="113"/>
                    <a:pt x="126" y="113"/>
                  </a:cubicBezTo>
                  <a:cubicBezTo>
                    <a:pt x="126" y="131"/>
                    <a:pt x="126" y="131"/>
                    <a:pt x="126" y="131"/>
                  </a:cubicBezTo>
                  <a:cubicBezTo>
                    <a:pt x="99" y="131"/>
                    <a:pt x="99" y="131"/>
                    <a:pt x="99" y="131"/>
                  </a:cubicBezTo>
                  <a:cubicBezTo>
                    <a:pt x="99" y="171"/>
                    <a:pt x="99" y="171"/>
                    <a:pt x="99" y="171"/>
                  </a:cubicBezTo>
                  <a:cubicBezTo>
                    <a:pt x="80" y="171"/>
                    <a:pt x="80" y="171"/>
                    <a:pt x="80" y="171"/>
                  </a:cubicBezTo>
                  <a:cubicBezTo>
                    <a:pt x="80" y="131"/>
                    <a:pt x="80" y="131"/>
                    <a:pt x="80" y="131"/>
                  </a:cubicBezTo>
                  <a:cubicBezTo>
                    <a:pt x="0" y="131"/>
                    <a:pt x="0" y="131"/>
                    <a:pt x="0" y="131"/>
                  </a:cubicBezTo>
                  <a:cubicBezTo>
                    <a:pt x="0" y="114"/>
                    <a:pt x="0" y="114"/>
                    <a:pt x="0" y="114"/>
                  </a:cubicBezTo>
                  <a:cubicBezTo>
                    <a:pt x="17" y="95"/>
                    <a:pt x="32" y="75"/>
                    <a:pt x="46" y="55"/>
                  </a:cubicBezTo>
                  <a:cubicBezTo>
                    <a:pt x="60" y="34"/>
                    <a:pt x="71" y="16"/>
                    <a:pt x="78" y="0"/>
                  </a:cubicBezTo>
                  <a:lnTo>
                    <a:pt x="99" y="0"/>
                  </a:lnTo>
                  <a:close/>
                  <a:moveTo>
                    <a:pt x="22" y="113"/>
                  </a:moveTo>
                  <a:cubicBezTo>
                    <a:pt x="80" y="113"/>
                    <a:pt x="80" y="113"/>
                    <a:pt x="80" y="113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65" y="56"/>
                    <a:pt x="50" y="78"/>
                    <a:pt x="34" y="97"/>
                  </a:cubicBezTo>
                  <a:lnTo>
                    <a:pt x="22" y="1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71" name="Freeform 63"/>
            <p:cNvSpPr>
              <a:spLocks/>
            </p:cNvSpPr>
            <p:nvPr userDrawn="1"/>
          </p:nvSpPr>
          <p:spPr bwMode="auto">
            <a:xfrm>
              <a:off x="3773" y="4951"/>
              <a:ext cx="78" cy="137"/>
            </a:xfrm>
            <a:custGeom>
              <a:avLst/>
              <a:gdLst>
                <a:gd name="T0" fmla="*/ 78 w 78"/>
                <a:gd name="T1" fmla="*/ 0 h 137"/>
                <a:gd name="T2" fmla="*/ 33 w 78"/>
                <a:gd name="T3" fmla="*/ 137 h 137"/>
                <a:gd name="T4" fmla="*/ 0 w 78"/>
                <a:gd name="T5" fmla="*/ 137 h 137"/>
                <a:gd name="T6" fmla="*/ 33 w 78"/>
                <a:gd name="T7" fmla="*/ 0 h 137"/>
                <a:gd name="T8" fmla="*/ 78 w 78"/>
                <a:gd name="T9" fmla="*/ 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" h="137">
                  <a:moveTo>
                    <a:pt x="78" y="0"/>
                  </a:moveTo>
                  <a:lnTo>
                    <a:pt x="33" y="137"/>
                  </a:lnTo>
                  <a:lnTo>
                    <a:pt x="0" y="137"/>
                  </a:lnTo>
                  <a:lnTo>
                    <a:pt x="33" y="0"/>
                  </a:lnTo>
                  <a:lnTo>
                    <a:pt x="7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72" name="Freeform 64"/>
            <p:cNvSpPr>
              <a:spLocks/>
            </p:cNvSpPr>
            <p:nvPr userDrawn="1"/>
          </p:nvSpPr>
          <p:spPr bwMode="auto">
            <a:xfrm>
              <a:off x="4052" y="4603"/>
              <a:ext cx="251" cy="412"/>
            </a:xfrm>
            <a:custGeom>
              <a:avLst/>
              <a:gdLst>
                <a:gd name="T0" fmla="*/ 79 w 106"/>
                <a:gd name="T1" fmla="*/ 48 h 174"/>
                <a:gd name="T2" fmla="*/ 71 w 106"/>
                <a:gd name="T3" fmla="*/ 25 h 174"/>
                <a:gd name="T4" fmla="*/ 48 w 106"/>
                <a:gd name="T5" fmla="*/ 17 h 174"/>
                <a:gd name="T6" fmla="*/ 27 w 106"/>
                <a:gd name="T7" fmla="*/ 22 h 174"/>
                <a:gd name="T8" fmla="*/ 7 w 106"/>
                <a:gd name="T9" fmla="*/ 38 h 174"/>
                <a:gd name="T10" fmla="*/ 7 w 106"/>
                <a:gd name="T11" fmla="*/ 17 h 174"/>
                <a:gd name="T12" fmla="*/ 25 w 106"/>
                <a:gd name="T13" fmla="*/ 4 h 174"/>
                <a:gd name="T14" fmla="*/ 50 w 106"/>
                <a:gd name="T15" fmla="*/ 0 h 174"/>
                <a:gd name="T16" fmla="*/ 86 w 106"/>
                <a:gd name="T17" fmla="*/ 13 h 174"/>
                <a:gd name="T18" fmla="*/ 99 w 106"/>
                <a:gd name="T19" fmla="*/ 46 h 174"/>
                <a:gd name="T20" fmla="*/ 91 w 106"/>
                <a:gd name="T21" fmla="*/ 78 h 174"/>
                <a:gd name="T22" fmla="*/ 61 w 106"/>
                <a:gd name="T23" fmla="*/ 108 h 174"/>
                <a:gd name="T24" fmla="*/ 33 w 106"/>
                <a:gd name="T25" fmla="*/ 129 h 174"/>
                <a:gd name="T26" fmla="*/ 24 w 106"/>
                <a:gd name="T27" fmla="*/ 142 h 174"/>
                <a:gd name="T28" fmla="*/ 21 w 106"/>
                <a:gd name="T29" fmla="*/ 156 h 174"/>
                <a:gd name="T30" fmla="*/ 106 w 106"/>
                <a:gd name="T31" fmla="*/ 156 h 174"/>
                <a:gd name="T32" fmla="*/ 106 w 106"/>
                <a:gd name="T33" fmla="*/ 174 h 174"/>
                <a:gd name="T34" fmla="*/ 0 w 106"/>
                <a:gd name="T35" fmla="*/ 174 h 174"/>
                <a:gd name="T36" fmla="*/ 0 w 106"/>
                <a:gd name="T37" fmla="*/ 165 h 174"/>
                <a:gd name="T38" fmla="*/ 4 w 106"/>
                <a:gd name="T39" fmla="*/ 142 h 174"/>
                <a:gd name="T40" fmla="*/ 16 w 106"/>
                <a:gd name="T41" fmla="*/ 124 h 174"/>
                <a:gd name="T42" fmla="*/ 47 w 106"/>
                <a:gd name="T43" fmla="*/ 98 h 174"/>
                <a:gd name="T44" fmla="*/ 72 w 106"/>
                <a:gd name="T45" fmla="*/ 74 h 174"/>
                <a:gd name="T46" fmla="*/ 79 w 106"/>
                <a:gd name="T47" fmla="*/ 48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06" h="174">
                  <a:moveTo>
                    <a:pt x="79" y="48"/>
                  </a:moveTo>
                  <a:cubicBezTo>
                    <a:pt x="79" y="38"/>
                    <a:pt x="77" y="31"/>
                    <a:pt x="71" y="25"/>
                  </a:cubicBezTo>
                  <a:cubicBezTo>
                    <a:pt x="65" y="19"/>
                    <a:pt x="58" y="17"/>
                    <a:pt x="48" y="17"/>
                  </a:cubicBezTo>
                  <a:cubicBezTo>
                    <a:pt x="41" y="17"/>
                    <a:pt x="34" y="19"/>
                    <a:pt x="27" y="22"/>
                  </a:cubicBezTo>
                  <a:cubicBezTo>
                    <a:pt x="19" y="26"/>
                    <a:pt x="13" y="31"/>
                    <a:pt x="7" y="38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13" y="11"/>
                    <a:pt x="19" y="7"/>
                    <a:pt x="25" y="4"/>
                  </a:cubicBezTo>
                  <a:cubicBezTo>
                    <a:pt x="32" y="2"/>
                    <a:pt x="41" y="0"/>
                    <a:pt x="50" y="0"/>
                  </a:cubicBezTo>
                  <a:cubicBezTo>
                    <a:pt x="65" y="0"/>
                    <a:pt x="77" y="4"/>
                    <a:pt x="86" y="13"/>
                  </a:cubicBezTo>
                  <a:cubicBezTo>
                    <a:pt x="95" y="21"/>
                    <a:pt x="99" y="32"/>
                    <a:pt x="99" y="46"/>
                  </a:cubicBezTo>
                  <a:cubicBezTo>
                    <a:pt x="99" y="58"/>
                    <a:pt x="97" y="69"/>
                    <a:pt x="91" y="78"/>
                  </a:cubicBezTo>
                  <a:cubicBezTo>
                    <a:pt x="85" y="88"/>
                    <a:pt x="75" y="97"/>
                    <a:pt x="61" y="108"/>
                  </a:cubicBezTo>
                  <a:cubicBezTo>
                    <a:pt x="47" y="118"/>
                    <a:pt x="38" y="125"/>
                    <a:pt x="33" y="129"/>
                  </a:cubicBezTo>
                  <a:cubicBezTo>
                    <a:pt x="29" y="133"/>
                    <a:pt x="25" y="138"/>
                    <a:pt x="24" y="142"/>
                  </a:cubicBezTo>
                  <a:cubicBezTo>
                    <a:pt x="22" y="146"/>
                    <a:pt x="21" y="151"/>
                    <a:pt x="21" y="156"/>
                  </a:cubicBezTo>
                  <a:cubicBezTo>
                    <a:pt x="106" y="156"/>
                    <a:pt x="106" y="156"/>
                    <a:pt x="106" y="156"/>
                  </a:cubicBezTo>
                  <a:cubicBezTo>
                    <a:pt x="106" y="174"/>
                    <a:pt x="106" y="174"/>
                    <a:pt x="106" y="174"/>
                  </a:cubicBezTo>
                  <a:cubicBezTo>
                    <a:pt x="0" y="174"/>
                    <a:pt x="0" y="174"/>
                    <a:pt x="0" y="174"/>
                  </a:cubicBezTo>
                  <a:cubicBezTo>
                    <a:pt x="0" y="165"/>
                    <a:pt x="0" y="165"/>
                    <a:pt x="0" y="165"/>
                  </a:cubicBezTo>
                  <a:cubicBezTo>
                    <a:pt x="0" y="156"/>
                    <a:pt x="2" y="149"/>
                    <a:pt x="4" y="142"/>
                  </a:cubicBezTo>
                  <a:cubicBezTo>
                    <a:pt x="6" y="136"/>
                    <a:pt x="10" y="130"/>
                    <a:pt x="16" y="124"/>
                  </a:cubicBezTo>
                  <a:cubicBezTo>
                    <a:pt x="22" y="118"/>
                    <a:pt x="32" y="109"/>
                    <a:pt x="47" y="98"/>
                  </a:cubicBezTo>
                  <a:cubicBezTo>
                    <a:pt x="59" y="90"/>
                    <a:pt x="67" y="82"/>
                    <a:pt x="72" y="74"/>
                  </a:cubicBezTo>
                  <a:cubicBezTo>
                    <a:pt x="77" y="66"/>
                    <a:pt x="79" y="58"/>
                    <a:pt x="79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73" name="Freeform 65"/>
            <p:cNvSpPr>
              <a:spLocks noEditPoints="1"/>
            </p:cNvSpPr>
            <p:nvPr userDrawn="1"/>
          </p:nvSpPr>
          <p:spPr bwMode="auto">
            <a:xfrm>
              <a:off x="4357" y="4603"/>
              <a:ext cx="265" cy="419"/>
            </a:xfrm>
            <a:custGeom>
              <a:avLst/>
              <a:gdLst>
                <a:gd name="T0" fmla="*/ 112 w 112"/>
                <a:gd name="T1" fmla="*/ 88 h 177"/>
                <a:gd name="T2" fmla="*/ 97 w 112"/>
                <a:gd name="T3" fmla="*/ 153 h 177"/>
                <a:gd name="T4" fmla="*/ 54 w 112"/>
                <a:gd name="T5" fmla="*/ 177 h 177"/>
                <a:gd name="T6" fmla="*/ 14 w 112"/>
                <a:gd name="T7" fmla="*/ 155 h 177"/>
                <a:gd name="T8" fmla="*/ 0 w 112"/>
                <a:gd name="T9" fmla="*/ 92 h 177"/>
                <a:gd name="T10" fmla="*/ 15 w 112"/>
                <a:gd name="T11" fmla="*/ 24 h 177"/>
                <a:gd name="T12" fmla="*/ 58 w 112"/>
                <a:gd name="T13" fmla="*/ 0 h 177"/>
                <a:gd name="T14" fmla="*/ 112 w 112"/>
                <a:gd name="T15" fmla="*/ 88 h 177"/>
                <a:gd name="T16" fmla="*/ 92 w 112"/>
                <a:gd name="T17" fmla="*/ 90 h 177"/>
                <a:gd name="T18" fmla="*/ 57 w 112"/>
                <a:gd name="T19" fmla="*/ 17 h 177"/>
                <a:gd name="T20" fmla="*/ 20 w 112"/>
                <a:gd name="T21" fmla="*/ 91 h 177"/>
                <a:gd name="T22" fmla="*/ 56 w 112"/>
                <a:gd name="T23" fmla="*/ 160 h 177"/>
                <a:gd name="T24" fmla="*/ 92 w 112"/>
                <a:gd name="T25" fmla="*/ 90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2" h="177">
                  <a:moveTo>
                    <a:pt x="112" y="88"/>
                  </a:moveTo>
                  <a:cubicBezTo>
                    <a:pt x="112" y="116"/>
                    <a:pt x="107" y="138"/>
                    <a:pt x="97" y="153"/>
                  </a:cubicBezTo>
                  <a:cubicBezTo>
                    <a:pt x="87" y="169"/>
                    <a:pt x="73" y="177"/>
                    <a:pt x="54" y="177"/>
                  </a:cubicBezTo>
                  <a:cubicBezTo>
                    <a:pt x="37" y="177"/>
                    <a:pt x="24" y="170"/>
                    <a:pt x="14" y="155"/>
                  </a:cubicBezTo>
                  <a:cubicBezTo>
                    <a:pt x="5" y="140"/>
                    <a:pt x="0" y="119"/>
                    <a:pt x="0" y="92"/>
                  </a:cubicBezTo>
                  <a:cubicBezTo>
                    <a:pt x="0" y="62"/>
                    <a:pt x="5" y="39"/>
                    <a:pt x="15" y="24"/>
                  </a:cubicBezTo>
                  <a:cubicBezTo>
                    <a:pt x="25" y="8"/>
                    <a:pt x="39" y="0"/>
                    <a:pt x="58" y="0"/>
                  </a:cubicBezTo>
                  <a:cubicBezTo>
                    <a:pt x="94" y="0"/>
                    <a:pt x="112" y="29"/>
                    <a:pt x="112" y="88"/>
                  </a:cubicBezTo>
                  <a:close/>
                  <a:moveTo>
                    <a:pt x="92" y="90"/>
                  </a:moveTo>
                  <a:cubicBezTo>
                    <a:pt x="92" y="41"/>
                    <a:pt x="80" y="17"/>
                    <a:pt x="57" y="17"/>
                  </a:cubicBezTo>
                  <a:cubicBezTo>
                    <a:pt x="32" y="17"/>
                    <a:pt x="20" y="41"/>
                    <a:pt x="20" y="91"/>
                  </a:cubicBezTo>
                  <a:cubicBezTo>
                    <a:pt x="20" y="137"/>
                    <a:pt x="32" y="160"/>
                    <a:pt x="56" y="160"/>
                  </a:cubicBezTo>
                  <a:cubicBezTo>
                    <a:pt x="80" y="160"/>
                    <a:pt x="92" y="137"/>
                    <a:pt x="92" y="9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74" name="Freeform 66"/>
            <p:cNvSpPr>
              <a:spLocks/>
            </p:cNvSpPr>
            <p:nvPr userDrawn="1"/>
          </p:nvSpPr>
          <p:spPr bwMode="auto">
            <a:xfrm>
              <a:off x="4667" y="4601"/>
              <a:ext cx="142" cy="414"/>
            </a:xfrm>
            <a:custGeom>
              <a:avLst/>
              <a:gdLst>
                <a:gd name="T0" fmla="*/ 40 w 60"/>
                <a:gd name="T1" fmla="*/ 175 h 175"/>
                <a:gd name="T2" fmla="*/ 40 w 60"/>
                <a:gd name="T3" fmla="*/ 27 h 175"/>
                <a:gd name="T4" fmla="*/ 23 w 60"/>
                <a:gd name="T5" fmla="*/ 39 h 175"/>
                <a:gd name="T6" fmla="*/ 0 w 60"/>
                <a:gd name="T7" fmla="*/ 47 h 175"/>
                <a:gd name="T8" fmla="*/ 0 w 60"/>
                <a:gd name="T9" fmla="*/ 28 h 175"/>
                <a:gd name="T10" fmla="*/ 28 w 60"/>
                <a:gd name="T11" fmla="*/ 16 h 175"/>
                <a:gd name="T12" fmla="*/ 52 w 60"/>
                <a:gd name="T13" fmla="*/ 0 h 175"/>
                <a:gd name="T14" fmla="*/ 60 w 60"/>
                <a:gd name="T15" fmla="*/ 0 h 175"/>
                <a:gd name="T16" fmla="*/ 60 w 60"/>
                <a:gd name="T17" fmla="*/ 175 h 175"/>
                <a:gd name="T18" fmla="*/ 40 w 60"/>
                <a:gd name="T19" fmla="*/ 175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175">
                  <a:moveTo>
                    <a:pt x="40" y="175"/>
                  </a:moveTo>
                  <a:cubicBezTo>
                    <a:pt x="40" y="27"/>
                    <a:pt x="40" y="27"/>
                    <a:pt x="40" y="27"/>
                  </a:cubicBezTo>
                  <a:cubicBezTo>
                    <a:pt x="37" y="31"/>
                    <a:pt x="31" y="34"/>
                    <a:pt x="23" y="39"/>
                  </a:cubicBezTo>
                  <a:cubicBezTo>
                    <a:pt x="15" y="43"/>
                    <a:pt x="7" y="46"/>
                    <a:pt x="0" y="47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9" y="25"/>
                    <a:pt x="18" y="21"/>
                    <a:pt x="28" y="16"/>
                  </a:cubicBezTo>
                  <a:cubicBezTo>
                    <a:pt x="38" y="11"/>
                    <a:pt x="46" y="5"/>
                    <a:pt x="52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60" y="175"/>
                    <a:pt x="60" y="175"/>
                    <a:pt x="60" y="175"/>
                  </a:cubicBezTo>
                  <a:lnTo>
                    <a:pt x="40" y="1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75" name="Freeform 67"/>
            <p:cNvSpPr>
              <a:spLocks noEditPoints="1"/>
            </p:cNvSpPr>
            <p:nvPr userDrawn="1"/>
          </p:nvSpPr>
          <p:spPr bwMode="auto">
            <a:xfrm>
              <a:off x="4901" y="4603"/>
              <a:ext cx="258" cy="419"/>
            </a:xfrm>
            <a:custGeom>
              <a:avLst/>
              <a:gdLst>
                <a:gd name="T0" fmla="*/ 109 w 109"/>
                <a:gd name="T1" fmla="*/ 120 h 177"/>
                <a:gd name="T2" fmla="*/ 102 w 109"/>
                <a:gd name="T3" fmla="*/ 149 h 177"/>
                <a:gd name="T4" fmla="*/ 82 w 109"/>
                <a:gd name="T5" fmla="*/ 170 h 177"/>
                <a:gd name="T6" fmla="*/ 55 w 109"/>
                <a:gd name="T7" fmla="*/ 177 h 177"/>
                <a:gd name="T8" fmla="*/ 15 w 109"/>
                <a:gd name="T9" fmla="*/ 156 h 177"/>
                <a:gd name="T10" fmla="*/ 0 w 109"/>
                <a:gd name="T11" fmla="*/ 99 h 177"/>
                <a:gd name="T12" fmla="*/ 9 w 109"/>
                <a:gd name="T13" fmla="*/ 47 h 177"/>
                <a:gd name="T14" fmla="*/ 33 w 109"/>
                <a:gd name="T15" fmla="*/ 12 h 177"/>
                <a:gd name="T16" fmla="*/ 70 w 109"/>
                <a:gd name="T17" fmla="*/ 0 h 177"/>
                <a:gd name="T18" fmla="*/ 98 w 109"/>
                <a:gd name="T19" fmla="*/ 5 h 177"/>
                <a:gd name="T20" fmla="*/ 98 w 109"/>
                <a:gd name="T21" fmla="*/ 23 h 177"/>
                <a:gd name="T22" fmla="*/ 70 w 109"/>
                <a:gd name="T23" fmla="*/ 17 h 177"/>
                <a:gd name="T24" fmla="*/ 34 w 109"/>
                <a:gd name="T25" fmla="*/ 37 h 177"/>
                <a:gd name="T26" fmla="*/ 20 w 109"/>
                <a:gd name="T27" fmla="*/ 91 h 177"/>
                <a:gd name="T28" fmla="*/ 21 w 109"/>
                <a:gd name="T29" fmla="*/ 91 h 177"/>
                <a:gd name="T30" fmla="*/ 60 w 109"/>
                <a:gd name="T31" fmla="*/ 67 h 177"/>
                <a:gd name="T32" fmla="*/ 95 w 109"/>
                <a:gd name="T33" fmla="*/ 81 h 177"/>
                <a:gd name="T34" fmla="*/ 109 w 109"/>
                <a:gd name="T35" fmla="*/ 120 h 177"/>
                <a:gd name="T36" fmla="*/ 89 w 109"/>
                <a:gd name="T37" fmla="*/ 122 h 177"/>
                <a:gd name="T38" fmla="*/ 80 w 109"/>
                <a:gd name="T39" fmla="*/ 94 h 177"/>
                <a:gd name="T40" fmla="*/ 55 w 109"/>
                <a:gd name="T41" fmla="*/ 84 h 177"/>
                <a:gd name="T42" fmla="*/ 31 w 109"/>
                <a:gd name="T43" fmla="*/ 94 h 177"/>
                <a:gd name="T44" fmla="*/ 21 w 109"/>
                <a:gd name="T45" fmla="*/ 118 h 177"/>
                <a:gd name="T46" fmla="*/ 31 w 109"/>
                <a:gd name="T47" fmla="*/ 148 h 177"/>
                <a:gd name="T48" fmla="*/ 56 w 109"/>
                <a:gd name="T49" fmla="*/ 160 h 177"/>
                <a:gd name="T50" fmla="*/ 79 w 109"/>
                <a:gd name="T51" fmla="*/ 150 h 177"/>
                <a:gd name="T52" fmla="*/ 89 w 109"/>
                <a:gd name="T53" fmla="*/ 122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09" h="177">
                  <a:moveTo>
                    <a:pt x="109" y="120"/>
                  </a:moveTo>
                  <a:cubicBezTo>
                    <a:pt x="109" y="130"/>
                    <a:pt x="106" y="140"/>
                    <a:pt x="102" y="149"/>
                  </a:cubicBezTo>
                  <a:cubicBezTo>
                    <a:pt x="97" y="158"/>
                    <a:pt x="90" y="165"/>
                    <a:pt x="82" y="170"/>
                  </a:cubicBezTo>
                  <a:cubicBezTo>
                    <a:pt x="74" y="174"/>
                    <a:pt x="65" y="177"/>
                    <a:pt x="55" y="177"/>
                  </a:cubicBezTo>
                  <a:cubicBezTo>
                    <a:pt x="38" y="177"/>
                    <a:pt x="24" y="170"/>
                    <a:pt x="15" y="156"/>
                  </a:cubicBezTo>
                  <a:cubicBezTo>
                    <a:pt x="5" y="143"/>
                    <a:pt x="0" y="123"/>
                    <a:pt x="0" y="99"/>
                  </a:cubicBezTo>
                  <a:cubicBezTo>
                    <a:pt x="0" y="79"/>
                    <a:pt x="3" y="62"/>
                    <a:pt x="9" y="47"/>
                  </a:cubicBezTo>
                  <a:cubicBezTo>
                    <a:pt x="14" y="32"/>
                    <a:pt x="23" y="20"/>
                    <a:pt x="33" y="12"/>
                  </a:cubicBezTo>
                  <a:cubicBezTo>
                    <a:pt x="44" y="4"/>
                    <a:pt x="56" y="0"/>
                    <a:pt x="70" y="0"/>
                  </a:cubicBezTo>
                  <a:cubicBezTo>
                    <a:pt x="81" y="0"/>
                    <a:pt x="91" y="2"/>
                    <a:pt x="98" y="5"/>
                  </a:cubicBezTo>
                  <a:cubicBezTo>
                    <a:pt x="98" y="23"/>
                    <a:pt x="98" y="23"/>
                    <a:pt x="98" y="23"/>
                  </a:cubicBezTo>
                  <a:cubicBezTo>
                    <a:pt x="89" y="19"/>
                    <a:pt x="80" y="17"/>
                    <a:pt x="70" y="17"/>
                  </a:cubicBezTo>
                  <a:cubicBezTo>
                    <a:pt x="55" y="17"/>
                    <a:pt x="43" y="23"/>
                    <a:pt x="34" y="37"/>
                  </a:cubicBezTo>
                  <a:cubicBezTo>
                    <a:pt x="25" y="51"/>
                    <a:pt x="20" y="69"/>
                    <a:pt x="20" y="91"/>
                  </a:cubicBezTo>
                  <a:cubicBezTo>
                    <a:pt x="21" y="91"/>
                    <a:pt x="21" y="91"/>
                    <a:pt x="21" y="91"/>
                  </a:cubicBezTo>
                  <a:cubicBezTo>
                    <a:pt x="29" y="75"/>
                    <a:pt x="42" y="67"/>
                    <a:pt x="60" y="67"/>
                  </a:cubicBezTo>
                  <a:cubicBezTo>
                    <a:pt x="74" y="67"/>
                    <a:pt x="86" y="72"/>
                    <a:pt x="95" y="81"/>
                  </a:cubicBezTo>
                  <a:cubicBezTo>
                    <a:pt x="104" y="91"/>
                    <a:pt x="109" y="104"/>
                    <a:pt x="109" y="120"/>
                  </a:cubicBezTo>
                  <a:close/>
                  <a:moveTo>
                    <a:pt x="89" y="122"/>
                  </a:moveTo>
                  <a:cubicBezTo>
                    <a:pt x="89" y="110"/>
                    <a:pt x="86" y="101"/>
                    <a:pt x="80" y="94"/>
                  </a:cubicBezTo>
                  <a:cubicBezTo>
                    <a:pt x="74" y="87"/>
                    <a:pt x="66" y="84"/>
                    <a:pt x="55" y="84"/>
                  </a:cubicBezTo>
                  <a:cubicBezTo>
                    <a:pt x="46" y="84"/>
                    <a:pt x="38" y="87"/>
                    <a:pt x="31" y="94"/>
                  </a:cubicBezTo>
                  <a:cubicBezTo>
                    <a:pt x="25" y="100"/>
                    <a:pt x="21" y="108"/>
                    <a:pt x="21" y="118"/>
                  </a:cubicBezTo>
                  <a:cubicBezTo>
                    <a:pt x="21" y="130"/>
                    <a:pt x="25" y="140"/>
                    <a:pt x="31" y="148"/>
                  </a:cubicBezTo>
                  <a:cubicBezTo>
                    <a:pt x="38" y="156"/>
                    <a:pt x="46" y="160"/>
                    <a:pt x="56" y="160"/>
                  </a:cubicBezTo>
                  <a:cubicBezTo>
                    <a:pt x="65" y="160"/>
                    <a:pt x="73" y="157"/>
                    <a:pt x="79" y="150"/>
                  </a:cubicBezTo>
                  <a:cubicBezTo>
                    <a:pt x="85" y="143"/>
                    <a:pt x="89" y="133"/>
                    <a:pt x="89" y="1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</p:grpSp>
      <p:sp>
        <p:nvSpPr>
          <p:cNvPr id="76" name="Freeform 6"/>
          <p:cNvSpPr>
            <a:spLocks/>
          </p:cNvSpPr>
          <p:nvPr userDrawn="1"/>
        </p:nvSpPr>
        <p:spPr bwMode="auto">
          <a:xfrm>
            <a:off x="8433553" y="6059509"/>
            <a:ext cx="4669" cy="4670"/>
          </a:xfrm>
          <a:custGeom>
            <a:avLst/>
            <a:gdLst>
              <a:gd name="T0" fmla="*/ 1 w 1"/>
              <a:gd name="T1" fmla="*/ 0 h 1"/>
              <a:gd name="T2" fmla="*/ 1 w 1"/>
              <a:gd name="T3" fmla="*/ 1 h 1"/>
              <a:gd name="T4" fmla="*/ 1 w 1"/>
              <a:gd name="T5" fmla="*/ 0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" h="1">
                <a:moveTo>
                  <a:pt x="1" y="0"/>
                </a:moveTo>
                <a:cubicBezTo>
                  <a:pt x="0" y="0"/>
                  <a:pt x="1" y="0"/>
                  <a:pt x="1" y="1"/>
                </a:cubicBezTo>
                <a:cubicBezTo>
                  <a:pt x="1" y="0"/>
                  <a:pt x="1" y="0"/>
                  <a:pt x="1" y="0"/>
                </a:cubicBezTo>
                <a:close/>
              </a:path>
            </a:pathLst>
          </a:custGeom>
          <a:solidFill>
            <a:srgbClr val="A8322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/>
          </a:p>
        </p:txBody>
      </p:sp>
      <p:sp>
        <p:nvSpPr>
          <p:cNvPr id="90" name="Freeform 19"/>
          <p:cNvSpPr>
            <a:spLocks/>
          </p:cNvSpPr>
          <p:nvPr userDrawn="1"/>
        </p:nvSpPr>
        <p:spPr bwMode="auto">
          <a:xfrm>
            <a:off x="8402428" y="5626799"/>
            <a:ext cx="4669" cy="4670"/>
          </a:xfrm>
          <a:custGeom>
            <a:avLst/>
            <a:gdLst>
              <a:gd name="T0" fmla="*/ 1 w 1"/>
              <a:gd name="T1" fmla="*/ 0 h 1"/>
              <a:gd name="T2" fmla="*/ 1 w 1"/>
              <a:gd name="T3" fmla="*/ 1 h 1"/>
              <a:gd name="T4" fmla="*/ 1 w 1"/>
              <a:gd name="T5" fmla="*/ 0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" h="1">
                <a:moveTo>
                  <a:pt x="1" y="0"/>
                </a:moveTo>
                <a:cubicBezTo>
                  <a:pt x="0" y="0"/>
                  <a:pt x="1" y="0"/>
                  <a:pt x="1" y="1"/>
                </a:cubicBezTo>
                <a:cubicBezTo>
                  <a:pt x="1" y="0"/>
                  <a:pt x="1" y="0"/>
                  <a:pt x="1" y="0"/>
                </a:cubicBezTo>
                <a:close/>
              </a:path>
            </a:pathLst>
          </a:custGeom>
          <a:solidFill>
            <a:srgbClr val="A8322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/>
          </a:p>
        </p:txBody>
      </p:sp>
      <p:grpSp>
        <p:nvGrpSpPr>
          <p:cNvPr id="103" name="Group 102"/>
          <p:cNvGrpSpPr/>
          <p:nvPr userDrawn="1"/>
        </p:nvGrpSpPr>
        <p:grpSpPr>
          <a:xfrm>
            <a:off x="0" y="4244614"/>
            <a:ext cx="12192000" cy="2613387"/>
            <a:chOff x="0" y="4329113"/>
            <a:chExt cx="12436475" cy="2665413"/>
          </a:xfrm>
        </p:grpSpPr>
        <p:sp>
          <p:nvSpPr>
            <p:cNvPr id="92" name="Freeform 21"/>
            <p:cNvSpPr>
              <a:spLocks noEditPoints="1"/>
            </p:cNvSpPr>
            <p:nvPr userDrawn="1"/>
          </p:nvSpPr>
          <p:spPr bwMode="auto">
            <a:xfrm>
              <a:off x="3273425" y="4329113"/>
              <a:ext cx="9163050" cy="2665413"/>
            </a:xfrm>
            <a:custGeom>
              <a:avLst/>
              <a:gdLst>
                <a:gd name="T0" fmla="*/ 1597 w 1671"/>
                <a:gd name="T1" fmla="*/ 16 h 486"/>
                <a:gd name="T2" fmla="*/ 1574 w 1671"/>
                <a:gd name="T3" fmla="*/ 67 h 486"/>
                <a:gd name="T4" fmla="*/ 1470 w 1671"/>
                <a:gd name="T5" fmla="*/ 142 h 486"/>
                <a:gd name="T6" fmla="*/ 1369 w 1671"/>
                <a:gd name="T7" fmla="*/ 200 h 486"/>
                <a:gd name="T8" fmla="*/ 1309 w 1671"/>
                <a:gd name="T9" fmla="*/ 219 h 486"/>
                <a:gd name="T10" fmla="*/ 1241 w 1671"/>
                <a:gd name="T11" fmla="*/ 220 h 486"/>
                <a:gd name="T12" fmla="*/ 1143 w 1671"/>
                <a:gd name="T13" fmla="*/ 240 h 486"/>
                <a:gd name="T14" fmla="*/ 952 w 1671"/>
                <a:gd name="T15" fmla="*/ 283 h 486"/>
                <a:gd name="T16" fmla="*/ 898 w 1671"/>
                <a:gd name="T17" fmla="*/ 291 h 486"/>
                <a:gd name="T18" fmla="*/ 647 w 1671"/>
                <a:gd name="T19" fmla="*/ 226 h 486"/>
                <a:gd name="T20" fmla="*/ 248 w 1671"/>
                <a:gd name="T21" fmla="*/ 223 h 486"/>
                <a:gd name="T22" fmla="*/ 114 w 1671"/>
                <a:gd name="T23" fmla="*/ 239 h 486"/>
                <a:gd name="T24" fmla="*/ 50 w 1671"/>
                <a:gd name="T25" fmla="*/ 239 h 486"/>
                <a:gd name="T26" fmla="*/ 64 w 1671"/>
                <a:gd name="T27" fmla="*/ 486 h 486"/>
                <a:gd name="T28" fmla="*/ 114 w 1671"/>
                <a:gd name="T29" fmla="*/ 486 h 486"/>
                <a:gd name="T30" fmla="*/ 185 w 1671"/>
                <a:gd name="T31" fmla="*/ 486 h 486"/>
                <a:gd name="T32" fmla="*/ 248 w 1671"/>
                <a:gd name="T33" fmla="*/ 486 h 486"/>
                <a:gd name="T34" fmla="*/ 653 w 1671"/>
                <a:gd name="T35" fmla="*/ 486 h 486"/>
                <a:gd name="T36" fmla="*/ 727 w 1671"/>
                <a:gd name="T37" fmla="*/ 486 h 486"/>
                <a:gd name="T38" fmla="*/ 917 w 1671"/>
                <a:gd name="T39" fmla="*/ 486 h 486"/>
                <a:gd name="T40" fmla="*/ 952 w 1671"/>
                <a:gd name="T41" fmla="*/ 486 h 486"/>
                <a:gd name="T42" fmla="*/ 1091 w 1671"/>
                <a:gd name="T43" fmla="*/ 486 h 486"/>
                <a:gd name="T44" fmla="*/ 1491 w 1671"/>
                <a:gd name="T45" fmla="*/ 486 h 486"/>
                <a:gd name="T46" fmla="*/ 1571 w 1671"/>
                <a:gd name="T47" fmla="*/ 486 h 486"/>
                <a:gd name="T48" fmla="*/ 304 w 1671"/>
                <a:gd name="T49" fmla="*/ 376 h 486"/>
                <a:gd name="T50" fmla="*/ 304 w 1671"/>
                <a:gd name="T51" fmla="*/ 365 h 486"/>
                <a:gd name="T52" fmla="*/ 304 w 1671"/>
                <a:gd name="T53" fmla="*/ 354 h 486"/>
                <a:gd name="T54" fmla="*/ 334 w 1671"/>
                <a:gd name="T55" fmla="*/ 376 h 486"/>
                <a:gd name="T56" fmla="*/ 334 w 1671"/>
                <a:gd name="T57" fmla="*/ 365 h 486"/>
                <a:gd name="T58" fmla="*/ 334 w 1671"/>
                <a:gd name="T59" fmla="*/ 354 h 486"/>
                <a:gd name="T60" fmla="*/ 364 w 1671"/>
                <a:gd name="T61" fmla="*/ 376 h 486"/>
                <a:gd name="T62" fmla="*/ 364 w 1671"/>
                <a:gd name="T63" fmla="*/ 365 h 486"/>
                <a:gd name="T64" fmla="*/ 364 w 1671"/>
                <a:gd name="T65" fmla="*/ 354 h 486"/>
                <a:gd name="T66" fmla="*/ 447 w 1671"/>
                <a:gd name="T67" fmla="*/ 376 h 486"/>
                <a:gd name="T68" fmla="*/ 447 w 1671"/>
                <a:gd name="T69" fmla="*/ 365 h 486"/>
                <a:gd name="T70" fmla="*/ 447 w 1671"/>
                <a:gd name="T71" fmla="*/ 354 h 486"/>
                <a:gd name="T72" fmla="*/ 477 w 1671"/>
                <a:gd name="T73" fmla="*/ 376 h 486"/>
                <a:gd name="T74" fmla="*/ 477 w 1671"/>
                <a:gd name="T75" fmla="*/ 365 h 486"/>
                <a:gd name="T76" fmla="*/ 477 w 1671"/>
                <a:gd name="T77" fmla="*/ 354 h 486"/>
                <a:gd name="T78" fmla="*/ 507 w 1671"/>
                <a:gd name="T79" fmla="*/ 376 h 486"/>
                <a:gd name="T80" fmla="*/ 507 w 1671"/>
                <a:gd name="T81" fmla="*/ 365 h 486"/>
                <a:gd name="T82" fmla="*/ 507 w 1671"/>
                <a:gd name="T83" fmla="*/ 354 h 486"/>
                <a:gd name="T84" fmla="*/ 416 w 1671"/>
                <a:gd name="T85" fmla="*/ 246 h 486"/>
                <a:gd name="T86" fmla="*/ 568 w 1671"/>
                <a:gd name="T87" fmla="*/ 376 h 486"/>
                <a:gd name="T88" fmla="*/ 568 w 1671"/>
                <a:gd name="T89" fmla="*/ 365 h 486"/>
                <a:gd name="T90" fmla="*/ 568 w 1671"/>
                <a:gd name="T91" fmla="*/ 354 h 486"/>
                <a:gd name="T92" fmla="*/ 598 w 1671"/>
                <a:gd name="T93" fmla="*/ 376 h 486"/>
                <a:gd name="T94" fmla="*/ 598 w 1671"/>
                <a:gd name="T95" fmla="*/ 365 h 486"/>
                <a:gd name="T96" fmla="*/ 598 w 1671"/>
                <a:gd name="T97" fmla="*/ 354 h 486"/>
                <a:gd name="T98" fmla="*/ 628 w 1671"/>
                <a:gd name="T99" fmla="*/ 376 h 486"/>
                <a:gd name="T100" fmla="*/ 628 w 1671"/>
                <a:gd name="T101" fmla="*/ 365 h 486"/>
                <a:gd name="T102" fmla="*/ 628 w 1671"/>
                <a:gd name="T103" fmla="*/ 354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671" h="486">
                  <a:moveTo>
                    <a:pt x="1607" y="78"/>
                  </a:moveTo>
                  <a:cubicBezTo>
                    <a:pt x="1607" y="67"/>
                    <a:pt x="1607" y="67"/>
                    <a:pt x="1607" y="67"/>
                  </a:cubicBezTo>
                  <a:cubicBezTo>
                    <a:pt x="1598" y="67"/>
                    <a:pt x="1598" y="67"/>
                    <a:pt x="1598" y="67"/>
                  </a:cubicBezTo>
                  <a:cubicBezTo>
                    <a:pt x="1598" y="16"/>
                    <a:pt x="1598" y="16"/>
                    <a:pt x="1598" y="16"/>
                  </a:cubicBezTo>
                  <a:cubicBezTo>
                    <a:pt x="1597" y="16"/>
                    <a:pt x="1597" y="16"/>
                    <a:pt x="1597" y="16"/>
                  </a:cubicBezTo>
                  <a:cubicBezTo>
                    <a:pt x="1597" y="67"/>
                    <a:pt x="1597" y="67"/>
                    <a:pt x="1597" y="67"/>
                  </a:cubicBezTo>
                  <a:cubicBezTo>
                    <a:pt x="1577" y="67"/>
                    <a:pt x="1577" y="67"/>
                    <a:pt x="1577" y="67"/>
                  </a:cubicBezTo>
                  <a:cubicBezTo>
                    <a:pt x="1577" y="0"/>
                    <a:pt x="1577" y="0"/>
                    <a:pt x="1577" y="0"/>
                  </a:cubicBezTo>
                  <a:cubicBezTo>
                    <a:pt x="1574" y="0"/>
                    <a:pt x="1574" y="0"/>
                    <a:pt x="1574" y="0"/>
                  </a:cubicBezTo>
                  <a:cubicBezTo>
                    <a:pt x="1574" y="67"/>
                    <a:pt x="1574" y="67"/>
                    <a:pt x="1574" y="67"/>
                  </a:cubicBezTo>
                  <a:cubicBezTo>
                    <a:pt x="1567" y="67"/>
                    <a:pt x="1567" y="67"/>
                    <a:pt x="1567" y="67"/>
                  </a:cubicBezTo>
                  <a:cubicBezTo>
                    <a:pt x="1567" y="78"/>
                    <a:pt x="1567" y="78"/>
                    <a:pt x="1567" y="78"/>
                  </a:cubicBezTo>
                  <a:cubicBezTo>
                    <a:pt x="1559" y="78"/>
                    <a:pt x="1559" y="78"/>
                    <a:pt x="1559" y="78"/>
                  </a:cubicBezTo>
                  <a:cubicBezTo>
                    <a:pt x="1543" y="84"/>
                    <a:pt x="1543" y="84"/>
                    <a:pt x="1543" y="84"/>
                  </a:cubicBezTo>
                  <a:cubicBezTo>
                    <a:pt x="1470" y="142"/>
                    <a:pt x="1470" y="142"/>
                    <a:pt x="1470" y="142"/>
                  </a:cubicBezTo>
                  <a:cubicBezTo>
                    <a:pt x="1437" y="147"/>
                    <a:pt x="1437" y="147"/>
                    <a:pt x="1437" y="147"/>
                  </a:cubicBezTo>
                  <a:cubicBezTo>
                    <a:pt x="1437" y="207"/>
                    <a:pt x="1437" y="207"/>
                    <a:pt x="1437" y="207"/>
                  </a:cubicBezTo>
                  <a:cubicBezTo>
                    <a:pt x="1387" y="207"/>
                    <a:pt x="1387" y="207"/>
                    <a:pt x="1387" y="207"/>
                  </a:cubicBezTo>
                  <a:cubicBezTo>
                    <a:pt x="1380" y="200"/>
                    <a:pt x="1380" y="200"/>
                    <a:pt x="1380" y="200"/>
                  </a:cubicBezTo>
                  <a:cubicBezTo>
                    <a:pt x="1369" y="200"/>
                    <a:pt x="1369" y="200"/>
                    <a:pt x="1369" y="200"/>
                  </a:cubicBezTo>
                  <a:cubicBezTo>
                    <a:pt x="1369" y="189"/>
                    <a:pt x="1369" y="189"/>
                    <a:pt x="1369" y="189"/>
                  </a:cubicBezTo>
                  <a:cubicBezTo>
                    <a:pt x="1325" y="189"/>
                    <a:pt x="1325" y="189"/>
                    <a:pt x="1325" y="189"/>
                  </a:cubicBezTo>
                  <a:cubicBezTo>
                    <a:pt x="1325" y="199"/>
                    <a:pt x="1325" y="199"/>
                    <a:pt x="1325" y="199"/>
                  </a:cubicBezTo>
                  <a:cubicBezTo>
                    <a:pt x="1309" y="206"/>
                    <a:pt x="1309" y="206"/>
                    <a:pt x="1309" y="206"/>
                  </a:cubicBezTo>
                  <a:cubicBezTo>
                    <a:pt x="1309" y="219"/>
                    <a:pt x="1309" y="219"/>
                    <a:pt x="1309" y="219"/>
                  </a:cubicBezTo>
                  <a:cubicBezTo>
                    <a:pt x="1284" y="219"/>
                    <a:pt x="1284" y="219"/>
                    <a:pt x="1284" y="219"/>
                  </a:cubicBezTo>
                  <a:cubicBezTo>
                    <a:pt x="1284" y="205"/>
                    <a:pt x="1284" y="205"/>
                    <a:pt x="1284" y="205"/>
                  </a:cubicBezTo>
                  <a:cubicBezTo>
                    <a:pt x="1262" y="205"/>
                    <a:pt x="1262" y="205"/>
                    <a:pt x="1262" y="205"/>
                  </a:cubicBezTo>
                  <a:cubicBezTo>
                    <a:pt x="1262" y="220"/>
                    <a:pt x="1262" y="220"/>
                    <a:pt x="1262" y="220"/>
                  </a:cubicBezTo>
                  <a:cubicBezTo>
                    <a:pt x="1241" y="220"/>
                    <a:pt x="1241" y="220"/>
                    <a:pt x="1241" y="220"/>
                  </a:cubicBezTo>
                  <a:cubicBezTo>
                    <a:pt x="1241" y="234"/>
                    <a:pt x="1241" y="234"/>
                    <a:pt x="1241" y="234"/>
                  </a:cubicBezTo>
                  <a:cubicBezTo>
                    <a:pt x="1183" y="234"/>
                    <a:pt x="1183" y="234"/>
                    <a:pt x="1183" y="234"/>
                  </a:cubicBezTo>
                  <a:cubicBezTo>
                    <a:pt x="1183" y="226"/>
                    <a:pt x="1183" y="226"/>
                    <a:pt x="1183" y="226"/>
                  </a:cubicBezTo>
                  <a:cubicBezTo>
                    <a:pt x="1143" y="226"/>
                    <a:pt x="1143" y="226"/>
                    <a:pt x="1143" y="226"/>
                  </a:cubicBezTo>
                  <a:cubicBezTo>
                    <a:pt x="1143" y="240"/>
                    <a:pt x="1143" y="240"/>
                    <a:pt x="1143" y="240"/>
                  </a:cubicBezTo>
                  <a:cubicBezTo>
                    <a:pt x="1091" y="240"/>
                    <a:pt x="1091" y="240"/>
                    <a:pt x="1091" y="240"/>
                  </a:cubicBezTo>
                  <a:cubicBezTo>
                    <a:pt x="1091" y="141"/>
                    <a:pt x="1091" y="141"/>
                    <a:pt x="1091" y="141"/>
                  </a:cubicBezTo>
                  <a:cubicBezTo>
                    <a:pt x="970" y="141"/>
                    <a:pt x="970" y="141"/>
                    <a:pt x="970" y="141"/>
                  </a:cubicBezTo>
                  <a:cubicBezTo>
                    <a:pt x="970" y="283"/>
                    <a:pt x="970" y="283"/>
                    <a:pt x="970" y="283"/>
                  </a:cubicBezTo>
                  <a:cubicBezTo>
                    <a:pt x="952" y="283"/>
                    <a:pt x="952" y="283"/>
                    <a:pt x="952" y="283"/>
                  </a:cubicBezTo>
                  <a:cubicBezTo>
                    <a:pt x="952" y="294"/>
                    <a:pt x="952" y="294"/>
                    <a:pt x="952" y="294"/>
                  </a:cubicBezTo>
                  <a:cubicBezTo>
                    <a:pt x="917" y="294"/>
                    <a:pt x="917" y="294"/>
                    <a:pt x="917" y="294"/>
                  </a:cubicBezTo>
                  <a:cubicBezTo>
                    <a:pt x="917" y="316"/>
                    <a:pt x="917" y="316"/>
                    <a:pt x="917" y="316"/>
                  </a:cubicBezTo>
                  <a:cubicBezTo>
                    <a:pt x="898" y="316"/>
                    <a:pt x="898" y="316"/>
                    <a:pt x="898" y="316"/>
                  </a:cubicBezTo>
                  <a:cubicBezTo>
                    <a:pt x="898" y="291"/>
                    <a:pt x="898" y="291"/>
                    <a:pt x="898" y="291"/>
                  </a:cubicBezTo>
                  <a:cubicBezTo>
                    <a:pt x="761" y="291"/>
                    <a:pt x="761" y="291"/>
                    <a:pt x="761" y="291"/>
                  </a:cubicBezTo>
                  <a:cubicBezTo>
                    <a:pt x="761" y="281"/>
                    <a:pt x="761" y="281"/>
                    <a:pt x="761" y="281"/>
                  </a:cubicBezTo>
                  <a:cubicBezTo>
                    <a:pt x="727" y="281"/>
                    <a:pt x="727" y="281"/>
                    <a:pt x="727" y="281"/>
                  </a:cubicBezTo>
                  <a:cubicBezTo>
                    <a:pt x="727" y="226"/>
                    <a:pt x="727" y="226"/>
                    <a:pt x="727" y="226"/>
                  </a:cubicBezTo>
                  <a:cubicBezTo>
                    <a:pt x="647" y="226"/>
                    <a:pt x="647" y="226"/>
                    <a:pt x="647" y="226"/>
                  </a:cubicBezTo>
                  <a:cubicBezTo>
                    <a:pt x="647" y="294"/>
                    <a:pt x="647" y="294"/>
                    <a:pt x="647" y="294"/>
                  </a:cubicBezTo>
                  <a:cubicBezTo>
                    <a:pt x="477" y="154"/>
                    <a:pt x="326" y="244"/>
                    <a:pt x="276" y="283"/>
                  </a:cubicBezTo>
                  <a:cubicBezTo>
                    <a:pt x="276" y="247"/>
                    <a:pt x="276" y="247"/>
                    <a:pt x="276" y="247"/>
                  </a:cubicBezTo>
                  <a:cubicBezTo>
                    <a:pt x="248" y="247"/>
                    <a:pt x="248" y="247"/>
                    <a:pt x="248" y="247"/>
                  </a:cubicBezTo>
                  <a:cubicBezTo>
                    <a:pt x="248" y="223"/>
                    <a:pt x="248" y="223"/>
                    <a:pt x="248" y="223"/>
                  </a:cubicBezTo>
                  <a:cubicBezTo>
                    <a:pt x="185" y="223"/>
                    <a:pt x="185" y="223"/>
                    <a:pt x="185" y="223"/>
                  </a:cubicBezTo>
                  <a:cubicBezTo>
                    <a:pt x="185" y="353"/>
                    <a:pt x="185" y="353"/>
                    <a:pt x="185" y="353"/>
                  </a:cubicBezTo>
                  <a:cubicBezTo>
                    <a:pt x="153" y="353"/>
                    <a:pt x="153" y="353"/>
                    <a:pt x="153" y="353"/>
                  </a:cubicBezTo>
                  <a:cubicBezTo>
                    <a:pt x="153" y="239"/>
                    <a:pt x="153" y="239"/>
                    <a:pt x="153" y="239"/>
                  </a:cubicBezTo>
                  <a:cubicBezTo>
                    <a:pt x="114" y="239"/>
                    <a:pt x="114" y="239"/>
                    <a:pt x="114" y="239"/>
                  </a:cubicBezTo>
                  <a:cubicBezTo>
                    <a:pt x="114" y="199"/>
                    <a:pt x="114" y="199"/>
                    <a:pt x="114" y="199"/>
                  </a:cubicBezTo>
                  <a:cubicBezTo>
                    <a:pt x="64" y="199"/>
                    <a:pt x="64" y="199"/>
                    <a:pt x="64" y="199"/>
                  </a:cubicBezTo>
                  <a:cubicBezTo>
                    <a:pt x="64" y="343"/>
                    <a:pt x="64" y="343"/>
                    <a:pt x="64" y="343"/>
                  </a:cubicBezTo>
                  <a:cubicBezTo>
                    <a:pt x="50" y="343"/>
                    <a:pt x="50" y="343"/>
                    <a:pt x="50" y="343"/>
                  </a:cubicBezTo>
                  <a:cubicBezTo>
                    <a:pt x="50" y="239"/>
                    <a:pt x="50" y="239"/>
                    <a:pt x="50" y="239"/>
                  </a:cubicBezTo>
                  <a:cubicBezTo>
                    <a:pt x="0" y="239"/>
                    <a:pt x="0" y="239"/>
                    <a:pt x="0" y="239"/>
                  </a:cubicBezTo>
                  <a:cubicBezTo>
                    <a:pt x="0" y="486"/>
                    <a:pt x="0" y="486"/>
                    <a:pt x="0" y="486"/>
                  </a:cubicBezTo>
                  <a:cubicBezTo>
                    <a:pt x="36" y="486"/>
                    <a:pt x="36" y="486"/>
                    <a:pt x="36" y="486"/>
                  </a:cubicBezTo>
                  <a:cubicBezTo>
                    <a:pt x="50" y="486"/>
                    <a:pt x="50" y="486"/>
                    <a:pt x="50" y="486"/>
                  </a:cubicBezTo>
                  <a:cubicBezTo>
                    <a:pt x="64" y="486"/>
                    <a:pt x="64" y="486"/>
                    <a:pt x="64" y="486"/>
                  </a:cubicBezTo>
                  <a:cubicBezTo>
                    <a:pt x="66" y="486"/>
                    <a:pt x="66" y="486"/>
                    <a:pt x="66" y="486"/>
                  </a:cubicBezTo>
                  <a:cubicBezTo>
                    <a:pt x="75" y="486"/>
                    <a:pt x="75" y="486"/>
                    <a:pt x="75" y="486"/>
                  </a:cubicBezTo>
                  <a:cubicBezTo>
                    <a:pt x="103" y="486"/>
                    <a:pt x="103" y="486"/>
                    <a:pt x="103" y="486"/>
                  </a:cubicBezTo>
                  <a:cubicBezTo>
                    <a:pt x="112" y="486"/>
                    <a:pt x="112" y="486"/>
                    <a:pt x="112" y="486"/>
                  </a:cubicBezTo>
                  <a:cubicBezTo>
                    <a:pt x="114" y="486"/>
                    <a:pt x="114" y="486"/>
                    <a:pt x="114" y="486"/>
                  </a:cubicBezTo>
                  <a:cubicBezTo>
                    <a:pt x="125" y="486"/>
                    <a:pt x="125" y="486"/>
                    <a:pt x="125" y="486"/>
                  </a:cubicBezTo>
                  <a:cubicBezTo>
                    <a:pt x="141" y="486"/>
                    <a:pt x="141" y="486"/>
                    <a:pt x="141" y="486"/>
                  </a:cubicBezTo>
                  <a:cubicBezTo>
                    <a:pt x="153" y="486"/>
                    <a:pt x="153" y="486"/>
                    <a:pt x="153" y="486"/>
                  </a:cubicBezTo>
                  <a:cubicBezTo>
                    <a:pt x="165" y="486"/>
                    <a:pt x="165" y="486"/>
                    <a:pt x="165" y="486"/>
                  </a:cubicBezTo>
                  <a:cubicBezTo>
                    <a:pt x="185" y="486"/>
                    <a:pt x="185" y="486"/>
                    <a:pt x="185" y="486"/>
                  </a:cubicBezTo>
                  <a:cubicBezTo>
                    <a:pt x="192" y="486"/>
                    <a:pt x="192" y="486"/>
                    <a:pt x="192" y="486"/>
                  </a:cubicBezTo>
                  <a:cubicBezTo>
                    <a:pt x="197" y="486"/>
                    <a:pt x="197" y="486"/>
                    <a:pt x="197" y="486"/>
                  </a:cubicBezTo>
                  <a:cubicBezTo>
                    <a:pt x="219" y="486"/>
                    <a:pt x="219" y="486"/>
                    <a:pt x="219" y="486"/>
                  </a:cubicBezTo>
                  <a:cubicBezTo>
                    <a:pt x="239" y="486"/>
                    <a:pt x="239" y="486"/>
                    <a:pt x="239" y="486"/>
                  </a:cubicBezTo>
                  <a:cubicBezTo>
                    <a:pt x="248" y="486"/>
                    <a:pt x="248" y="486"/>
                    <a:pt x="248" y="486"/>
                  </a:cubicBezTo>
                  <a:cubicBezTo>
                    <a:pt x="268" y="486"/>
                    <a:pt x="268" y="486"/>
                    <a:pt x="268" y="486"/>
                  </a:cubicBezTo>
                  <a:cubicBezTo>
                    <a:pt x="276" y="486"/>
                    <a:pt x="276" y="486"/>
                    <a:pt x="276" y="486"/>
                  </a:cubicBezTo>
                  <a:cubicBezTo>
                    <a:pt x="635" y="486"/>
                    <a:pt x="635" y="486"/>
                    <a:pt x="635" y="486"/>
                  </a:cubicBezTo>
                  <a:cubicBezTo>
                    <a:pt x="647" y="486"/>
                    <a:pt x="647" y="486"/>
                    <a:pt x="647" y="486"/>
                  </a:cubicBezTo>
                  <a:cubicBezTo>
                    <a:pt x="653" y="486"/>
                    <a:pt x="653" y="486"/>
                    <a:pt x="653" y="486"/>
                  </a:cubicBezTo>
                  <a:cubicBezTo>
                    <a:pt x="665" y="486"/>
                    <a:pt x="665" y="486"/>
                    <a:pt x="665" y="486"/>
                  </a:cubicBezTo>
                  <a:cubicBezTo>
                    <a:pt x="673" y="486"/>
                    <a:pt x="673" y="486"/>
                    <a:pt x="673" y="486"/>
                  </a:cubicBezTo>
                  <a:cubicBezTo>
                    <a:pt x="703" y="486"/>
                    <a:pt x="703" y="486"/>
                    <a:pt x="703" y="486"/>
                  </a:cubicBezTo>
                  <a:cubicBezTo>
                    <a:pt x="717" y="486"/>
                    <a:pt x="717" y="486"/>
                    <a:pt x="717" y="486"/>
                  </a:cubicBezTo>
                  <a:cubicBezTo>
                    <a:pt x="727" y="486"/>
                    <a:pt x="727" y="486"/>
                    <a:pt x="727" y="486"/>
                  </a:cubicBezTo>
                  <a:cubicBezTo>
                    <a:pt x="751" y="486"/>
                    <a:pt x="751" y="486"/>
                    <a:pt x="751" y="486"/>
                  </a:cubicBezTo>
                  <a:cubicBezTo>
                    <a:pt x="761" y="486"/>
                    <a:pt x="761" y="486"/>
                    <a:pt x="761" y="486"/>
                  </a:cubicBezTo>
                  <a:cubicBezTo>
                    <a:pt x="888" y="486"/>
                    <a:pt x="888" y="486"/>
                    <a:pt x="888" y="486"/>
                  </a:cubicBezTo>
                  <a:cubicBezTo>
                    <a:pt x="898" y="486"/>
                    <a:pt x="898" y="486"/>
                    <a:pt x="898" y="486"/>
                  </a:cubicBezTo>
                  <a:cubicBezTo>
                    <a:pt x="917" y="486"/>
                    <a:pt x="917" y="486"/>
                    <a:pt x="917" y="486"/>
                  </a:cubicBezTo>
                  <a:cubicBezTo>
                    <a:pt x="926" y="486"/>
                    <a:pt x="926" y="486"/>
                    <a:pt x="926" y="486"/>
                  </a:cubicBezTo>
                  <a:cubicBezTo>
                    <a:pt x="929" y="486"/>
                    <a:pt x="929" y="486"/>
                    <a:pt x="929" y="486"/>
                  </a:cubicBezTo>
                  <a:cubicBezTo>
                    <a:pt x="930" y="486"/>
                    <a:pt x="930" y="486"/>
                    <a:pt x="930" y="486"/>
                  </a:cubicBezTo>
                  <a:cubicBezTo>
                    <a:pt x="945" y="486"/>
                    <a:pt x="945" y="486"/>
                    <a:pt x="945" y="486"/>
                  </a:cubicBezTo>
                  <a:cubicBezTo>
                    <a:pt x="952" y="486"/>
                    <a:pt x="952" y="486"/>
                    <a:pt x="952" y="486"/>
                  </a:cubicBezTo>
                  <a:cubicBezTo>
                    <a:pt x="961" y="486"/>
                    <a:pt x="961" y="486"/>
                    <a:pt x="961" y="486"/>
                  </a:cubicBezTo>
                  <a:cubicBezTo>
                    <a:pt x="970" y="486"/>
                    <a:pt x="970" y="486"/>
                    <a:pt x="970" y="486"/>
                  </a:cubicBezTo>
                  <a:cubicBezTo>
                    <a:pt x="977" y="486"/>
                    <a:pt x="977" y="486"/>
                    <a:pt x="977" y="486"/>
                  </a:cubicBezTo>
                  <a:cubicBezTo>
                    <a:pt x="1087" y="486"/>
                    <a:pt x="1087" y="486"/>
                    <a:pt x="1087" y="486"/>
                  </a:cubicBezTo>
                  <a:cubicBezTo>
                    <a:pt x="1091" y="486"/>
                    <a:pt x="1091" y="486"/>
                    <a:pt x="1091" y="486"/>
                  </a:cubicBezTo>
                  <a:cubicBezTo>
                    <a:pt x="1143" y="486"/>
                    <a:pt x="1143" y="486"/>
                    <a:pt x="1143" y="486"/>
                  </a:cubicBezTo>
                  <a:cubicBezTo>
                    <a:pt x="1147" y="486"/>
                    <a:pt x="1147" y="486"/>
                    <a:pt x="1147" y="486"/>
                  </a:cubicBezTo>
                  <a:cubicBezTo>
                    <a:pt x="1183" y="486"/>
                    <a:pt x="1183" y="486"/>
                    <a:pt x="1183" y="486"/>
                  </a:cubicBezTo>
                  <a:cubicBezTo>
                    <a:pt x="1484" y="486"/>
                    <a:pt x="1484" y="486"/>
                    <a:pt x="1484" y="486"/>
                  </a:cubicBezTo>
                  <a:cubicBezTo>
                    <a:pt x="1491" y="486"/>
                    <a:pt x="1491" y="486"/>
                    <a:pt x="1491" y="486"/>
                  </a:cubicBezTo>
                  <a:cubicBezTo>
                    <a:pt x="1494" y="486"/>
                    <a:pt x="1494" y="486"/>
                    <a:pt x="1494" y="486"/>
                  </a:cubicBezTo>
                  <a:cubicBezTo>
                    <a:pt x="1514" y="486"/>
                    <a:pt x="1514" y="486"/>
                    <a:pt x="1514" y="486"/>
                  </a:cubicBezTo>
                  <a:cubicBezTo>
                    <a:pt x="1515" y="486"/>
                    <a:pt x="1515" y="486"/>
                    <a:pt x="1515" y="486"/>
                  </a:cubicBezTo>
                  <a:cubicBezTo>
                    <a:pt x="1524" y="486"/>
                    <a:pt x="1524" y="486"/>
                    <a:pt x="1524" y="486"/>
                  </a:cubicBezTo>
                  <a:cubicBezTo>
                    <a:pt x="1571" y="486"/>
                    <a:pt x="1571" y="486"/>
                    <a:pt x="1571" y="486"/>
                  </a:cubicBezTo>
                  <a:cubicBezTo>
                    <a:pt x="1603" y="486"/>
                    <a:pt x="1603" y="486"/>
                    <a:pt x="1603" y="486"/>
                  </a:cubicBezTo>
                  <a:cubicBezTo>
                    <a:pt x="1671" y="486"/>
                    <a:pt x="1671" y="486"/>
                    <a:pt x="1671" y="486"/>
                  </a:cubicBezTo>
                  <a:cubicBezTo>
                    <a:pt x="1671" y="78"/>
                    <a:pt x="1671" y="78"/>
                    <a:pt x="1671" y="78"/>
                  </a:cubicBezTo>
                  <a:lnTo>
                    <a:pt x="1607" y="78"/>
                  </a:lnTo>
                  <a:close/>
                  <a:moveTo>
                    <a:pt x="304" y="376"/>
                  </a:moveTo>
                  <a:cubicBezTo>
                    <a:pt x="281" y="376"/>
                    <a:pt x="281" y="376"/>
                    <a:pt x="281" y="376"/>
                  </a:cubicBezTo>
                  <a:cubicBezTo>
                    <a:pt x="281" y="369"/>
                    <a:pt x="281" y="369"/>
                    <a:pt x="281" y="369"/>
                  </a:cubicBezTo>
                  <a:cubicBezTo>
                    <a:pt x="304" y="369"/>
                    <a:pt x="304" y="369"/>
                    <a:pt x="304" y="369"/>
                  </a:cubicBezTo>
                  <a:lnTo>
                    <a:pt x="304" y="376"/>
                  </a:lnTo>
                  <a:close/>
                  <a:moveTo>
                    <a:pt x="304" y="365"/>
                  </a:moveTo>
                  <a:cubicBezTo>
                    <a:pt x="281" y="365"/>
                    <a:pt x="281" y="365"/>
                    <a:pt x="281" y="365"/>
                  </a:cubicBezTo>
                  <a:cubicBezTo>
                    <a:pt x="281" y="357"/>
                    <a:pt x="281" y="357"/>
                    <a:pt x="281" y="357"/>
                  </a:cubicBezTo>
                  <a:cubicBezTo>
                    <a:pt x="304" y="357"/>
                    <a:pt x="304" y="357"/>
                    <a:pt x="304" y="357"/>
                  </a:cubicBezTo>
                  <a:lnTo>
                    <a:pt x="304" y="365"/>
                  </a:lnTo>
                  <a:close/>
                  <a:moveTo>
                    <a:pt x="304" y="354"/>
                  </a:moveTo>
                  <a:cubicBezTo>
                    <a:pt x="281" y="354"/>
                    <a:pt x="281" y="354"/>
                    <a:pt x="281" y="354"/>
                  </a:cubicBezTo>
                  <a:cubicBezTo>
                    <a:pt x="281" y="346"/>
                    <a:pt x="281" y="346"/>
                    <a:pt x="281" y="346"/>
                  </a:cubicBezTo>
                  <a:cubicBezTo>
                    <a:pt x="304" y="346"/>
                    <a:pt x="304" y="346"/>
                    <a:pt x="304" y="346"/>
                  </a:cubicBezTo>
                  <a:lnTo>
                    <a:pt x="304" y="354"/>
                  </a:lnTo>
                  <a:close/>
                  <a:moveTo>
                    <a:pt x="334" y="376"/>
                  </a:moveTo>
                  <a:cubicBezTo>
                    <a:pt x="311" y="376"/>
                    <a:pt x="311" y="376"/>
                    <a:pt x="311" y="376"/>
                  </a:cubicBezTo>
                  <a:cubicBezTo>
                    <a:pt x="311" y="369"/>
                    <a:pt x="311" y="369"/>
                    <a:pt x="311" y="369"/>
                  </a:cubicBezTo>
                  <a:cubicBezTo>
                    <a:pt x="334" y="369"/>
                    <a:pt x="334" y="369"/>
                    <a:pt x="334" y="369"/>
                  </a:cubicBezTo>
                  <a:lnTo>
                    <a:pt x="334" y="376"/>
                  </a:lnTo>
                  <a:close/>
                  <a:moveTo>
                    <a:pt x="334" y="365"/>
                  </a:moveTo>
                  <a:cubicBezTo>
                    <a:pt x="311" y="365"/>
                    <a:pt x="311" y="365"/>
                    <a:pt x="311" y="365"/>
                  </a:cubicBezTo>
                  <a:cubicBezTo>
                    <a:pt x="311" y="357"/>
                    <a:pt x="311" y="357"/>
                    <a:pt x="311" y="357"/>
                  </a:cubicBezTo>
                  <a:cubicBezTo>
                    <a:pt x="334" y="357"/>
                    <a:pt x="334" y="357"/>
                    <a:pt x="334" y="357"/>
                  </a:cubicBezTo>
                  <a:lnTo>
                    <a:pt x="334" y="365"/>
                  </a:lnTo>
                  <a:close/>
                  <a:moveTo>
                    <a:pt x="334" y="354"/>
                  </a:moveTo>
                  <a:cubicBezTo>
                    <a:pt x="311" y="354"/>
                    <a:pt x="311" y="354"/>
                    <a:pt x="311" y="354"/>
                  </a:cubicBezTo>
                  <a:cubicBezTo>
                    <a:pt x="311" y="346"/>
                    <a:pt x="311" y="346"/>
                    <a:pt x="311" y="346"/>
                  </a:cubicBezTo>
                  <a:cubicBezTo>
                    <a:pt x="334" y="346"/>
                    <a:pt x="334" y="346"/>
                    <a:pt x="334" y="346"/>
                  </a:cubicBezTo>
                  <a:lnTo>
                    <a:pt x="334" y="354"/>
                  </a:lnTo>
                  <a:close/>
                  <a:moveTo>
                    <a:pt x="364" y="376"/>
                  </a:moveTo>
                  <a:cubicBezTo>
                    <a:pt x="341" y="376"/>
                    <a:pt x="341" y="376"/>
                    <a:pt x="341" y="376"/>
                  </a:cubicBezTo>
                  <a:cubicBezTo>
                    <a:pt x="341" y="369"/>
                    <a:pt x="341" y="369"/>
                    <a:pt x="341" y="369"/>
                  </a:cubicBezTo>
                  <a:cubicBezTo>
                    <a:pt x="364" y="369"/>
                    <a:pt x="364" y="369"/>
                    <a:pt x="364" y="369"/>
                  </a:cubicBezTo>
                  <a:lnTo>
                    <a:pt x="364" y="376"/>
                  </a:lnTo>
                  <a:close/>
                  <a:moveTo>
                    <a:pt x="364" y="365"/>
                  </a:moveTo>
                  <a:cubicBezTo>
                    <a:pt x="341" y="365"/>
                    <a:pt x="341" y="365"/>
                    <a:pt x="341" y="365"/>
                  </a:cubicBezTo>
                  <a:cubicBezTo>
                    <a:pt x="341" y="357"/>
                    <a:pt x="341" y="357"/>
                    <a:pt x="341" y="357"/>
                  </a:cubicBezTo>
                  <a:cubicBezTo>
                    <a:pt x="364" y="357"/>
                    <a:pt x="364" y="357"/>
                    <a:pt x="364" y="357"/>
                  </a:cubicBezTo>
                  <a:lnTo>
                    <a:pt x="364" y="365"/>
                  </a:lnTo>
                  <a:close/>
                  <a:moveTo>
                    <a:pt x="364" y="354"/>
                  </a:moveTo>
                  <a:cubicBezTo>
                    <a:pt x="341" y="354"/>
                    <a:pt x="341" y="354"/>
                    <a:pt x="341" y="354"/>
                  </a:cubicBezTo>
                  <a:cubicBezTo>
                    <a:pt x="341" y="346"/>
                    <a:pt x="341" y="346"/>
                    <a:pt x="341" y="346"/>
                  </a:cubicBezTo>
                  <a:cubicBezTo>
                    <a:pt x="364" y="346"/>
                    <a:pt x="364" y="346"/>
                    <a:pt x="364" y="346"/>
                  </a:cubicBezTo>
                  <a:lnTo>
                    <a:pt x="364" y="354"/>
                  </a:lnTo>
                  <a:close/>
                  <a:moveTo>
                    <a:pt x="447" y="376"/>
                  </a:moveTo>
                  <a:cubicBezTo>
                    <a:pt x="424" y="376"/>
                    <a:pt x="424" y="376"/>
                    <a:pt x="424" y="376"/>
                  </a:cubicBezTo>
                  <a:cubicBezTo>
                    <a:pt x="424" y="369"/>
                    <a:pt x="424" y="369"/>
                    <a:pt x="424" y="369"/>
                  </a:cubicBezTo>
                  <a:cubicBezTo>
                    <a:pt x="447" y="369"/>
                    <a:pt x="447" y="369"/>
                    <a:pt x="447" y="369"/>
                  </a:cubicBezTo>
                  <a:lnTo>
                    <a:pt x="447" y="376"/>
                  </a:lnTo>
                  <a:close/>
                  <a:moveTo>
                    <a:pt x="447" y="365"/>
                  </a:moveTo>
                  <a:cubicBezTo>
                    <a:pt x="424" y="365"/>
                    <a:pt x="424" y="365"/>
                    <a:pt x="424" y="365"/>
                  </a:cubicBezTo>
                  <a:cubicBezTo>
                    <a:pt x="424" y="357"/>
                    <a:pt x="424" y="357"/>
                    <a:pt x="424" y="357"/>
                  </a:cubicBezTo>
                  <a:cubicBezTo>
                    <a:pt x="447" y="357"/>
                    <a:pt x="447" y="357"/>
                    <a:pt x="447" y="357"/>
                  </a:cubicBezTo>
                  <a:lnTo>
                    <a:pt x="447" y="365"/>
                  </a:lnTo>
                  <a:close/>
                  <a:moveTo>
                    <a:pt x="447" y="354"/>
                  </a:moveTo>
                  <a:cubicBezTo>
                    <a:pt x="424" y="354"/>
                    <a:pt x="424" y="354"/>
                    <a:pt x="424" y="354"/>
                  </a:cubicBezTo>
                  <a:cubicBezTo>
                    <a:pt x="424" y="346"/>
                    <a:pt x="424" y="346"/>
                    <a:pt x="424" y="346"/>
                  </a:cubicBezTo>
                  <a:cubicBezTo>
                    <a:pt x="447" y="346"/>
                    <a:pt x="447" y="346"/>
                    <a:pt x="447" y="346"/>
                  </a:cubicBezTo>
                  <a:lnTo>
                    <a:pt x="447" y="354"/>
                  </a:lnTo>
                  <a:close/>
                  <a:moveTo>
                    <a:pt x="477" y="376"/>
                  </a:moveTo>
                  <a:cubicBezTo>
                    <a:pt x="454" y="376"/>
                    <a:pt x="454" y="376"/>
                    <a:pt x="454" y="376"/>
                  </a:cubicBezTo>
                  <a:cubicBezTo>
                    <a:pt x="454" y="369"/>
                    <a:pt x="454" y="369"/>
                    <a:pt x="454" y="369"/>
                  </a:cubicBezTo>
                  <a:cubicBezTo>
                    <a:pt x="477" y="369"/>
                    <a:pt x="477" y="369"/>
                    <a:pt x="477" y="369"/>
                  </a:cubicBezTo>
                  <a:lnTo>
                    <a:pt x="477" y="376"/>
                  </a:lnTo>
                  <a:close/>
                  <a:moveTo>
                    <a:pt x="477" y="365"/>
                  </a:moveTo>
                  <a:cubicBezTo>
                    <a:pt x="454" y="365"/>
                    <a:pt x="454" y="365"/>
                    <a:pt x="454" y="365"/>
                  </a:cubicBezTo>
                  <a:cubicBezTo>
                    <a:pt x="454" y="357"/>
                    <a:pt x="454" y="357"/>
                    <a:pt x="454" y="357"/>
                  </a:cubicBezTo>
                  <a:cubicBezTo>
                    <a:pt x="477" y="357"/>
                    <a:pt x="477" y="357"/>
                    <a:pt x="477" y="357"/>
                  </a:cubicBezTo>
                  <a:lnTo>
                    <a:pt x="477" y="365"/>
                  </a:lnTo>
                  <a:close/>
                  <a:moveTo>
                    <a:pt x="477" y="354"/>
                  </a:moveTo>
                  <a:cubicBezTo>
                    <a:pt x="454" y="354"/>
                    <a:pt x="454" y="354"/>
                    <a:pt x="454" y="354"/>
                  </a:cubicBezTo>
                  <a:cubicBezTo>
                    <a:pt x="454" y="346"/>
                    <a:pt x="454" y="346"/>
                    <a:pt x="454" y="346"/>
                  </a:cubicBezTo>
                  <a:cubicBezTo>
                    <a:pt x="477" y="346"/>
                    <a:pt x="477" y="346"/>
                    <a:pt x="477" y="346"/>
                  </a:cubicBezTo>
                  <a:lnTo>
                    <a:pt x="477" y="354"/>
                  </a:lnTo>
                  <a:close/>
                  <a:moveTo>
                    <a:pt x="507" y="376"/>
                  </a:moveTo>
                  <a:cubicBezTo>
                    <a:pt x="484" y="376"/>
                    <a:pt x="484" y="376"/>
                    <a:pt x="484" y="376"/>
                  </a:cubicBezTo>
                  <a:cubicBezTo>
                    <a:pt x="484" y="369"/>
                    <a:pt x="484" y="369"/>
                    <a:pt x="484" y="369"/>
                  </a:cubicBezTo>
                  <a:cubicBezTo>
                    <a:pt x="507" y="369"/>
                    <a:pt x="507" y="369"/>
                    <a:pt x="507" y="369"/>
                  </a:cubicBezTo>
                  <a:lnTo>
                    <a:pt x="507" y="376"/>
                  </a:lnTo>
                  <a:close/>
                  <a:moveTo>
                    <a:pt x="507" y="365"/>
                  </a:moveTo>
                  <a:cubicBezTo>
                    <a:pt x="484" y="365"/>
                    <a:pt x="484" y="365"/>
                    <a:pt x="484" y="365"/>
                  </a:cubicBezTo>
                  <a:cubicBezTo>
                    <a:pt x="484" y="357"/>
                    <a:pt x="484" y="357"/>
                    <a:pt x="484" y="357"/>
                  </a:cubicBezTo>
                  <a:cubicBezTo>
                    <a:pt x="507" y="357"/>
                    <a:pt x="507" y="357"/>
                    <a:pt x="507" y="357"/>
                  </a:cubicBezTo>
                  <a:lnTo>
                    <a:pt x="507" y="365"/>
                  </a:lnTo>
                  <a:close/>
                  <a:moveTo>
                    <a:pt x="507" y="354"/>
                  </a:moveTo>
                  <a:cubicBezTo>
                    <a:pt x="484" y="354"/>
                    <a:pt x="484" y="354"/>
                    <a:pt x="484" y="354"/>
                  </a:cubicBezTo>
                  <a:cubicBezTo>
                    <a:pt x="484" y="346"/>
                    <a:pt x="484" y="346"/>
                    <a:pt x="484" y="346"/>
                  </a:cubicBezTo>
                  <a:cubicBezTo>
                    <a:pt x="507" y="346"/>
                    <a:pt x="507" y="346"/>
                    <a:pt x="507" y="346"/>
                  </a:cubicBezTo>
                  <a:lnTo>
                    <a:pt x="507" y="354"/>
                  </a:lnTo>
                  <a:close/>
                  <a:moveTo>
                    <a:pt x="416" y="246"/>
                  </a:moveTo>
                  <a:cubicBezTo>
                    <a:pt x="551" y="224"/>
                    <a:pt x="641" y="326"/>
                    <a:pt x="641" y="326"/>
                  </a:cubicBezTo>
                  <a:cubicBezTo>
                    <a:pt x="511" y="326"/>
                    <a:pt x="511" y="326"/>
                    <a:pt x="511" y="326"/>
                  </a:cubicBezTo>
                  <a:cubicBezTo>
                    <a:pt x="482" y="263"/>
                    <a:pt x="416" y="246"/>
                    <a:pt x="416" y="246"/>
                  </a:cubicBezTo>
                  <a:close/>
                  <a:moveTo>
                    <a:pt x="590" y="376"/>
                  </a:moveTo>
                  <a:cubicBezTo>
                    <a:pt x="568" y="376"/>
                    <a:pt x="568" y="376"/>
                    <a:pt x="568" y="376"/>
                  </a:cubicBezTo>
                  <a:cubicBezTo>
                    <a:pt x="568" y="369"/>
                    <a:pt x="568" y="369"/>
                    <a:pt x="568" y="369"/>
                  </a:cubicBezTo>
                  <a:cubicBezTo>
                    <a:pt x="590" y="369"/>
                    <a:pt x="590" y="369"/>
                    <a:pt x="590" y="369"/>
                  </a:cubicBezTo>
                  <a:lnTo>
                    <a:pt x="590" y="376"/>
                  </a:lnTo>
                  <a:close/>
                  <a:moveTo>
                    <a:pt x="590" y="365"/>
                  </a:moveTo>
                  <a:cubicBezTo>
                    <a:pt x="568" y="365"/>
                    <a:pt x="568" y="365"/>
                    <a:pt x="568" y="365"/>
                  </a:cubicBezTo>
                  <a:cubicBezTo>
                    <a:pt x="568" y="357"/>
                    <a:pt x="568" y="357"/>
                    <a:pt x="568" y="357"/>
                  </a:cubicBezTo>
                  <a:cubicBezTo>
                    <a:pt x="590" y="357"/>
                    <a:pt x="590" y="357"/>
                    <a:pt x="590" y="357"/>
                  </a:cubicBezTo>
                  <a:lnTo>
                    <a:pt x="590" y="365"/>
                  </a:lnTo>
                  <a:close/>
                  <a:moveTo>
                    <a:pt x="590" y="354"/>
                  </a:moveTo>
                  <a:cubicBezTo>
                    <a:pt x="568" y="354"/>
                    <a:pt x="568" y="354"/>
                    <a:pt x="568" y="354"/>
                  </a:cubicBezTo>
                  <a:cubicBezTo>
                    <a:pt x="568" y="346"/>
                    <a:pt x="568" y="346"/>
                    <a:pt x="568" y="346"/>
                  </a:cubicBezTo>
                  <a:cubicBezTo>
                    <a:pt x="590" y="346"/>
                    <a:pt x="590" y="346"/>
                    <a:pt x="590" y="346"/>
                  </a:cubicBezTo>
                  <a:lnTo>
                    <a:pt x="590" y="354"/>
                  </a:lnTo>
                  <a:close/>
                  <a:moveTo>
                    <a:pt x="620" y="376"/>
                  </a:moveTo>
                  <a:cubicBezTo>
                    <a:pt x="598" y="376"/>
                    <a:pt x="598" y="376"/>
                    <a:pt x="598" y="376"/>
                  </a:cubicBezTo>
                  <a:cubicBezTo>
                    <a:pt x="598" y="369"/>
                    <a:pt x="598" y="369"/>
                    <a:pt x="598" y="369"/>
                  </a:cubicBezTo>
                  <a:cubicBezTo>
                    <a:pt x="620" y="369"/>
                    <a:pt x="620" y="369"/>
                    <a:pt x="620" y="369"/>
                  </a:cubicBezTo>
                  <a:lnTo>
                    <a:pt x="620" y="376"/>
                  </a:lnTo>
                  <a:close/>
                  <a:moveTo>
                    <a:pt x="620" y="365"/>
                  </a:moveTo>
                  <a:cubicBezTo>
                    <a:pt x="598" y="365"/>
                    <a:pt x="598" y="365"/>
                    <a:pt x="598" y="365"/>
                  </a:cubicBezTo>
                  <a:cubicBezTo>
                    <a:pt x="598" y="357"/>
                    <a:pt x="598" y="357"/>
                    <a:pt x="598" y="357"/>
                  </a:cubicBezTo>
                  <a:cubicBezTo>
                    <a:pt x="620" y="357"/>
                    <a:pt x="620" y="357"/>
                    <a:pt x="620" y="357"/>
                  </a:cubicBezTo>
                  <a:lnTo>
                    <a:pt x="620" y="365"/>
                  </a:lnTo>
                  <a:close/>
                  <a:moveTo>
                    <a:pt x="620" y="354"/>
                  </a:moveTo>
                  <a:cubicBezTo>
                    <a:pt x="598" y="354"/>
                    <a:pt x="598" y="354"/>
                    <a:pt x="598" y="354"/>
                  </a:cubicBezTo>
                  <a:cubicBezTo>
                    <a:pt x="598" y="346"/>
                    <a:pt x="598" y="346"/>
                    <a:pt x="598" y="346"/>
                  </a:cubicBezTo>
                  <a:cubicBezTo>
                    <a:pt x="620" y="346"/>
                    <a:pt x="620" y="346"/>
                    <a:pt x="620" y="346"/>
                  </a:cubicBezTo>
                  <a:lnTo>
                    <a:pt x="620" y="354"/>
                  </a:lnTo>
                  <a:close/>
                  <a:moveTo>
                    <a:pt x="650" y="376"/>
                  </a:moveTo>
                  <a:cubicBezTo>
                    <a:pt x="628" y="376"/>
                    <a:pt x="628" y="376"/>
                    <a:pt x="628" y="376"/>
                  </a:cubicBezTo>
                  <a:cubicBezTo>
                    <a:pt x="628" y="369"/>
                    <a:pt x="628" y="369"/>
                    <a:pt x="628" y="369"/>
                  </a:cubicBezTo>
                  <a:cubicBezTo>
                    <a:pt x="650" y="369"/>
                    <a:pt x="650" y="369"/>
                    <a:pt x="650" y="369"/>
                  </a:cubicBezTo>
                  <a:lnTo>
                    <a:pt x="650" y="376"/>
                  </a:lnTo>
                  <a:close/>
                  <a:moveTo>
                    <a:pt x="650" y="365"/>
                  </a:moveTo>
                  <a:cubicBezTo>
                    <a:pt x="628" y="365"/>
                    <a:pt x="628" y="365"/>
                    <a:pt x="628" y="365"/>
                  </a:cubicBezTo>
                  <a:cubicBezTo>
                    <a:pt x="628" y="357"/>
                    <a:pt x="628" y="357"/>
                    <a:pt x="628" y="357"/>
                  </a:cubicBezTo>
                  <a:cubicBezTo>
                    <a:pt x="650" y="357"/>
                    <a:pt x="650" y="357"/>
                    <a:pt x="650" y="357"/>
                  </a:cubicBezTo>
                  <a:lnTo>
                    <a:pt x="650" y="365"/>
                  </a:lnTo>
                  <a:close/>
                  <a:moveTo>
                    <a:pt x="650" y="354"/>
                  </a:moveTo>
                  <a:cubicBezTo>
                    <a:pt x="628" y="354"/>
                    <a:pt x="628" y="354"/>
                    <a:pt x="628" y="354"/>
                  </a:cubicBezTo>
                  <a:cubicBezTo>
                    <a:pt x="628" y="346"/>
                    <a:pt x="628" y="346"/>
                    <a:pt x="628" y="346"/>
                  </a:cubicBezTo>
                  <a:cubicBezTo>
                    <a:pt x="650" y="346"/>
                    <a:pt x="650" y="346"/>
                    <a:pt x="650" y="346"/>
                  </a:cubicBezTo>
                  <a:lnTo>
                    <a:pt x="650" y="35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568"/>
            </a:p>
          </p:txBody>
        </p:sp>
        <p:grpSp>
          <p:nvGrpSpPr>
            <p:cNvPr id="102" name="Group 101"/>
            <p:cNvGrpSpPr/>
            <p:nvPr userDrawn="1"/>
          </p:nvGrpSpPr>
          <p:grpSpPr>
            <a:xfrm>
              <a:off x="0" y="5397500"/>
              <a:ext cx="3292189" cy="1597025"/>
              <a:chOff x="0" y="5691798"/>
              <a:chExt cx="3292189" cy="1302727"/>
            </a:xfrm>
          </p:grpSpPr>
          <p:sp>
            <p:nvSpPr>
              <p:cNvPr id="94" name="Rectangle 93"/>
              <p:cNvSpPr/>
              <p:nvPr userDrawn="1"/>
            </p:nvSpPr>
            <p:spPr bwMode="auto">
              <a:xfrm>
                <a:off x="2560677" y="6148993"/>
                <a:ext cx="731512" cy="845532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568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5" name="Rectangle 94"/>
              <p:cNvSpPr/>
              <p:nvPr userDrawn="1"/>
            </p:nvSpPr>
            <p:spPr bwMode="auto">
              <a:xfrm>
                <a:off x="2012043" y="5966115"/>
                <a:ext cx="731512" cy="102841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568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6" name="Rectangle 95"/>
              <p:cNvSpPr/>
              <p:nvPr userDrawn="1"/>
            </p:nvSpPr>
            <p:spPr bwMode="auto">
              <a:xfrm>
                <a:off x="1554847" y="5691798"/>
                <a:ext cx="457195" cy="1302727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568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7" name="Rectangle 96"/>
              <p:cNvSpPr/>
              <p:nvPr userDrawn="1"/>
            </p:nvSpPr>
            <p:spPr bwMode="auto">
              <a:xfrm>
                <a:off x="1097653" y="5966115"/>
                <a:ext cx="457195" cy="102841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568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8" name="Rectangle 97"/>
              <p:cNvSpPr/>
              <p:nvPr userDrawn="1"/>
            </p:nvSpPr>
            <p:spPr bwMode="auto">
              <a:xfrm>
                <a:off x="823336" y="5783263"/>
                <a:ext cx="274317" cy="1211262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568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9" name="Rectangle 98"/>
              <p:cNvSpPr/>
              <p:nvPr userDrawn="1"/>
            </p:nvSpPr>
            <p:spPr bwMode="auto">
              <a:xfrm>
                <a:off x="549019" y="5691798"/>
                <a:ext cx="274317" cy="1302727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568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0" name="Rectangle 99"/>
              <p:cNvSpPr/>
              <p:nvPr userDrawn="1"/>
            </p:nvSpPr>
            <p:spPr bwMode="auto">
              <a:xfrm>
                <a:off x="0" y="5966115"/>
                <a:ext cx="731512" cy="102841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568" dirty="0" err="1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3" name="TextBox 2"/>
          <p:cNvSpPr txBox="1"/>
          <p:nvPr userDrawn="1"/>
        </p:nvSpPr>
        <p:spPr>
          <a:xfrm>
            <a:off x="10418150" y="5950485"/>
            <a:ext cx="1504547" cy="615609"/>
          </a:xfrm>
          <a:prstGeom prst="rect">
            <a:avLst/>
          </a:prstGeom>
          <a:noFill/>
        </p:spPr>
        <p:txBody>
          <a:bodyPr wrap="none" lIns="179285" tIns="143428" rIns="179285" bIns="143428" rtlCol="0" anchor="b">
            <a:spAutoFit/>
          </a:bodyPr>
          <a:lstStyle/>
          <a:p>
            <a:pPr algn="r">
              <a:lnSpc>
                <a:spcPct val="90000"/>
              </a:lnSpc>
              <a:spcAft>
                <a:spcPts val="588"/>
              </a:spcAft>
            </a:pPr>
            <a:r>
              <a:rPr lang="en-US" sz="2353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#WPC16</a:t>
            </a:r>
          </a:p>
        </p:txBody>
      </p:sp>
    </p:spTree>
    <p:extLst>
      <p:ext uri="{BB962C8B-B14F-4D97-AF65-F5344CB8AC3E}">
        <p14:creationId xmlns:p14="http://schemas.microsoft.com/office/powerpoint/2010/main" val="32252873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4"/>
          <p:cNvSpPr>
            <a:spLocks noGrp="1"/>
          </p:cNvSpPr>
          <p:nvPr>
            <p:ph type="body" sz="quarter" idx="15" hasCustomPrompt="1"/>
          </p:nvPr>
        </p:nvSpPr>
        <p:spPr bwMode="invGray">
          <a:xfrm>
            <a:off x="9233488" y="855372"/>
            <a:ext cx="2689274" cy="567015"/>
          </a:xfrm>
        </p:spPr>
        <p:txBody>
          <a:bodyPr lIns="182880" tIns="146304" rIns="182880" bIns="146304" anchor="b"/>
          <a:lstStyle>
            <a:lvl1pPr marL="0" indent="0" algn="r">
              <a:buNone/>
              <a:defRPr sz="1961">
                <a:gradFill>
                  <a:gsLst>
                    <a:gs pos="14644">
                      <a:schemeClr val="tx1"/>
                    </a:gs>
                    <a:gs pos="37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  <a:lvl2pPr marL="336145" indent="0">
              <a:buNone/>
              <a:defRPr/>
            </a:lvl2pPr>
            <a:lvl3pPr marL="560241" indent="0">
              <a:buNone/>
              <a:defRPr/>
            </a:lvl3pPr>
            <a:lvl4pPr marL="784338" indent="0">
              <a:buNone/>
              <a:defRPr/>
            </a:lvl4pPr>
            <a:lvl5pPr marL="1008435" indent="0">
              <a:buNone/>
              <a:defRPr/>
            </a:lvl5pPr>
          </a:lstStyle>
          <a:p>
            <a:pPr lvl="0"/>
            <a:r>
              <a:rPr lang="en-US" dirty="0"/>
              <a:t>#hashtag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8785245" y="299807"/>
            <a:ext cx="3137517" cy="567015"/>
          </a:xfrm>
        </p:spPr>
        <p:txBody>
          <a:bodyPr lIns="182880" tIns="146304" rIns="182880" bIns="146304" anchor="t"/>
          <a:lstStyle>
            <a:lvl1pPr marL="0" indent="0" algn="r">
              <a:buNone/>
              <a:defRPr sz="1961" baseline="0">
                <a:gradFill>
                  <a:gsLst>
                    <a:gs pos="90377">
                      <a:srgbClr val="F8F8F8"/>
                    </a:gs>
                    <a:gs pos="72000">
                      <a:srgbClr val="F8F8F8"/>
                    </a:gs>
                  </a:gsLst>
                  <a:lin ang="5400000" scaled="0"/>
                </a:gradFill>
                <a:latin typeface="+mn-lt"/>
              </a:defRPr>
            </a:lvl1pPr>
            <a:lvl2pPr marL="336145" indent="0">
              <a:buNone/>
              <a:defRPr/>
            </a:lvl2pPr>
            <a:lvl3pPr marL="560241" indent="0">
              <a:buNone/>
              <a:defRPr/>
            </a:lvl3pPr>
            <a:lvl4pPr marL="784338" indent="0">
              <a:buNone/>
              <a:defRPr/>
            </a:lvl4pPr>
            <a:lvl5pPr marL="1008435" indent="0">
              <a:buNone/>
              <a:defRPr/>
            </a:lvl5pPr>
          </a:lstStyle>
          <a:p>
            <a:pPr lvl="0"/>
            <a:r>
              <a:rPr lang="en-US" dirty="0"/>
              <a:t>Session code</a:t>
            </a:r>
          </a:p>
        </p:txBody>
      </p:sp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3" y="6119147"/>
            <a:ext cx="1253377" cy="26878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48213" y="474729"/>
            <a:ext cx="1421436" cy="300619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3878574"/>
            <a:ext cx="7171337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42129697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94438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589DF-5954-4820-A977-C2A38F5C5F4B}" type="datetimeFigureOut">
              <a:rPr lang="en-GB" smtClean="0"/>
              <a:t>14/02/2017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47057-24C4-4E0D-BBFE-B2B0C2B405C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8759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60194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300548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472410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04407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79702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64310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24882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71107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4481416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4482124" cy="724246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7750020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emo slid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4481416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4482124" cy="724246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5198020" y="0"/>
            <a:ext cx="6993116" cy="6858000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>
              <a:lnSpc>
                <a:spcPct val="90000"/>
              </a:lnSpc>
            </a:pPr>
            <a:endParaRPr lang="en-US" sz="18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57656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589DF-5954-4820-A977-C2A38F5C5F4B}" type="datetimeFigureOut">
              <a:rPr lang="en-GB" smtClean="0"/>
              <a:t>14/02/2017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47057-24C4-4E0D-BBFE-B2B0C2B405C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650159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4481416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25979952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7034653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1172111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1217195"/>
            <a:ext cx="5378548" cy="1973570"/>
          </a:xfrm>
        </p:spPr>
        <p:txBody>
          <a:bodyPr>
            <a:spAutoFit/>
          </a:bodyPr>
          <a:lstStyle>
            <a:lvl1pPr>
              <a:defRPr sz="647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</p:spTree>
    <p:extLst>
      <p:ext uri="{BB962C8B-B14F-4D97-AF65-F5344CB8AC3E}">
        <p14:creationId xmlns:p14="http://schemas.microsoft.com/office/powerpoint/2010/main" val="20800154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87710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688180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4157996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171616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48213" y="470067"/>
            <a:ext cx="1421436" cy="300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9497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66630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dirty="0" smtClean="0">
                <a:solidFill>
                  <a:srgbClr val="000000"/>
                </a:solidFill>
              </a:defRPr>
            </a:lvl1pPr>
          </a:lstStyle>
          <a:p>
            <a:pPr defTabSz="914367">
              <a:defRPr/>
            </a:pPr>
            <a:r>
              <a:rPr lang="en-US" sz="882"/>
              <a:t>Microsoft Confidential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defTabSz="913505" fontAlgn="base">
              <a:spcBef>
                <a:spcPct val="0"/>
              </a:spcBef>
              <a:spcAft>
                <a:spcPct val="0"/>
              </a:spcAft>
              <a:defRPr smtClean="0">
                <a:solidFill>
                  <a:srgbClr val="000000"/>
                </a:solidFill>
              </a:defRPr>
            </a:lvl1pPr>
          </a:lstStyle>
          <a:p>
            <a:pPr algn="r">
              <a:defRPr/>
            </a:pPr>
            <a:fld id="{F8A0AC42-AA1D-4944-8D96-660DE70C7E1B}" type="slidenum">
              <a:rPr lang="en-US" sz="882" smtClean="0"/>
              <a:pPr algn="r">
                <a:defRPr/>
              </a:pPr>
              <a:t>‹#›</a:t>
            </a:fld>
            <a:endParaRPr lang="en-US" sz="882" dirty="0"/>
          </a:p>
        </p:txBody>
      </p:sp>
    </p:spTree>
    <p:extLst>
      <p:ext uri="{BB962C8B-B14F-4D97-AF65-F5344CB8AC3E}">
        <p14:creationId xmlns:p14="http://schemas.microsoft.com/office/powerpoint/2010/main" val="8844114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589DF-5954-4820-A977-C2A38F5C5F4B}" type="datetimeFigureOut">
              <a:rPr lang="en-GB" smtClean="0"/>
              <a:t>14/02/2017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47057-24C4-4E0D-BBFE-B2B0C2B405C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9281515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5998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513510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12" indent="0" algn="ctr">
              <a:buNone/>
              <a:defRPr sz="2000"/>
            </a:lvl2pPr>
            <a:lvl3pPr marL="914225" indent="0" algn="ctr">
              <a:buNone/>
              <a:defRPr sz="1800"/>
            </a:lvl3pPr>
            <a:lvl4pPr marL="1371337" indent="0" algn="ctr">
              <a:buNone/>
              <a:defRPr sz="1600"/>
            </a:lvl4pPr>
            <a:lvl5pPr marL="1828449" indent="0" algn="ctr">
              <a:buNone/>
              <a:defRPr sz="1600"/>
            </a:lvl5pPr>
            <a:lvl6pPr marL="2285561" indent="0" algn="ctr">
              <a:buNone/>
              <a:defRPr sz="1600"/>
            </a:lvl6pPr>
            <a:lvl7pPr marL="2742674" indent="0" algn="ctr">
              <a:buNone/>
              <a:defRPr sz="1600"/>
            </a:lvl7pPr>
            <a:lvl8pPr marL="3199785" indent="0" algn="ctr">
              <a:buNone/>
              <a:defRPr sz="1600"/>
            </a:lvl8pPr>
            <a:lvl9pPr marL="3656897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1EFD8-0A7B-44AE-BC7B-4868FDA8359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2/14/2017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B46A10-5272-42DB-956B-2A12568BF81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1163764"/>
      </p:ext>
    </p:extLst>
  </p:cSld>
  <p:clrMapOvr>
    <a:masterClrMapping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ck titl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2618152"/>
          </a:xfr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91440" rIns="457200" bIns="91440" rtlCol="0" anchor="ctr"/>
          <a:lstStyle>
            <a:lvl1pPr>
              <a:defRPr lang="en-US" sz="4800">
                <a:solidFill>
                  <a:srgbClr val="EDC30D"/>
                </a:solidFill>
                <a:latin typeface="+mj-lt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marL="0"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07214221"/>
      </p:ext>
    </p:extLst>
  </p:cSld>
  <p:clrMapOvr>
    <a:masterClrMapping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266063" y="2084173"/>
            <a:ext cx="6278150" cy="3491849"/>
          </a:xfrm>
          <a:prstGeom prst="rect">
            <a:avLst/>
          </a:prstGeom>
          <a:solidFill>
            <a:srgbClr val="002050">
              <a:alpha val="8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2" y="2084173"/>
            <a:ext cx="6274911" cy="1793104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64646">
                      <a:srgbClr val="FFFFFF"/>
                    </a:gs>
                    <a:gs pos="4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3" y="3877257"/>
            <a:ext cx="6276530" cy="1698765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7">
                <a:gradFill>
                  <a:gsLst>
                    <a:gs pos="64646">
                      <a:srgbClr val="FFFFFF"/>
                    </a:gs>
                    <a:gs pos="4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8" name="Rectangle 7"/>
          <p:cNvSpPr/>
          <p:nvPr userDrawn="1"/>
        </p:nvSpPr>
        <p:spPr bwMode="auto">
          <a:xfrm>
            <a:off x="448212" y="470068"/>
            <a:ext cx="2060658" cy="393703"/>
          </a:xfrm>
          <a:prstGeom prst="rect">
            <a:avLst/>
          </a:prstGeom>
          <a:noFill/>
          <a:ln w="6350" cap="sq">
            <a:solidFill>
              <a:srgbClr val="525252"/>
            </a:solidFill>
            <a:prstDash val="sysDash"/>
            <a:beve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45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93939">
                      <a:srgbClr val="525252"/>
                    </a:gs>
                    <a:gs pos="80808">
                      <a:srgbClr val="525252"/>
                    </a:gs>
                  </a:gsLst>
                  <a:lin ang="5400000" scaled="1"/>
                </a:gradFill>
                <a:effectLst/>
                <a:uLnTx/>
                <a:uFillTx/>
                <a:latin typeface="+mn-lt"/>
                <a:ea typeface="Segoe UI" pitchFamily="34" charset="0"/>
                <a:cs typeface="Segoe UI" pitchFamily="34" charset="0"/>
              </a:rPr>
              <a:t>Product logo</a:t>
            </a:r>
          </a:p>
        </p:txBody>
      </p:sp>
      <p:sp>
        <p:nvSpPr>
          <p:cNvPr id="10" name="Rectangle 9"/>
          <p:cNvSpPr/>
          <p:nvPr userDrawn="1"/>
        </p:nvSpPr>
        <p:spPr bwMode="auto">
          <a:xfrm>
            <a:off x="448212" y="863772"/>
            <a:ext cx="2060658" cy="271689"/>
          </a:xfrm>
          <a:prstGeom prst="rect">
            <a:avLst/>
          </a:prstGeom>
          <a:noFill/>
          <a:ln w="6350" cap="sq">
            <a:noFill/>
            <a:prstDash val="sysDot"/>
            <a:beve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72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93939">
                      <a:srgbClr val="525252"/>
                    </a:gs>
                    <a:gs pos="80808">
                      <a:srgbClr val="525252"/>
                    </a:gs>
                  </a:gsLst>
                  <a:lin ang="5400000" scaled="1"/>
                </a:gradFill>
                <a:effectLst/>
                <a:uLnTx/>
                <a:uFillTx/>
                <a:latin typeface="+mn-lt"/>
                <a:ea typeface="Segoe UI" pitchFamily="34" charset="0"/>
                <a:cs typeface="Segoe UI" pitchFamily="34" charset="0"/>
              </a:rPr>
              <a:t>Update on slide master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46714" y="6029312"/>
            <a:ext cx="1673267" cy="368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683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3878574"/>
            <a:ext cx="7171337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8" name="Rectangle 7"/>
          <p:cNvSpPr/>
          <p:nvPr userDrawn="1"/>
        </p:nvSpPr>
        <p:spPr bwMode="auto">
          <a:xfrm>
            <a:off x="448212" y="470068"/>
            <a:ext cx="2060658" cy="393703"/>
          </a:xfrm>
          <a:prstGeom prst="rect">
            <a:avLst/>
          </a:prstGeom>
          <a:noFill/>
          <a:ln w="6350" cap="sq">
            <a:solidFill>
              <a:schemeClr val="tx1"/>
            </a:solidFill>
            <a:prstDash val="sysDash"/>
            <a:beve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45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51515">
                      <a:schemeClr val="tx1"/>
                    </a:gs>
                    <a:gs pos="43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+mn-lt"/>
                <a:ea typeface="Segoe UI" pitchFamily="34" charset="0"/>
                <a:cs typeface="Segoe UI" pitchFamily="34" charset="0"/>
              </a:rPr>
              <a:t>Product logo</a:t>
            </a:r>
          </a:p>
        </p:txBody>
      </p:sp>
      <p:sp>
        <p:nvSpPr>
          <p:cNvPr id="10" name="Rectangle 9"/>
          <p:cNvSpPr/>
          <p:nvPr userDrawn="1"/>
        </p:nvSpPr>
        <p:spPr bwMode="auto">
          <a:xfrm>
            <a:off x="448212" y="863772"/>
            <a:ext cx="2060658" cy="271689"/>
          </a:xfrm>
          <a:prstGeom prst="rect">
            <a:avLst/>
          </a:prstGeom>
          <a:noFill/>
          <a:ln w="6350" cap="sq">
            <a:noFill/>
            <a:prstDash val="sysDot"/>
            <a:beve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72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51515">
                      <a:schemeClr val="tx1"/>
                    </a:gs>
                    <a:gs pos="43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+mn-lt"/>
                <a:ea typeface="Segoe UI" pitchFamily="34" charset="0"/>
                <a:cs typeface="Segoe UI" pitchFamily="34" charset="0"/>
              </a:rPr>
              <a:t>Update on slide master</a:t>
            </a:r>
          </a:p>
        </p:txBody>
      </p:sp>
    </p:spTree>
    <p:extLst>
      <p:ext uri="{BB962C8B-B14F-4D97-AF65-F5344CB8AC3E}">
        <p14:creationId xmlns:p14="http://schemas.microsoft.com/office/powerpoint/2010/main" val="3949692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2406503"/>
      </p:ext>
    </p:extLst>
  </p:cSld>
  <p:clrMapOvr>
    <a:masterClrMapping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Non-bulleted text White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890133"/>
          </a:xfrm>
        </p:spPr>
        <p:txBody>
          <a:bodyPr/>
          <a:lstStyle>
            <a:lvl1pPr marL="0" indent="0">
              <a:buNone/>
              <a:defRPr sz="3600">
                <a:solidFill>
                  <a:schemeClr val="bg1"/>
                </a:solidFill>
              </a:defRPr>
            </a:lvl1pPr>
            <a:lvl2pPr marL="0" indent="0">
              <a:buFontTx/>
              <a:buNone/>
              <a:defRPr sz="1800">
                <a:solidFill>
                  <a:schemeClr val="bg1"/>
                </a:solidFill>
              </a:defRPr>
            </a:lvl2pPr>
            <a:lvl3pPr marL="224097" indent="0">
              <a:buNone/>
              <a:defRPr sz="1800">
                <a:solidFill>
                  <a:schemeClr val="bg1"/>
                </a:solidFill>
              </a:defRPr>
            </a:lvl3pPr>
            <a:lvl4pPr marL="448193" indent="0">
              <a:buNone/>
              <a:defRPr sz="1600">
                <a:solidFill>
                  <a:schemeClr val="bg1"/>
                </a:solidFill>
              </a:defRPr>
            </a:lvl4pPr>
            <a:lvl5pPr marL="672290" indent="0"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18486298"/>
      </p:ext>
    </p:extLst>
  </p:cSld>
  <p:clrMapOvr>
    <a:masterClrMapping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 white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48904667"/>
      </p:ext>
    </p:extLst>
  </p:cSld>
  <p:clrMapOvr>
    <a:masterClrMapping/>
  </p:clrMapOvr>
  <p:transition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>
            <a:spAutoFit/>
          </a:bodyPr>
          <a:lstStyle>
            <a:lvl1pPr>
              <a:defRPr sz="3529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57996062"/>
      </p:ext>
    </p:extLst>
  </p:cSld>
  <p:clrMapOvr>
    <a:masterClrMapping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1184132"/>
      </p:ext>
    </p:extLst>
  </p:cSld>
  <p:clrMapOvr>
    <a:masterClrMapping/>
  </p:clrMapOvr>
  <p:transition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2896959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589DF-5954-4820-A977-C2A38F5C5F4B}" type="datetimeFigureOut">
              <a:rPr lang="en-GB" smtClean="0"/>
              <a:t>14/02/2017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47057-24C4-4E0D-BBFE-B2B0C2B405C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4935859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9159884"/>
      </p:ext>
    </p:extLst>
  </p:cSld>
  <p:clrMapOvr>
    <a:masterClrMapping/>
  </p:clrMapOvr>
  <p:transition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269241" y="964751"/>
            <a:ext cx="11655840" cy="683264"/>
          </a:xfrm>
        </p:spPr>
        <p:txBody>
          <a:bodyPr/>
          <a:lstStyle>
            <a:lvl1pPr marL="0" indent="0"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0" lang="en-US" sz="3600" b="0" i="1" u="none" strike="noStrike" kern="1200" cap="none" spc="-100" normalizeH="0" baseline="0" dirty="0" smtClean="0">
                <a:ln w="3175"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52000638"/>
      </p:ext>
    </p:extLst>
  </p:cSld>
  <p:clrMapOvr>
    <a:masterClrMapping/>
  </p:clrMapOvr>
  <p:transition>
    <p:fad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269241" y="1625151"/>
            <a:ext cx="11655840" cy="683264"/>
          </a:xfrm>
        </p:spPr>
        <p:txBody>
          <a:bodyPr/>
          <a:lstStyle>
            <a:lvl1pPr marL="0" indent="0"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0" lang="en-US" sz="3600" b="0" i="1" u="none" strike="noStrike" kern="1200" cap="none" spc="-100" normalizeH="0" baseline="0" dirty="0" smtClean="0">
                <a:ln w="3175"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6685952"/>
      </p:ext>
    </p:extLst>
  </p:cSld>
  <p:clrMapOvr>
    <a:masterClrMapping/>
  </p:clrMapOvr>
  <p:transition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6"/>
            <a:ext cx="9860674" cy="778565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456910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058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2438776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09541953"/>
      </p:ext>
    </p:extLst>
  </p:cSld>
  <p:clrMapOvr>
    <a:masterClrMapping/>
  </p:clrMapOvr>
  <p:transition>
    <p:fade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466485664"/>
      </p:ext>
    </p:extLst>
  </p:cSld>
  <p:clrMapOvr>
    <a:masterClrMapping/>
  </p:clrMapOvr>
  <p:transition>
    <p:fade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121619822"/>
      </p:ext>
    </p:extLst>
  </p:cSld>
  <p:clrMapOvr>
    <a:masterClrMapping/>
  </p:clrMapOvr>
  <p:transition>
    <p:fad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864997553"/>
      </p:ext>
    </p:extLst>
  </p:cSld>
  <p:clrMapOvr>
    <a:masterClrMapping/>
  </p:clrMapOvr>
  <p:transition>
    <p:fad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1217195"/>
            <a:ext cx="5378548" cy="1973570"/>
          </a:xfrm>
        </p:spPr>
        <p:txBody>
          <a:bodyPr>
            <a:spAutoFit/>
          </a:bodyPr>
          <a:lstStyle>
            <a:lvl1pPr>
              <a:defRPr sz="647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2639279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589DF-5954-4820-A977-C2A38F5C5F4B}" type="datetimeFigureOut">
              <a:rPr lang="en-GB" smtClean="0"/>
              <a:t>14/02/2017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47057-24C4-4E0D-BBFE-B2B0C2B405C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9196616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55536546"/>
      </p:ext>
    </p:extLst>
  </p:cSld>
  <p:clrMapOvr>
    <a:masterClrMapping/>
  </p:clrMapOvr>
  <p:transition>
    <p:fad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64167543"/>
      </p:ext>
    </p:extLst>
  </p:cSld>
  <p:clrMapOvr>
    <a:masterClrMapping/>
  </p:clrMapOvr>
  <p:transition>
    <p:fade/>
  </p:transition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00812696"/>
      </p:ext>
    </p:extLst>
  </p:cSld>
  <p:clrMapOvr>
    <a:masterClrMapping/>
  </p:clrMapOvr>
  <p:transition>
    <p:fade/>
  </p:transition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47363783"/>
      </p:ext>
    </p:extLst>
  </p:cSld>
  <p:clrMapOvr>
    <a:masterClrMapping/>
  </p:clrMapOvr>
  <p:transition>
    <p:fade/>
  </p:transition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1992503"/>
      </p:ext>
    </p:extLst>
  </p:cSld>
  <p:clrMapOvr>
    <a:masterClrMapping/>
  </p:clrMapOvr>
  <p:transition>
    <p:fade/>
  </p:transition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40" y="6170059"/>
            <a:ext cx="11623331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2015 Microsoft Corporation. All rights reserved. 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0202" y="3083653"/>
            <a:ext cx="3223861" cy="690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817098"/>
      </p:ext>
    </p:extLst>
  </p:cSld>
  <p:clrMapOvr>
    <a:masterClrMapping/>
  </p:clrMapOvr>
  <p:transition>
    <p:fade/>
  </p:transition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1681429"/>
      </p:ext>
    </p:extLst>
  </p:cSld>
  <p:clrMapOvr>
    <a:masterClrMapping/>
  </p:clrMapOvr>
  <p:transition>
    <p:fade/>
  </p:transition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Title Slide Photo_Opti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/>
          <a:srcRect l="478" t="-1" b="1518"/>
          <a:stretch/>
        </p:blipFill>
        <p:spPr>
          <a:xfrm>
            <a:off x="-7200" y="0"/>
            <a:ext cx="12199200" cy="516239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28314" y="6029312"/>
            <a:ext cx="1673267" cy="368686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2" y="2084173"/>
            <a:ext cx="6274911" cy="1793104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64646">
                      <a:srgbClr val="FFFFFF"/>
                    </a:gs>
                    <a:gs pos="4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3" y="3877257"/>
            <a:ext cx="6276530" cy="1698765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7">
                <a:gradFill>
                  <a:gsLst>
                    <a:gs pos="64646">
                      <a:srgbClr val="FFFFFF"/>
                    </a:gs>
                    <a:gs pos="4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253087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(event name)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>
            <a:grpSpLocks noChangeAspect="1"/>
          </p:cNvGrpSpPr>
          <p:nvPr userDrawn="1"/>
        </p:nvGrpSpPr>
        <p:grpSpPr bwMode="white">
          <a:xfrm>
            <a:off x="459102" y="470067"/>
            <a:ext cx="1419662" cy="304828"/>
            <a:chOff x="457200" y="1643393"/>
            <a:chExt cx="4492753" cy="96454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 bwMode="white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8" name="Freeform 12"/>
            <p:cNvSpPr>
              <a:spLocks noEditPoints="1"/>
            </p:cNvSpPr>
            <p:nvPr/>
          </p:nvSpPr>
          <p:spPr bwMode="white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</p:grp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906250" y="484298"/>
            <a:ext cx="6822760" cy="13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99791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pos="288">
          <p15:clr>
            <a:srgbClr val="C35EA4"/>
          </p15:clr>
        </p15:guide>
        <p15:guide id="2" pos="7546">
          <p15:clr>
            <a:srgbClr val="C35EA4"/>
          </p15:clr>
        </p15:guide>
        <p15:guide id="3" orient="horz" pos="302">
          <p15:clr>
            <a:srgbClr val="C35EA4"/>
          </p15:clr>
        </p15:guide>
        <p15:guide id="4" orient="horz" pos="4104">
          <p15:clr>
            <a:srgbClr val="C35EA4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ANIMATE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5"/>
          <p:cNvSpPr>
            <a:spLocks noChangeArrowheads="1"/>
          </p:cNvSpPr>
          <p:nvPr userDrawn="1"/>
        </p:nvSpPr>
        <p:spPr bwMode="auto">
          <a:xfrm>
            <a:off x="3113" y="4309988"/>
            <a:ext cx="12188887" cy="2551127"/>
          </a:xfrm>
          <a:prstGeom prst="rect">
            <a:avLst/>
          </a:prstGeom>
          <a:solidFill>
            <a:srgbClr val="4DA0E2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20" name="Rectangle 7"/>
          <p:cNvSpPr>
            <a:spLocks noChangeArrowheads="1"/>
          </p:cNvSpPr>
          <p:nvPr userDrawn="1"/>
        </p:nvSpPr>
        <p:spPr bwMode="auto">
          <a:xfrm>
            <a:off x="1" y="5729528"/>
            <a:ext cx="12188888" cy="1131586"/>
          </a:xfrm>
          <a:prstGeom prst="rect">
            <a:avLst/>
          </a:prstGeom>
          <a:solidFill>
            <a:srgbClr val="00188F"/>
          </a:solidFill>
          <a:ln>
            <a:noFill/>
          </a:ln>
          <a:extLst/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21" name="Rectangle 8"/>
          <p:cNvSpPr>
            <a:spLocks noChangeArrowheads="1"/>
          </p:cNvSpPr>
          <p:nvPr userDrawn="1"/>
        </p:nvSpPr>
        <p:spPr bwMode="auto">
          <a:xfrm>
            <a:off x="3113" y="3343392"/>
            <a:ext cx="12185777" cy="277059"/>
          </a:xfrm>
          <a:prstGeom prst="rect">
            <a:avLst/>
          </a:prstGeom>
          <a:solidFill>
            <a:srgbClr val="25B9E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22" name="Rectangle 21"/>
          <p:cNvSpPr/>
          <p:nvPr userDrawn="1"/>
        </p:nvSpPr>
        <p:spPr bwMode="white">
          <a:xfrm>
            <a:off x="0" y="-312"/>
            <a:ext cx="12191377" cy="6858623"/>
          </a:xfrm>
          <a:prstGeom prst="rect">
            <a:avLst/>
          </a:prstGeom>
          <a:solidFill>
            <a:srgbClr val="0078D7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3" name="Rectangle 6"/>
          <p:cNvSpPr>
            <a:spLocks noChangeArrowheads="1"/>
          </p:cNvSpPr>
          <p:nvPr userDrawn="1"/>
        </p:nvSpPr>
        <p:spPr bwMode="auto">
          <a:xfrm>
            <a:off x="3113" y="4309988"/>
            <a:ext cx="12188887" cy="25511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3878574"/>
            <a:ext cx="7171337" cy="1792326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grpSp>
        <p:nvGrpSpPr>
          <p:cNvPr id="7" name="Group 6"/>
          <p:cNvGrpSpPr>
            <a:grpSpLocks noChangeAspect="1"/>
          </p:cNvGrpSpPr>
          <p:nvPr userDrawn="1"/>
        </p:nvGrpSpPr>
        <p:grpSpPr bwMode="black">
          <a:xfrm>
            <a:off x="459102" y="470067"/>
            <a:ext cx="1419662" cy="304828"/>
            <a:chOff x="457200" y="1643393"/>
            <a:chExt cx="4492753" cy="96454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 bwMode="black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10" name="Freeform 12"/>
            <p:cNvSpPr>
              <a:spLocks noEditPoints="1"/>
            </p:cNvSpPr>
            <p:nvPr/>
          </p:nvSpPr>
          <p:spPr bwMode="black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</p:grpSp>
      <p:sp>
        <p:nvSpPr>
          <p:cNvPr id="11" name="TextBox 7"/>
          <p:cNvSpPr txBox="1"/>
          <p:nvPr userDrawn="1"/>
        </p:nvSpPr>
        <p:spPr bwMode="white">
          <a:xfrm>
            <a:off x="4392104" y="6566924"/>
            <a:ext cx="3407792" cy="1583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b="0" spc="147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+mn-lt"/>
              </a:rPr>
              <a:t>MICROSOFT CONFIDENTIAL – INTERNAL ONLY</a:t>
            </a:r>
          </a:p>
        </p:txBody>
      </p:sp>
      <p:sp>
        <p:nvSpPr>
          <p:cNvPr id="12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8339677" y="288560"/>
            <a:ext cx="3585699" cy="567015"/>
          </a:xfrm>
        </p:spPr>
        <p:txBody>
          <a:bodyPr lIns="182880" tIns="146304" rIns="182880" bIns="146304"/>
          <a:lstStyle>
            <a:lvl1pPr marL="0" indent="0" algn="r">
              <a:buNone/>
              <a:defRPr sz="1961">
                <a:latin typeface="+mn-lt"/>
              </a:defRPr>
            </a:lvl1pPr>
            <a:lvl2pPr marL="336145" indent="0">
              <a:buNone/>
              <a:defRPr sz="1961"/>
            </a:lvl2pPr>
            <a:lvl3pPr marL="560241" indent="0">
              <a:buNone/>
              <a:defRPr sz="1961"/>
            </a:lvl3pPr>
            <a:lvl4pPr marL="784338" indent="0">
              <a:buNone/>
              <a:defRPr sz="1961"/>
            </a:lvl4pPr>
            <a:lvl5pPr marL="1008435" indent="0">
              <a:buNone/>
              <a:defRPr sz="1961"/>
            </a:lvl5pPr>
          </a:lstStyle>
          <a:p>
            <a:pPr lvl="0"/>
            <a:r>
              <a:rPr lang="en-US" dirty="0"/>
              <a:t>Session Code</a:t>
            </a:r>
          </a:p>
        </p:txBody>
      </p:sp>
      <p:sp>
        <p:nvSpPr>
          <p:cNvPr id="13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269303" y="5997080"/>
            <a:ext cx="3585699" cy="567015"/>
          </a:xfrm>
        </p:spPr>
        <p:txBody>
          <a:bodyPr lIns="182880" tIns="146304" rIns="182880" bIns="146304" anchor="b"/>
          <a:lstStyle>
            <a:lvl1pPr marL="0" indent="0" algn="l">
              <a:buNone/>
              <a:defRPr sz="1961">
                <a:latin typeface="+mn-lt"/>
              </a:defRPr>
            </a:lvl1pPr>
            <a:lvl2pPr marL="336145" indent="0">
              <a:buNone/>
              <a:defRPr sz="1961"/>
            </a:lvl2pPr>
            <a:lvl3pPr marL="560241" indent="0">
              <a:buNone/>
              <a:defRPr sz="1961"/>
            </a:lvl3pPr>
            <a:lvl4pPr marL="784338" indent="0">
              <a:buNone/>
              <a:defRPr sz="1961"/>
            </a:lvl4pPr>
            <a:lvl5pPr marL="1008435" indent="0">
              <a:buNone/>
              <a:defRPr sz="1961"/>
            </a:lvl5pPr>
          </a:lstStyle>
          <a:p>
            <a:pPr lvl="0"/>
            <a:r>
              <a:rPr lang="en-US" dirty="0"/>
              <a:t>Yammer hashtag</a:t>
            </a:r>
          </a:p>
        </p:txBody>
      </p:sp>
    </p:spTree>
    <p:extLst>
      <p:ext uri="{BB962C8B-B14F-4D97-AF65-F5344CB8AC3E}">
        <p14:creationId xmlns:p14="http://schemas.microsoft.com/office/powerpoint/2010/main" val="34627881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24000" decel="76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25011E-6 L 1.00728 3.25011E-6 " pathEditMode="relative" rAng="0" ptsTypes="AA">
                                      <p:cBhvr>
                                        <p:cTn id="6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57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24000" decel="76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0 3.25011E-6 L 1.00728 3.25011E-6 " pathEditMode="relative" rAng="0" ptsTypes="AA">
                                      <p:cBhvr>
                                        <p:cTn id="8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57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3" presetClass="path" presetSubtype="0" accel="24000" decel="7600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animMotion origin="layout" path="M 0 3.25011E-6 L 1.00728 3.25011E-6 " pathEditMode="relative" rAng="0" ptsTypes="AA">
                                      <p:cBhvr>
                                        <p:cTn id="10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57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9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3" presetClass="path" presetSubtype="0" de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01455 4.96142E-6 L -4.34261E-6 4.96142E-6 " pathEditMode="relative" rAng="0" ptsTypes="AA">
                                      <p:cBhvr>
                                        <p:cTn id="17" dur="9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6" presetClass="emph" presetSubtype="0" accel="100000" autoRev="1" fill="hold" grpId="2" nodeType="withEffect">
                                  <p:stCondLst>
                                    <p:cond delay="5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9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3" presetClass="path" presetSubtype="0" decel="10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0.01455 2.42851E-6 L -3.02783E-6 2.42851E-6 " pathEditMode="relative" rAng="0" ptsTypes="AA">
                                      <p:cBhvr>
                                        <p:cTn id="24" dur="9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6" presetClass="emph" presetSubtype="0" accel="100000" autoRev="1" fill="hold" grpId="2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9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63" presetClass="path" presetSubtype="0" decel="100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31" dur="9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6" presetClass="emph" presetSubtype="0" accel="100000" autoRev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9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63" presetClass="path" presetSubtype="0" decel="10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38" dur="9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6" presetClass="emph" presetSubtype="0" accel="100000" autoRev="1" fill="hold" grpId="2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9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63" presetClass="path" presetSubtype="0" decel="1000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0.01455 2.13345E-6 L 1.62369E-6 2.13345E-6 " pathEditMode="relative" rAng="0" ptsTypes="AA">
                                      <p:cBhvr>
                                        <p:cTn id="45" dur="9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6" presetClass="emph" presetSubtype="0" accel="100000" autoRev="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7" dur="500" fill="hold"/>
                                        <p:tgtEl>
                                          <p:spTgt spid="12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9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63" presetClass="path" presetSubtype="0" decel="1000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0.01455 -2.09714E-6 L -4.54174E-6 -2.09714E-6 " pathEditMode="relative" rAng="0" ptsTypes="AA">
                                      <p:cBhvr>
                                        <p:cTn id="52" dur="9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6" presetClass="emph" presetSubtype="0" accel="100000" autoRev="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4" dur="500" fill="hold"/>
                                        <p:tgtEl>
                                          <p:spTgt spid="13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2" grpId="0" animBg="1"/>
      <p:bldP spid="9" grpId="0"/>
      <p:bldP spid="9" grpId="1"/>
      <p:bldP spid="9" grpId="2"/>
      <p:bldP spid="5" grpId="0">
        <p:tmplLst>
          <p:tmpl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95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1"/>
      <p:bldP spid="5" grpId="2"/>
      <p:bldP spid="11" grpId="0"/>
      <p:bldP spid="11" grpId="1"/>
      <p:bldP spid="11" grpId="2"/>
      <p:bldP spid="12" grpId="0">
        <p:tmplLst>
          <p:tmpl>
            <p:tnLst>
              <p:par>
                <p:cTn presetID="10" presetClass="entr" presetSubtype="0" fill="hold" nodeType="withEffect">
                  <p:stCondLst>
                    <p:cond delay="7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95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1"/>
      <p:bldP spid="12" grpId="2"/>
      <p:bldP spid="13" grpId="0">
        <p:tmplLst>
          <p:tmpl>
            <p:tnLst>
              <p:par>
                <p:cTn presetID="10" presetClass="entr" presetSubtype="0" fill="hold" nodeType="withEffect">
                  <p:stCondLst>
                    <p:cond delay="7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95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1"/>
      <p:bldP spid="13" grpId="2"/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589DF-5954-4820-A977-C2A38F5C5F4B}" type="datetimeFigureOut">
              <a:rPr lang="en-GB" smtClean="0"/>
              <a:t>14/02/2017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47057-24C4-4E0D-BBFE-B2B0C2B405C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5333193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3878574"/>
            <a:ext cx="7171337" cy="1792326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grpSp>
        <p:nvGrpSpPr>
          <p:cNvPr id="7" name="Group 6"/>
          <p:cNvGrpSpPr>
            <a:grpSpLocks noChangeAspect="1"/>
          </p:cNvGrpSpPr>
          <p:nvPr userDrawn="1"/>
        </p:nvGrpSpPr>
        <p:grpSpPr bwMode="black">
          <a:xfrm>
            <a:off x="459102" y="470067"/>
            <a:ext cx="1419662" cy="304828"/>
            <a:chOff x="457200" y="1643393"/>
            <a:chExt cx="4492753" cy="96454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 bwMode="black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10" name="Freeform 12"/>
            <p:cNvSpPr>
              <a:spLocks noEditPoints="1"/>
            </p:cNvSpPr>
            <p:nvPr/>
          </p:nvSpPr>
          <p:spPr bwMode="black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</p:grpSp>
      <p:sp>
        <p:nvSpPr>
          <p:cNvPr id="11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b="0" spc="147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  <p:sp>
        <p:nvSpPr>
          <p:cNvPr id="12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8339677" y="288560"/>
            <a:ext cx="3585699" cy="567015"/>
          </a:xfrm>
        </p:spPr>
        <p:txBody>
          <a:bodyPr lIns="182880" tIns="146304" rIns="182880" bIns="146304"/>
          <a:lstStyle>
            <a:lvl1pPr marL="0" indent="0" algn="r">
              <a:buNone/>
              <a:defRPr sz="1961">
                <a:latin typeface="+mn-lt"/>
              </a:defRPr>
            </a:lvl1pPr>
            <a:lvl2pPr marL="336145" indent="0">
              <a:buNone/>
              <a:defRPr sz="1961"/>
            </a:lvl2pPr>
            <a:lvl3pPr marL="560241" indent="0">
              <a:buNone/>
              <a:defRPr sz="1961"/>
            </a:lvl3pPr>
            <a:lvl4pPr marL="784338" indent="0">
              <a:buNone/>
              <a:defRPr sz="1961"/>
            </a:lvl4pPr>
            <a:lvl5pPr marL="1008435" indent="0">
              <a:buNone/>
              <a:defRPr sz="1961"/>
            </a:lvl5pPr>
          </a:lstStyle>
          <a:p>
            <a:pPr lvl="0"/>
            <a:r>
              <a:rPr lang="en-US" dirty="0"/>
              <a:t>Session Code</a:t>
            </a:r>
          </a:p>
        </p:txBody>
      </p:sp>
      <p:sp>
        <p:nvSpPr>
          <p:cNvPr id="13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269303" y="5997080"/>
            <a:ext cx="3585699" cy="567015"/>
          </a:xfrm>
        </p:spPr>
        <p:txBody>
          <a:bodyPr lIns="182880" tIns="146304" rIns="182880" bIns="146304" anchor="b"/>
          <a:lstStyle>
            <a:lvl1pPr marL="0" indent="0" algn="l">
              <a:buNone/>
              <a:defRPr sz="1961">
                <a:latin typeface="+mn-lt"/>
              </a:defRPr>
            </a:lvl1pPr>
            <a:lvl2pPr marL="336145" indent="0">
              <a:buNone/>
              <a:defRPr sz="1961"/>
            </a:lvl2pPr>
            <a:lvl3pPr marL="560241" indent="0">
              <a:buNone/>
              <a:defRPr sz="1961"/>
            </a:lvl3pPr>
            <a:lvl4pPr marL="784338" indent="0">
              <a:buNone/>
              <a:defRPr sz="1961"/>
            </a:lvl4pPr>
            <a:lvl5pPr marL="1008435" indent="0">
              <a:buNone/>
              <a:defRPr sz="1961"/>
            </a:lvl5pPr>
          </a:lstStyle>
          <a:p>
            <a:pPr lvl="0"/>
            <a:r>
              <a:rPr lang="en-US" dirty="0"/>
              <a:t>Yammer hashtag</a:t>
            </a:r>
          </a:p>
        </p:txBody>
      </p:sp>
    </p:spTree>
    <p:extLst>
      <p:ext uri="{BB962C8B-B14F-4D97-AF65-F5344CB8AC3E}">
        <p14:creationId xmlns:p14="http://schemas.microsoft.com/office/powerpoint/2010/main" val="37354849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identiality Slide">
    <p:bg bwMode="gray"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white"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308705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518071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b="0" spc="147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1860752924"/>
      </p:ext>
    </p:extLst>
  </p:cSld>
  <p:clrMapOvr>
    <a:masterClrMapping/>
  </p:clrMapOvr>
  <p:transition>
    <p:fade/>
  </p:transition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b="0" spc="147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3574578869"/>
      </p:ext>
    </p:extLst>
  </p:cSld>
  <p:clrMapOvr>
    <a:masterClrMapping/>
  </p:clrMapOvr>
  <p:transition>
    <p:fade/>
  </p:transition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b="0" spc="147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3839631054"/>
      </p:ext>
    </p:extLst>
  </p:cSld>
  <p:clrMapOvr>
    <a:masterClrMapping/>
  </p:clrMapOvr>
  <p:transition>
    <p:fade/>
  </p:transition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b="0" spc="147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3124801554"/>
      </p:ext>
    </p:extLst>
  </p:cSld>
  <p:clrMapOvr>
    <a:masterClrMapping/>
  </p:clrMapOvr>
  <p:transition>
    <p:fade/>
  </p:transition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b="0" spc="147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1595783500"/>
      </p:ext>
    </p:extLst>
  </p:cSld>
  <p:clrMapOvr>
    <a:masterClrMapping/>
  </p:clrMapOvr>
  <p:transition>
    <p:fade/>
  </p:transition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86"/>
            <a:ext cx="7171399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7171399" cy="724246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4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b="0" spc="147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04953" y="298255"/>
            <a:ext cx="4322760" cy="6275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6714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86"/>
            <a:ext cx="7171398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lang="en-US" sz="7058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  <p:sp>
        <p:nvSpPr>
          <p:cNvPr id="3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b="0" spc="147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3" y="3343634"/>
            <a:ext cx="12191377" cy="3043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0184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b="0" spc="147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1352420033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vmlDrawing" Target="../drawings/vmlDrawing1.v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6" Type="http://schemas.openxmlformats.org/officeDocument/2006/relationships/image" Target="../media/image1.emf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oleObject" Target="../embeddings/oleObject1.bin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ags" Target="../tags/tag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theme" Target="../theme/theme3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6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slideLayout" Target="../slideLayouts/slideLayout49.xml"/><Relationship Id="rId18" Type="http://schemas.openxmlformats.org/officeDocument/2006/relationships/slideLayout" Target="../slideLayouts/slideLayout54.xml"/><Relationship Id="rId26" Type="http://schemas.openxmlformats.org/officeDocument/2006/relationships/theme" Target="../theme/theme4.xml"/><Relationship Id="rId3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57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17" Type="http://schemas.openxmlformats.org/officeDocument/2006/relationships/slideLayout" Target="../slideLayouts/slideLayout53.xml"/><Relationship Id="rId25" Type="http://schemas.openxmlformats.org/officeDocument/2006/relationships/slideLayout" Target="../slideLayouts/slideLayout61.xml"/><Relationship Id="rId2" Type="http://schemas.openxmlformats.org/officeDocument/2006/relationships/slideLayout" Target="../slideLayouts/slideLayout38.xml"/><Relationship Id="rId16" Type="http://schemas.openxmlformats.org/officeDocument/2006/relationships/slideLayout" Target="../slideLayouts/slideLayout52.xml"/><Relationship Id="rId20" Type="http://schemas.openxmlformats.org/officeDocument/2006/relationships/slideLayout" Target="../slideLayouts/slideLayout56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24" Type="http://schemas.openxmlformats.org/officeDocument/2006/relationships/slideLayout" Target="../slideLayouts/slideLayout60.xml"/><Relationship Id="rId5" Type="http://schemas.openxmlformats.org/officeDocument/2006/relationships/slideLayout" Target="../slideLayouts/slideLayout41.xml"/><Relationship Id="rId15" Type="http://schemas.openxmlformats.org/officeDocument/2006/relationships/slideLayout" Target="../slideLayouts/slideLayout51.xml"/><Relationship Id="rId23" Type="http://schemas.openxmlformats.org/officeDocument/2006/relationships/slideLayout" Target="../slideLayouts/slideLayout59.xml"/><Relationship Id="rId10" Type="http://schemas.openxmlformats.org/officeDocument/2006/relationships/slideLayout" Target="../slideLayouts/slideLayout46.xml"/><Relationship Id="rId19" Type="http://schemas.openxmlformats.org/officeDocument/2006/relationships/slideLayout" Target="../slideLayouts/slideLayout55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50.xml"/><Relationship Id="rId22" Type="http://schemas.openxmlformats.org/officeDocument/2006/relationships/slideLayout" Target="../slideLayouts/slideLayout58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9.xml"/><Relationship Id="rId13" Type="http://schemas.openxmlformats.org/officeDocument/2006/relationships/slideLayout" Target="../slideLayouts/slideLayout74.xml"/><Relationship Id="rId18" Type="http://schemas.openxmlformats.org/officeDocument/2006/relationships/slideLayout" Target="../slideLayouts/slideLayout79.xml"/><Relationship Id="rId26" Type="http://schemas.openxmlformats.org/officeDocument/2006/relationships/slideLayout" Target="../slideLayouts/slideLayout87.xml"/><Relationship Id="rId3" Type="http://schemas.openxmlformats.org/officeDocument/2006/relationships/slideLayout" Target="../slideLayouts/slideLayout64.xml"/><Relationship Id="rId21" Type="http://schemas.openxmlformats.org/officeDocument/2006/relationships/slideLayout" Target="../slideLayouts/slideLayout82.xml"/><Relationship Id="rId7" Type="http://schemas.openxmlformats.org/officeDocument/2006/relationships/slideLayout" Target="../slideLayouts/slideLayout68.xml"/><Relationship Id="rId12" Type="http://schemas.openxmlformats.org/officeDocument/2006/relationships/slideLayout" Target="../slideLayouts/slideLayout73.xml"/><Relationship Id="rId17" Type="http://schemas.openxmlformats.org/officeDocument/2006/relationships/slideLayout" Target="../slideLayouts/slideLayout78.xml"/><Relationship Id="rId25" Type="http://schemas.openxmlformats.org/officeDocument/2006/relationships/slideLayout" Target="../slideLayouts/slideLayout86.xml"/><Relationship Id="rId2" Type="http://schemas.openxmlformats.org/officeDocument/2006/relationships/slideLayout" Target="../slideLayouts/slideLayout63.xml"/><Relationship Id="rId16" Type="http://schemas.openxmlformats.org/officeDocument/2006/relationships/slideLayout" Target="../slideLayouts/slideLayout77.xml"/><Relationship Id="rId20" Type="http://schemas.openxmlformats.org/officeDocument/2006/relationships/slideLayout" Target="../slideLayouts/slideLayout81.xml"/><Relationship Id="rId1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7.xml"/><Relationship Id="rId11" Type="http://schemas.openxmlformats.org/officeDocument/2006/relationships/slideLayout" Target="../slideLayouts/slideLayout72.xml"/><Relationship Id="rId24" Type="http://schemas.openxmlformats.org/officeDocument/2006/relationships/slideLayout" Target="../slideLayouts/slideLayout85.xml"/><Relationship Id="rId5" Type="http://schemas.openxmlformats.org/officeDocument/2006/relationships/slideLayout" Target="../slideLayouts/slideLayout66.xml"/><Relationship Id="rId15" Type="http://schemas.openxmlformats.org/officeDocument/2006/relationships/slideLayout" Target="../slideLayouts/slideLayout76.xml"/><Relationship Id="rId23" Type="http://schemas.openxmlformats.org/officeDocument/2006/relationships/slideLayout" Target="../slideLayouts/slideLayout84.xml"/><Relationship Id="rId28" Type="http://schemas.openxmlformats.org/officeDocument/2006/relationships/image" Target="../media/image8.png"/><Relationship Id="rId10" Type="http://schemas.openxmlformats.org/officeDocument/2006/relationships/slideLayout" Target="../slideLayouts/slideLayout71.xml"/><Relationship Id="rId19" Type="http://schemas.openxmlformats.org/officeDocument/2006/relationships/slideLayout" Target="../slideLayouts/slideLayout80.xml"/><Relationship Id="rId4" Type="http://schemas.openxmlformats.org/officeDocument/2006/relationships/slideLayout" Target="../slideLayouts/slideLayout65.xml"/><Relationship Id="rId9" Type="http://schemas.openxmlformats.org/officeDocument/2006/relationships/slideLayout" Target="../slideLayouts/slideLayout70.xml"/><Relationship Id="rId14" Type="http://schemas.openxmlformats.org/officeDocument/2006/relationships/slideLayout" Target="../slideLayouts/slideLayout75.xml"/><Relationship Id="rId22" Type="http://schemas.openxmlformats.org/officeDocument/2006/relationships/slideLayout" Target="../slideLayouts/slideLayout83.xml"/><Relationship Id="rId27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5.xml"/><Relationship Id="rId13" Type="http://schemas.openxmlformats.org/officeDocument/2006/relationships/slideLayout" Target="../slideLayouts/slideLayout100.xml"/><Relationship Id="rId18" Type="http://schemas.openxmlformats.org/officeDocument/2006/relationships/slideLayout" Target="../slideLayouts/slideLayout105.xml"/><Relationship Id="rId3" Type="http://schemas.openxmlformats.org/officeDocument/2006/relationships/slideLayout" Target="../slideLayouts/slideLayout90.xml"/><Relationship Id="rId21" Type="http://schemas.openxmlformats.org/officeDocument/2006/relationships/slideLayout" Target="../slideLayouts/slideLayout108.xml"/><Relationship Id="rId7" Type="http://schemas.openxmlformats.org/officeDocument/2006/relationships/slideLayout" Target="../slideLayouts/slideLayout94.xml"/><Relationship Id="rId12" Type="http://schemas.openxmlformats.org/officeDocument/2006/relationships/slideLayout" Target="../slideLayouts/slideLayout99.xml"/><Relationship Id="rId17" Type="http://schemas.openxmlformats.org/officeDocument/2006/relationships/slideLayout" Target="../slideLayouts/slideLayout104.xml"/><Relationship Id="rId2" Type="http://schemas.openxmlformats.org/officeDocument/2006/relationships/slideLayout" Target="../slideLayouts/slideLayout89.xml"/><Relationship Id="rId16" Type="http://schemas.openxmlformats.org/officeDocument/2006/relationships/slideLayout" Target="../slideLayouts/slideLayout103.xml"/><Relationship Id="rId20" Type="http://schemas.openxmlformats.org/officeDocument/2006/relationships/slideLayout" Target="../slideLayouts/slideLayout107.xml"/><Relationship Id="rId1" Type="http://schemas.openxmlformats.org/officeDocument/2006/relationships/slideLayout" Target="../slideLayouts/slideLayout88.xml"/><Relationship Id="rId6" Type="http://schemas.openxmlformats.org/officeDocument/2006/relationships/slideLayout" Target="../slideLayouts/slideLayout93.xml"/><Relationship Id="rId11" Type="http://schemas.openxmlformats.org/officeDocument/2006/relationships/slideLayout" Target="../slideLayouts/slideLayout98.xml"/><Relationship Id="rId24" Type="http://schemas.openxmlformats.org/officeDocument/2006/relationships/image" Target="../media/image14.emf"/><Relationship Id="rId5" Type="http://schemas.openxmlformats.org/officeDocument/2006/relationships/slideLayout" Target="../slideLayouts/slideLayout92.xml"/><Relationship Id="rId15" Type="http://schemas.openxmlformats.org/officeDocument/2006/relationships/slideLayout" Target="../slideLayouts/slideLayout102.xml"/><Relationship Id="rId23" Type="http://schemas.openxmlformats.org/officeDocument/2006/relationships/theme" Target="../theme/theme6.xml"/><Relationship Id="rId10" Type="http://schemas.openxmlformats.org/officeDocument/2006/relationships/slideLayout" Target="../slideLayouts/slideLayout97.xml"/><Relationship Id="rId19" Type="http://schemas.openxmlformats.org/officeDocument/2006/relationships/slideLayout" Target="../slideLayouts/slideLayout106.xml"/><Relationship Id="rId4" Type="http://schemas.openxmlformats.org/officeDocument/2006/relationships/slideLayout" Target="../slideLayouts/slideLayout91.xml"/><Relationship Id="rId9" Type="http://schemas.openxmlformats.org/officeDocument/2006/relationships/slideLayout" Target="../slideLayouts/slideLayout96.xml"/><Relationship Id="rId14" Type="http://schemas.openxmlformats.org/officeDocument/2006/relationships/slideLayout" Target="../slideLayouts/slideLayout101.xml"/><Relationship Id="rId22" Type="http://schemas.openxmlformats.org/officeDocument/2006/relationships/slideLayout" Target="../slideLayouts/slideLayout10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A589DF-5954-4820-A977-C2A38F5C5F4B}" type="datetimeFigureOut">
              <a:rPr lang="en-GB" smtClean="0"/>
              <a:t>14/02/2017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C47057-24C4-4E0D-BBFE-B2B0C2B405C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82976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/>
          <p:cNvGraphicFramePr>
            <a:graphicFrameLocks noChangeAspect="1"/>
          </p:cNvGraphicFramePr>
          <p:nvPr userDrawn="1">
            <p:custDataLst>
              <p:tags r:id="rId14"/>
            </p:custDataLst>
            <p:extLst/>
          </p:nvPr>
        </p:nvGraphicFramePr>
        <p:xfrm>
          <a:off x="1557" y="1558"/>
          <a:ext cx="1556" cy="1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9" name="think-cell Slide" r:id="rId15" imgW="270" imgH="270" progId="TCLayout.ActiveDocument.1">
                  <p:embed/>
                </p:oleObj>
              </mc:Choice>
              <mc:Fallback>
                <p:oleObj name="think-cell Slide" r:id="rId15" imgW="270" imgH="270" progId="TCLayout.ActiveDocument.1">
                  <p:embed/>
                  <p:pic>
                    <p:nvPicPr>
                      <p:cNvPr id="6" name="Object 5" hidden="1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1557" y="1558"/>
                        <a:ext cx="1556" cy="15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82880" tIns="146304" rIns="182880" bIns="146304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448212" y="6561764"/>
            <a:ext cx="3859607" cy="134483"/>
          </a:xfrm>
          <a:prstGeom prst="rect">
            <a:avLst/>
          </a:prstGeom>
        </p:spPr>
        <p:txBody>
          <a:bodyPr vert="horz" lIns="0" tIns="0" rIns="91440" bIns="0" rtlCol="0" anchor="ctr"/>
          <a:lstStyle>
            <a:lvl1pPr marL="0" algn="l" defTabSz="914367" rtl="0" eaLnBrk="1" latinLnBrk="0" hangingPunct="1">
              <a:defRPr lang="en-US" sz="882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>
                <a:solidFill>
                  <a:srgbClr val="505050"/>
                </a:solidFill>
              </a:rPr>
              <a:t>Microsoft Confidential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367166" y="6561764"/>
            <a:ext cx="555596" cy="134483"/>
          </a:xfrm>
          <a:prstGeom prst="rect">
            <a:avLst/>
          </a:prstGeom>
        </p:spPr>
        <p:txBody>
          <a:bodyPr vert="horz" lIns="91440" tIns="0" rIns="0" bIns="0" rtlCol="0" anchor="ctr"/>
          <a:lstStyle>
            <a:lvl1pPr algn="r">
              <a:defRPr lang="en-US" sz="882" b="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defTabSz="914367"/>
            <a:fld id="{27258FFF-F925-446B-8502-81C933981705}" type="slidenum">
              <a:rPr lang="en-US" smtClean="0">
                <a:solidFill>
                  <a:srgbClr val="505050"/>
                </a:solidFill>
              </a:rPr>
              <a:pPr defTabSz="914367"/>
              <a:t>‹#›</a:t>
            </a:fld>
            <a:endParaRPr lang="en-US">
              <a:solidFill>
                <a:srgbClr val="505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87414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400" b="0" kern="1200" cap="none" spc="-100" baseline="0" dirty="0" smtClean="0">
          <a:ln w="3175">
            <a:noFill/>
          </a:ln>
          <a:solidFill>
            <a:schemeClr val="tx2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solidFill>
            <a:schemeClr val="tx2"/>
          </a:soli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solidFill>
            <a:schemeClr val="tx2"/>
          </a:soli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solidFill>
            <a:schemeClr val="tx2"/>
          </a:soli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solidFill>
            <a:schemeClr val="tx2"/>
          </a:soli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solidFill>
            <a:schemeClr val="tx2"/>
          </a:soli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21EFD8-0A7B-44AE-BC7B-4868FDA83592}" type="datetimeFigureOut">
              <a:rPr lang="en-US" smtClean="0"/>
              <a:t>2/14/2017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B46A10-5272-42DB-956B-2A12568BF8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6508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  <p:sldLayoutId id="2147483687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5" name="Group 4"/>
          <p:cNvGrpSpPr/>
          <p:nvPr userDrawn="1"/>
        </p:nvGrpSpPr>
        <p:grpSpPr>
          <a:xfrm>
            <a:off x="12366230" y="-217"/>
            <a:ext cx="940152" cy="5654619"/>
            <a:chOff x="12614198" y="-221"/>
            <a:chExt cx="959004" cy="5767187"/>
          </a:xfrm>
        </p:grpSpPr>
        <p:grpSp>
          <p:nvGrpSpPr>
            <p:cNvPr id="37" name="Group 36"/>
            <p:cNvGrpSpPr/>
            <p:nvPr userDrawn="1"/>
          </p:nvGrpSpPr>
          <p:grpSpPr>
            <a:xfrm>
              <a:off x="12614198" y="-221"/>
              <a:ext cx="959004" cy="5716010"/>
              <a:chOff x="12614198" y="-221"/>
              <a:chExt cx="959004" cy="5716010"/>
            </a:xfrm>
          </p:grpSpPr>
          <p:grpSp>
            <p:nvGrpSpPr>
              <p:cNvPr id="33" name="Group 32"/>
              <p:cNvGrpSpPr/>
              <p:nvPr userDrawn="1"/>
            </p:nvGrpSpPr>
            <p:grpSpPr>
              <a:xfrm rot="5400000">
                <a:off x="11576883" y="1040117"/>
                <a:ext cx="2708636" cy="634005"/>
                <a:chOff x="1581150" y="4543426"/>
                <a:chExt cx="2708636" cy="634005"/>
              </a:xfrm>
            </p:grpSpPr>
            <p:sp>
              <p:nvSpPr>
                <p:cNvPr id="3" name="Rectangle 2"/>
                <p:cNvSpPr/>
                <p:nvPr userDrawn="1"/>
              </p:nvSpPr>
              <p:spPr bwMode="auto">
                <a:xfrm>
                  <a:off x="1586734" y="4543428"/>
                  <a:ext cx="869930" cy="289766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Purple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G:45 B:145</a:t>
                  </a:r>
                  <a:endParaRPr lang="en-US" sz="49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6" name="Rectangle 5"/>
                <p:cNvSpPr/>
                <p:nvPr userDrawn="1"/>
              </p:nvSpPr>
              <p:spPr bwMode="auto">
                <a:xfrm>
                  <a:off x="1581150" y="4887665"/>
                  <a:ext cx="869930" cy="289766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Dark Purple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50 G:20 B:90</a:t>
                  </a:r>
                  <a:endParaRPr lang="en-US" sz="49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5" name="Rectangle 14"/>
                <p:cNvSpPr/>
                <p:nvPr userDrawn="1"/>
              </p:nvSpPr>
              <p:spPr bwMode="auto">
                <a:xfrm>
                  <a:off x="3419856" y="4543426"/>
                  <a:ext cx="869930" cy="289766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 dirty="0">
                      <a:gradFill>
                        <a:gsLst>
                          <a:gs pos="1775">
                            <a:schemeClr val="bg1"/>
                          </a:gs>
                          <a:gs pos="14000">
                            <a:schemeClr val="bg1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Dark Blue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dirty="0">
                      <a:gradFill>
                        <a:gsLst>
                          <a:gs pos="1775">
                            <a:schemeClr val="bg1"/>
                          </a:gs>
                          <a:gs pos="14000">
                            <a:schemeClr val="bg1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 dirty="0">
                      <a:gradFill>
                        <a:gsLst>
                          <a:gs pos="1775">
                            <a:schemeClr val="bg1"/>
                          </a:gs>
                          <a:gs pos="14000">
                            <a:schemeClr val="bg1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G:32 B:80</a:t>
                  </a:r>
                  <a:endParaRPr lang="en-US" sz="490" dirty="0">
                    <a:gradFill>
                      <a:gsLst>
                        <a:gs pos="1775">
                          <a:schemeClr val="bg1"/>
                        </a:gs>
                        <a:gs pos="14000">
                          <a:schemeClr val="bg1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6" name="Rectangle 15"/>
                <p:cNvSpPr/>
                <p:nvPr userDrawn="1"/>
              </p:nvSpPr>
              <p:spPr bwMode="auto">
                <a:xfrm>
                  <a:off x="2498744" y="4882896"/>
                  <a:ext cx="869930" cy="289766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Magenta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180 G:0 B:158</a:t>
                  </a:r>
                  <a:endParaRPr lang="en-US" sz="49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7" name="Rectangle 16"/>
                <p:cNvSpPr/>
                <p:nvPr userDrawn="1"/>
              </p:nvSpPr>
              <p:spPr bwMode="auto">
                <a:xfrm>
                  <a:off x="3413144" y="4882895"/>
                  <a:ext cx="869930" cy="289766"/>
                </a:xfrm>
                <a:prstGeom prst="rect">
                  <a:avLst/>
                </a:prstGeom>
                <a:solidFill>
                  <a:schemeClr val="accent6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Dark 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80 G:80 B:80</a:t>
                  </a:r>
                  <a:endParaRPr lang="en-US" sz="49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8" name="Rectangle 17"/>
                <p:cNvSpPr/>
                <p:nvPr userDrawn="1"/>
              </p:nvSpPr>
              <p:spPr bwMode="auto">
                <a:xfrm>
                  <a:off x="2498745" y="4543428"/>
                  <a:ext cx="869930" cy="289766"/>
                </a:xfrm>
                <a:prstGeom prst="rect">
                  <a:avLst/>
                </a:prstGeom>
                <a:solidFill>
                  <a:srgbClr val="3076BC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Blue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G:120 B:215</a:t>
                  </a:r>
                  <a:endParaRPr lang="en-US" sz="49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34" name="TextBox 33"/>
              <p:cNvSpPr txBox="1"/>
              <p:nvPr userDrawn="1"/>
            </p:nvSpPr>
            <p:spPr>
              <a:xfrm rot="5400000">
                <a:off x="12987813" y="258334"/>
                <a:ext cx="843944" cy="326834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98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Main colors</a:t>
                </a:r>
              </a:p>
            </p:txBody>
          </p:sp>
          <p:sp>
            <p:nvSpPr>
              <p:cNvPr id="35" name="TextBox 34"/>
              <p:cNvSpPr txBox="1"/>
              <p:nvPr userDrawn="1"/>
            </p:nvSpPr>
            <p:spPr>
              <a:xfrm rot="5400000">
                <a:off x="11746691" y="4228746"/>
                <a:ext cx="2647253" cy="326834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98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Secondary colors (use only when</a:t>
                </a:r>
                <a:r>
                  <a:rPr lang="en-US" sz="980" baseline="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 necessary)</a:t>
                </a:r>
                <a:endParaRPr lang="en-US" sz="98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</p:grpSp>
        <p:sp>
          <p:nvSpPr>
            <p:cNvPr id="19" name="Rectangle 18"/>
            <p:cNvSpPr/>
            <p:nvPr userDrawn="1"/>
          </p:nvSpPr>
          <p:spPr bwMode="auto">
            <a:xfrm rot="5400000">
              <a:off x="12328887" y="4272718"/>
              <a:ext cx="869930" cy="289766"/>
            </a:xfrm>
            <a:prstGeom prst="rect">
              <a:avLst/>
            </a:prstGeom>
            <a:solidFill>
              <a:srgbClr val="00188F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141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 dirty="0">
                  <a:gradFill>
                    <a:gsLst>
                      <a:gs pos="18584">
                        <a:srgbClr val="FFFFFF"/>
                      </a:gs>
                      <a:gs pos="52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Mid Blue</a:t>
              </a:r>
            </a:p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dirty="0">
                  <a:gradFill>
                    <a:gsLst>
                      <a:gs pos="18584">
                        <a:srgbClr val="FFFFFF"/>
                      </a:gs>
                      <a:gs pos="52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R:0</a:t>
              </a:r>
              <a:r>
                <a:rPr lang="en-US" sz="490" baseline="0" dirty="0">
                  <a:gradFill>
                    <a:gsLst>
                      <a:gs pos="18584">
                        <a:srgbClr val="FFFFFF"/>
                      </a:gs>
                      <a:gs pos="52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 G:24 B:143</a:t>
              </a:r>
              <a:endParaRPr lang="en-US" sz="490" dirty="0">
                <a:gradFill>
                  <a:gsLst>
                    <a:gs pos="18584">
                      <a:srgbClr val="FFFFFF"/>
                    </a:gs>
                    <a:gs pos="52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0" name="Rectangle 19"/>
            <p:cNvSpPr/>
            <p:nvPr userDrawn="1"/>
          </p:nvSpPr>
          <p:spPr bwMode="auto">
            <a:xfrm rot="5400000">
              <a:off x="12328887" y="5187118"/>
              <a:ext cx="869930" cy="289766"/>
            </a:xfrm>
            <a:prstGeom prst="rect">
              <a:avLst/>
            </a:prstGeom>
            <a:solidFill>
              <a:srgbClr val="107C1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141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Green</a:t>
              </a:r>
            </a:p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49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16 G:124 B:16</a:t>
              </a:r>
            </a:p>
          </p:txBody>
        </p:sp>
        <p:sp>
          <p:nvSpPr>
            <p:cNvPr id="21" name="Rectangle 20"/>
            <p:cNvSpPr/>
            <p:nvPr userDrawn="1"/>
          </p:nvSpPr>
          <p:spPr bwMode="auto">
            <a:xfrm rot="5400000">
              <a:off x="12328886" y="3353996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141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 dirty="0">
                  <a:gradFill>
                    <a:gsLst>
                      <a:gs pos="66272">
                        <a:srgbClr val="000000"/>
                      </a:gs>
                      <a:gs pos="44000">
                        <a:srgbClr val="000000"/>
                      </a:gs>
                    </a:gsLst>
                    <a:lin ang="5400000" scaled="1"/>
                  </a:gradFill>
                  <a:latin typeface="+mn-lt"/>
                  <a:ea typeface="Segoe UI" pitchFamily="34" charset="0"/>
                  <a:cs typeface="Segoe UI" pitchFamily="34" charset="0"/>
                </a:rPr>
                <a:t>Light Blue</a:t>
              </a:r>
            </a:p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dirty="0">
                  <a:gradFill>
                    <a:gsLst>
                      <a:gs pos="66272">
                        <a:srgbClr val="000000"/>
                      </a:gs>
                      <a:gs pos="44000">
                        <a:srgbClr val="000000"/>
                      </a:gs>
                    </a:gsLst>
                    <a:lin ang="5400000" scaled="1"/>
                  </a:gradFill>
                  <a:ea typeface="Segoe UI" pitchFamily="34" charset="0"/>
                  <a:cs typeface="Segoe UI" pitchFamily="34" charset="0"/>
                </a:rPr>
                <a:t>R:0</a:t>
              </a:r>
              <a:r>
                <a:rPr lang="en-US" sz="490" baseline="0" dirty="0">
                  <a:gradFill>
                    <a:gsLst>
                      <a:gs pos="66272">
                        <a:srgbClr val="000000"/>
                      </a:gs>
                      <a:gs pos="44000">
                        <a:srgbClr val="000000"/>
                      </a:gs>
                    </a:gsLst>
                    <a:lin ang="5400000" scaled="1"/>
                  </a:gradFill>
                  <a:ea typeface="Segoe UI" pitchFamily="34" charset="0"/>
                  <a:cs typeface="Segoe UI" pitchFamily="34" charset="0"/>
                </a:rPr>
                <a:t> G:188 B:242</a:t>
              </a:r>
              <a:endParaRPr lang="en-US" sz="490" dirty="0">
                <a:gradFill>
                  <a:gsLst>
                    <a:gs pos="66272">
                      <a:srgbClr val="000000"/>
                    </a:gs>
                    <a:gs pos="44000">
                      <a:srgbClr val="000000"/>
                    </a:gs>
                  </a:gsLst>
                  <a:lin ang="5400000" scaled="1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96394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  <p:sldLayoutId id="2147483701" r:id="rId13"/>
    <p:sldLayoutId id="2147483702" r:id="rId14"/>
    <p:sldLayoutId id="2147483703" r:id="rId15"/>
    <p:sldLayoutId id="2147483704" r:id="rId16"/>
    <p:sldLayoutId id="2147483705" r:id="rId17"/>
    <p:sldLayoutId id="2147483706" r:id="rId18"/>
    <p:sldLayoutId id="2147483707" r:id="rId19"/>
    <p:sldLayoutId id="2147483708" r:id="rId20"/>
    <p:sldLayoutId id="2147483709" r:id="rId21"/>
    <p:sldLayoutId id="2147483710" r:id="rId22"/>
    <p:sldLayoutId id="2147483711" r:id="rId23"/>
    <p:sldLayoutId id="2147483712" r:id="rId24"/>
    <p:sldLayoutId id="2147483713" r:id="rId25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186820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 rot="5400000">
            <a:off x="9208748" y="2991033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05692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  <p:sldLayoutId id="2147483728" r:id="rId14"/>
    <p:sldLayoutId id="2147483729" r:id="rId15"/>
    <p:sldLayoutId id="2147483730" r:id="rId16"/>
    <p:sldLayoutId id="2147483731" r:id="rId17"/>
    <p:sldLayoutId id="2147483732" r:id="rId18"/>
    <p:sldLayoutId id="2147483733" r:id="rId19"/>
    <p:sldLayoutId id="2147483734" r:id="rId20"/>
    <p:sldLayoutId id="2147483735" r:id="rId21"/>
    <p:sldLayoutId id="2147483736" r:id="rId22"/>
    <p:sldLayoutId id="2147483737" r:id="rId23"/>
    <p:sldLayoutId id="2147483738" r:id="rId24"/>
    <p:sldLayoutId id="2147483739" r:id="rId25"/>
    <p:sldLayoutId id="2147483741" r:id="rId26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400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79">
          <p15:clr>
            <a:srgbClr val="C35EA4"/>
          </p15:clr>
        </p15:guide>
        <p15:guide id="17" pos="7400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4"/>
          <a:stretch>
            <a:fillRect/>
          </a:stretch>
        </p:blipFill>
        <p:spPr>
          <a:xfrm rot="5400000">
            <a:off x="9187079" y="3012391"/>
            <a:ext cx="6858623" cy="83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1339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3" r:id="rId1"/>
    <p:sldLayoutId id="2147483744" r:id="rId2"/>
    <p:sldLayoutId id="2147483745" r:id="rId3"/>
    <p:sldLayoutId id="2147483746" r:id="rId4"/>
    <p:sldLayoutId id="2147483747" r:id="rId5"/>
    <p:sldLayoutId id="2147483748" r:id="rId6"/>
    <p:sldLayoutId id="2147483749" r:id="rId7"/>
    <p:sldLayoutId id="2147483750" r:id="rId8"/>
    <p:sldLayoutId id="2147483751" r:id="rId9"/>
    <p:sldLayoutId id="2147483752" r:id="rId10"/>
    <p:sldLayoutId id="2147483753" r:id="rId11"/>
    <p:sldLayoutId id="2147483754" r:id="rId12"/>
    <p:sldLayoutId id="2147483755" r:id="rId13"/>
    <p:sldLayoutId id="2147483756" r:id="rId14"/>
    <p:sldLayoutId id="2147483757" r:id="rId15"/>
    <p:sldLayoutId id="2147483758" r:id="rId16"/>
    <p:sldLayoutId id="2147483759" r:id="rId17"/>
    <p:sldLayoutId id="2147483760" r:id="rId18"/>
    <p:sldLayoutId id="2147483761" r:id="rId19"/>
    <p:sldLayoutId id="2147483762" r:id="rId20"/>
    <p:sldLayoutId id="2147483764" r:id="rId21"/>
    <p:sldLayoutId id="2147483765" r:id="rId22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3.xml"/><Relationship Id="rId4" Type="http://schemas.openxmlformats.org/officeDocument/2006/relationships/hyperlink" Target="https://1drv.ms/v/s!AkqR_k5CDahFlvF_hKvMhzEY7ZO7-g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4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Relationship Id="rId5" Type="http://schemas.openxmlformats.org/officeDocument/2006/relationships/hyperlink" Target="http://docs.powerbi.apiary.io/" TargetMode="External"/><Relationship Id="rId4" Type="http://schemas.openxmlformats.org/officeDocument/2006/relationships/image" Target="../media/image4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integrate-idm.azurewebsites.net/#/reportcatalog/ac3a347f-a2c2-4f10-a384-272d405f319f/3/8deccf72-a6f5-435b-8317-3660ecb9d6f0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1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9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62.png"/><Relationship Id="rId18" Type="http://schemas.openxmlformats.org/officeDocument/2006/relationships/image" Target="../media/image67.png"/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57.png"/><Relationship Id="rId12" Type="http://schemas.openxmlformats.org/officeDocument/2006/relationships/image" Target="../media/image61.png"/><Relationship Id="rId17" Type="http://schemas.openxmlformats.org/officeDocument/2006/relationships/image" Target="../media/image66.png"/><Relationship Id="rId2" Type="http://schemas.openxmlformats.org/officeDocument/2006/relationships/slideLayout" Target="../slideLayouts/slideLayout24.xml"/><Relationship Id="rId16" Type="http://schemas.openxmlformats.org/officeDocument/2006/relationships/image" Target="../media/image65.png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56.png"/><Relationship Id="rId11" Type="http://schemas.openxmlformats.org/officeDocument/2006/relationships/hyperlink" Target="https://powerbi.microsoft.com/en-us/industries/airline" TargetMode="External"/><Relationship Id="rId5" Type="http://schemas.openxmlformats.org/officeDocument/2006/relationships/image" Target="../media/image55.png"/><Relationship Id="rId15" Type="http://schemas.openxmlformats.org/officeDocument/2006/relationships/image" Target="../media/image64.png"/><Relationship Id="rId10" Type="http://schemas.openxmlformats.org/officeDocument/2006/relationships/image" Target="../media/image60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Relationship Id="rId14" Type="http://schemas.openxmlformats.org/officeDocument/2006/relationships/image" Target="../media/image6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49.xml"/><Relationship Id="rId1" Type="http://schemas.openxmlformats.org/officeDocument/2006/relationships/themeOverride" Target="../theme/themeOverride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1drv.ms/v/s!AkqR_k5CDahFlvF8n6pHCnHvjTvnFQ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microsoft.github.io/PowerBI-JavaScript/demo/code-demo/index.html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integrate-idm.azurewebsites.net/#/reportcatalog/ac3a347f-a2c2-4f10-a384-272d405f319f/3/8deccf72-a6f5-435b-8317-3660ecb9d6f0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2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integrate-idm.azurewebsites.net/#/reportcatalog/ac3a347f-a2c2-4f10-a384-272d405f319f/3/8deccf72-a6f5-435b-8317-3660ecb9d6f0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2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dxuk/AzureWorkshops" TargetMode="External"/><Relationship Id="rId3" Type="http://schemas.openxmlformats.org/officeDocument/2006/relationships/image" Target="../media/image69.png"/><Relationship Id="rId7" Type="http://schemas.openxmlformats.org/officeDocument/2006/relationships/hyperlink" Target="https://powerbi.microsoft.com/en-us/blog/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powerbi.microsoft.com/en-us/desktop/" TargetMode="External"/><Relationship Id="rId5" Type="http://schemas.openxmlformats.org/officeDocument/2006/relationships/hyperlink" Target="https://powerbi.microsoft.com/" TargetMode="External"/><Relationship Id="rId4" Type="http://schemas.openxmlformats.org/officeDocument/2006/relationships/image" Target="../media/image7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1drv.ms/v/s!AkqR_k5CDahFlvF9BnDhuCa19QuslQ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png"/><Relationship Id="rId3" Type="http://schemas.openxmlformats.org/officeDocument/2006/relationships/image" Target="../media/image31.png"/><Relationship Id="rId7" Type="http://schemas.openxmlformats.org/officeDocument/2006/relationships/image" Target="../media/image34.png"/><Relationship Id="rId12" Type="http://schemas.openxmlformats.org/officeDocument/2006/relationships/image" Target="../media/image3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6" Type="http://schemas.microsoft.com/office/2007/relationships/hdphoto" Target="../media/hdphoto1.wdp"/><Relationship Id="rId11" Type="http://schemas.openxmlformats.org/officeDocument/2006/relationships/image" Target="../media/image38.png"/><Relationship Id="rId5" Type="http://schemas.openxmlformats.org/officeDocument/2006/relationships/image" Target="../media/image33.png"/><Relationship Id="rId15" Type="http://schemas.openxmlformats.org/officeDocument/2006/relationships/image" Target="../media/image42.png"/><Relationship Id="rId10" Type="http://schemas.openxmlformats.org/officeDocument/2006/relationships/image" Target="../media/image37.png"/><Relationship Id="rId4" Type="http://schemas.openxmlformats.org/officeDocument/2006/relationships/image" Target="../media/image32.png"/><Relationship Id="rId9" Type="http://schemas.openxmlformats.org/officeDocument/2006/relationships/image" Target="../media/image36.png"/><Relationship Id="rId14" Type="http://schemas.openxmlformats.org/officeDocument/2006/relationships/image" Target="../media/image4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C3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345650" y="2070551"/>
            <a:ext cx="11132266" cy="2387600"/>
          </a:xfrm>
        </p:spPr>
        <p:txBody>
          <a:bodyPr/>
          <a:lstStyle/>
          <a:p>
            <a:pPr algn="l"/>
            <a:r>
              <a:rPr lang="en-US" b="1" dirty="0">
                <a:solidFill>
                  <a:srgbClr val="282828"/>
                </a:solidFill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Power BI and Embedded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345650" y="4550226"/>
            <a:ext cx="9144000" cy="1655762"/>
          </a:xfrm>
        </p:spPr>
        <p:txBody>
          <a:bodyPr>
            <a:normAutofit/>
          </a:bodyPr>
          <a:lstStyle/>
          <a:p>
            <a:pPr algn="l"/>
            <a:r>
              <a:rPr lang="en-US" sz="3200" dirty="0">
                <a:solidFill>
                  <a:srgbClr val="282828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Azure Workshop</a:t>
            </a:r>
          </a:p>
          <a:p>
            <a:pPr algn="l"/>
            <a:r>
              <a:rPr lang="en-US" sz="3200" dirty="0">
                <a:solidFill>
                  <a:srgbClr val="282828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15</a:t>
            </a:r>
            <a:r>
              <a:rPr lang="en-US" sz="3200" baseline="30000" dirty="0">
                <a:solidFill>
                  <a:srgbClr val="282828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th</a:t>
            </a:r>
            <a:r>
              <a:rPr lang="en-US" sz="3200" dirty="0">
                <a:solidFill>
                  <a:srgbClr val="282828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Feb 2017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44" y="5977204"/>
            <a:ext cx="1852639" cy="830367"/>
          </a:xfrm>
          <a:prstGeom prst="rect">
            <a:avLst/>
          </a:prstGeom>
        </p:spPr>
      </p:pic>
      <p:sp>
        <p:nvSpPr>
          <p:cNvPr id="11" name="Freeform 8"/>
          <p:cNvSpPr>
            <a:spLocks noChangeAspect="1"/>
          </p:cNvSpPr>
          <p:nvPr/>
        </p:nvSpPr>
        <p:spPr bwMode="auto">
          <a:xfrm>
            <a:off x="8584496" y="206097"/>
            <a:ext cx="3406138" cy="3600000"/>
          </a:xfrm>
          <a:custGeom>
            <a:avLst/>
            <a:gdLst>
              <a:gd name="connsiteX0" fmla="*/ 391886 w 6079389"/>
              <a:gd name="connsiteY0" fmla="*/ 3446312 h 6425371"/>
              <a:gd name="connsiteX1" fmla="*/ 783772 w 6079389"/>
              <a:gd name="connsiteY1" fmla="*/ 3838198 h 6425371"/>
              <a:gd name="connsiteX2" fmla="*/ 783771 w 6079389"/>
              <a:gd name="connsiteY2" fmla="*/ 4814284 h 6425371"/>
              <a:gd name="connsiteX3" fmla="*/ 391885 w 6079389"/>
              <a:gd name="connsiteY3" fmla="*/ 5206170 h 6425371"/>
              <a:gd name="connsiteX4" fmla="*/ 391886 w 6079389"/>
              <a:gd name="connsiteY4" fmla="*/ 5206169 h 6425371"/>
              <a:gd name="connsiteX5" fmla="*/ 0 w 6079389"/>
              <a:gd name="connsiteY5" fmla="*/ 4814283 h 6425371"/>
              <a:gd name="connsiteX6" fmla="*/ 0 w 6079389"/>
              <a:gd name="connsiteY6" fmla="*/ 3838198 h 6425371"/>
              <a:gd name="connsiteX7" fmla="*/ 391886 w 6079389"/>
              <a:gd name="connsiteY7" fmla="*/ 3446312 h 6425371"/>
              <a:gd name="connsiteX8" fmla="*/ 1531258 w 6079389"/>
              <a:gd name="connsiteY8" fmla="*/ 3090714 h 6425371"/>
              <a:gd name="connsiteX9" fmla="*/ 1923144 w 6079389"/>
              <a:gd name="connsiteY9" fmla="*/ 3482600 h 6425371"/>
              <a:gd name="connsiteX10" fmla="*/ 1923143 w 6079389"/>
              <a:gd name="connsiteY10" fmla="*/ 5169881 h 6425371"/>
              <a:gd name="connsiteX11" fmla="*/ 1531257 w 6079389"/>
              <a:gd name="connsiteY11" fmla="*/ 5561767 h 6425371"/>
              <a:gd name="connsiteX12" fmla="*/ 1531258 w 6079389"/>
              <a:gd name="connsiteY12" fmla="*/ 5561766 h 6425371"/>
              <a:gd name="connsiteX13" fmla="*/ 1139372 w 6079389"/>
              <a:gd name="connsiteY13" fmla="*/ 5169880 h 6425371"/>
              <a:gd name="connsiteX14" fmla="*/ 1139372 w 6079389"/>
              <a:gd name="connsiteY14" fmla="*/ 3482600 h 6425371"/>
              <a:gd name="connsiteX15" fmla="*/ 1531258 w 6079389"/>
              <a:gd name="connsiteY15" fmla="*/ 3090714 h 6425371"/>
              <a:gd name="connsiteX16" fmla="*/ 2670630 w 6079389"/>
              <a:gd name="connsiteY16" fmla="*/ 2655284 h 6425371"/>
              <a:gd name="connsiteX17" fmla="*/ 3062516 w 6079389"/>
              <a:gd name="connsiteY17" fmla="*/ 3047170 h 6425371"/>
              <a:gd name="connsiteX18" fmla="*/ 3062515 w 6079389"/>
              <a:gd name="connsiteY18" fmla="*/ 5605309 h 6425371"/>
              <a:gd name="connsiteX19" fmla="*/ 2670629 w 6079389"/>
              <a:gd name="connsiteY19" fmla="*/ 5997195 h 6425371"/>
              <a:gd name="connsiteX20" fmla="*/ 2670630 w 6079389"/>
              <a:gd name="connsiteY20" fmla="*/ 5997194 h 6425371"/>
              <a:gd name="connsiteX21" fmla="*/ 2278744 w 6079389"/>
              <a:gd name="connsiteY21" fmla="*/ 5605308 h 6425371"/>
              <a:gd name="connsiteX22" fmla="*/ 2278744 w 6079389"/>
              <a:gd name="connsiteY22" fmla="*/ 3047170 h 6425371"/>
              <a:gd name="connsiteX23" fmla="*/ 2670630 w 6079389"/>
              <a:gd name="connsiteY23" fmla="*/ 2655284 h 6425371"/>
              <a:gd name="connsiteX24" fmla="*/ 3810002 w 6079389"/>
              <a:gd name="connsiteY24" fmla="*/ 2227106 h 6425371"/>
              <a:gd name="connsiteX25" fmla="*/ 4201888 w 6079389"/>
              <a:gd name="connsiteY25" fmla="*/ 2618992 h 6425371"/>
              <a:gd name="connsiteX26" fmla="*/ 4201887 w 6079389"/>
              <a:gd name="connsiteY26" fmla="*/ 6033485 h 6425371"/>
              <a:gd name="connsiteX27" fmla="*/ 3810001 w 6079389"/>
              <a:gd name="connsiteY27" fmla="*/ 6425371 h 6425371"/>
              <a:gd name="connsiteX28" fmla="*/ 3810002 w 6079389"/>
              <a:gd name="connsiteY28" fmla="*/ 6425370 h 6425371"/>
              <a:gd name="connsiteX29" fmla="*/ 3418116 w 6079389"/>
              <a:gd name="connsiteY29" fmla="*/ 6033484 h 6425371"/>
              <a:gd name="connsiteX30" fmla="*/ 3418116 w 6079389"/>
              <a:gd name="connsiteY30" fmla="*/ 2618992 h 6425371"/>
              <a:gd name="connsiteX31" fmla="*/ 3810002 w 6079389"/>
              <a:gd name="connsiteY31" fmla="*/ 2227106 h 6425371"/>
              <a:gd name="connsiteX32" fmla="*/ 808679 w 6079389"/>
              <a:gd name="connsiteY32" fmla="*/ 1114 h 6425371"/>
              <a:gd name="connsiteX33" fmla="*/ 926895 w 6079389"/>
              <a:gd name="connsiteY33" fmla="*/ 20551 h 6425371"/>
              <a:gd name="connsiteX34" fmla="*/ 5587189 w 6079389"/>
              <a:gd name="connsiteY34" fmla="*/ 1434210 h 6425371"/>
              <a:gd name="connsiteX35" fmla="*/ 6069794 w 6079389"/>
              <a:gd name="connsiteY35" fmla="*/ 1993544 h 6425371"/>
              <a:gd name="connsiteX36" fmla="*/ 6079389 w 6079389"/>
              <a:gd name="connsiteY36" fmla="*/ 5307043 h 6425371"/>
              <a:gd name="connsiteX37" fmla="*/ 5810258 w 6079389"/>
              <a:gd name="connsiteY37" fmla="*/ 5768485 h 6425371"/>
              <a:gd name="connsiteX38" fmla="*/ 5345135 w 6079389"/>
              <a:gd name="connsiteY38" fmla="*/ 5858727 h 6425371"/>
              <a:gd name="connsiteX39" fmla="*/ 5219433 w 6079389"/>
              <a:gd name="connsiteY39" fmla="*/ 5835161 h 6425371"/>
              <a:gd name="connsiteX40" fmla="*/ 4766077 w 6079389"/>
              <a:gd name="connsiteY40" fmla="*/ 5678449 h 6425371"/>
              <a:gd name="connsiteX41" fmla="*/ 4668743 w 6079389"/>
              <a:gd name="connsiteY41" fmla="*/ 5478276 h 6425371"/>
              <a:gd name="connsiteX42" fmla="*/ 4868916 w 6079389"/>
              <a:gd name="connsiteY42" fmla="*/ 5380942 h 6425371"/>
              <a:gd name="connsiteX43" fmla="*/ 5322272 w 6079389"/>
              <a:gd name="connsiteY43" fmla="*/ 5537654 h 6425371"/>
              <a:gd name="connsiteX44" fmla="*/ 5612887 w 6079389"/>
              <a:gd name="connsiteY44" fmla="*/ 5536560 h 6425371"/>
              <a:gd name="connsiteX45" fmla="*/ 5783942 w 6079389"/>
              <a:gd name="connsiteY45" fmla="*/ 5264226 h 6425371"/>
              <a:gd name="connsiteX46" fmla="*/ 5787925 w 6079389"/>
              <a:gd name="connsiteY46" fmla="*/ 1967172 h 6425371"/>
              <a:gd name="connsiteX47" fmla="*/ 5502375 w 6079389"/>
              <a:gd name="connsiteY47" fmla="*/ 1733625 h 6425371"/>
              <a:gd name="connsiteX48" fmla="*/ 769189 w 6079389"/>
              <a:gd name="connsiteY48" fmla="*/ 311225 h 6425371"/>
              <a:gd name="connsiteX49" fmla="*/ 486578 w 6079389"/>
              <a:gd name="connsiteY49" fmla="*/ 541560 h 6425371"/>
              <a:gd name="connsiteX50" fmla="*/ 481719 w 6079389"/>
              <a:gd name="connsiteY50" fmla="*/ 589762 h 6425371"/>
              <a:gd name="connsiteX51" fmla="*/ 480717 w 6079389"/>
              <a:gd name="connsiteY51" fmla="*/ 589762 h 6425371"/>
              <a:gd name="connsiteX52" fmla="*/ 480716 w 6079389"/>
              <a:gd name="connsiteY52" fmla="*/ 2839184 h 6425371"/>
              <a:gd name="connsiteX53" fmla="*/ 331070 w 6079389"/>
              <a:gd name="connsiteY53" fmla="*/ 2988830 h 6425371"/>
              <a:gd name="connsiteX54" fmla="*/ 331071 w 6079389"/>
              <a:gd name="connsiteY54" fmla="*/ 2988829 h 6425371"/>
              <a:gd name="connsiteX55" fmla="*/ 181425 w 6079389"/>
              <a:gd name="connsiteY55" fmla="*/ 2839183 h 6425371"/>
              <a:gd name="connsiteX56" fmla="*/ 181426 w 6079389"/>
              <a:gd name="connsiteY56" fmla="*/ 557970 h 6425371"/>
              <a:gd name="connsiteX57" fmla="*/ 182475 w 6079389"/>
              <a:gd name="connsiteY57" fmla="*/ 557970 h 6425371"/>
              <a:gd name="connsiteX58" fmla="*/ 182394 w 6079389"/>
              <a:gd name="connsiteY58" fmla="*/ 555809 h 6425371"/>
              <a:gd name="connsiteX59" fmla="*/ 201831 w 6079389"/>
              <a:gd name="connsiteY59" fmla="*/ 437593 h 6425371"/>
              <a:gd name="connsiteX60" fmla="*/ 808679 w 6079389"/>
              <a:gd name="connsiteY60" fmla="*/ 1114 h 6425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6079389" h="6425371">
                <a:moveTo>
                  <a:pt x="391886" y="3446312"/>
                </a:moveTo>
                <a:cubicBezTo>
                  <a:pt x="608319" y="3446312"/>
                  <a:pt x="783772" y="3621765"/>
                  <a:pt x="783772" y="3838198"/>
                </a:cubicBezTo>
                <a:cubicBezTo>
                  <a:pt x="783772" y="4163560"/>
                  <a:pt x="783771" y="4488922"/>
                  <a:pt x="783771" y="4814284"/>
                </a:cubicBezTo>
                <a:cubicBezTo>
                  <a:pt x="783771" y="5030717"/>
                  <a:pt x="608318" y="5206170"/>
                  <a:pt x="391885" y="5206170"/>
                </a:cubicBezTo>
                <a:lnTo>
                  <a:pt x="391886" y="5206169"/>
                </a:lnTo>
                <a:cubicBezTo>
                  <a:pt x="175453" y="5206169"/>
                  <a:pt x="0" y="5030716"/>
                  <a:pt x="0" y="4814283"/>
                </a:cubicBezTo>
                <a:lnTo>
                  <a:pt x="0" y="3838198"/>
                </a:lnTo>
                <a:cubicBezTo>
                  <a:pt x="0" y="3621765"/>
                  <a:pt x="175453" y="3446312"/>
                  <a:pt x="391886" y="3446312"/>
                </a:cubicBezTo>
                <a:close/>
                <a:moveTo>
                  <a:pt x="1531258" y="3090714"/>
                </a:moveTo>
                <a:cubicBezTo>
                  <a:pt x="1747691" y="3090714"/>
                  <a:pt x="1923144" y="3266167"/>
                  <a:pt x="1923144" y="3482600"/>
                </a:cubicBezTo>
                <a:cubicBezTo>
                  <a:pt x="1923144" y="4045027"/>
                  <a:pt x="1923143" y="4607454"/>
                  <a:pt x="1923143" y="5169881"/>
                </a:cubicBezTo>
                <a:cubicBezTo>
                  <a:pt x="1923143" y="5386314"/>
                  <a:pt x="1747690" y="5561767"/>
                  <a:pt x="1531257" y="5561767"/>
                </a:cubicBezTo>
                <a:lnTo>
                  <a:pt x="1531258" y="5561766"/>
                </a:lnTo>
                <a:cubicBezTo>
                  <a:pt x="1314825" y="5561766"/>
                  <a:pt x="1139372" y="5386313"/>
                  <a:pt x="1139372" y="5169880"/>
                </a:cubicBezTo>
                <a:lnTo>
                  <a:pt x="1139372" y="3482600"/>
                </a:lnTo>
                <a:cubicBezTo>
                  <a:pt x="1139372" y="3266167"/>
                  <a:pt x="1314825" y="3090714"/>
                  <a:pt x="1531258" y="3090714"/>
                </a:cubicBezTo>
                <a:close/>
                <a:moveTo>
                  <a:pt x="2670630" y="2655284"/>
                </a:moveTo>
                <a:cubicBezTo>
                  <a:pt x="2887063" y="2655284"/>
                  <a:pt x="3062516" y="2830737"/>
                  <a:pt x="3062516" y="3047170"/>
                </a:cubicBezTo>
                <a:cubicBezTo>
                  <a:pt x="3062516" y="3899883"/>
                  <a:pt x="3062515" y="4752596"/>
                  <a:pt x="3062515" y="5605309"/>
                </a:cubicBezTo>
                <a:cubicBezTo>
                  <a:pt x="3062515" y="5821742"/>
                  <a:pt x="2887062" y="5997195"/>
                  <a:pt x="2670629" y="5997195"/>
                </a:cubicBezTo>
                <a:lnTo>
                  <a:pt x="2670630" y="5997194"/>
                </a:lnTo>
                <a:cubicBezTo>
                  <a:pt x="2454197" y="5997194"/>
                  <a:pt x="2278744" y="5821741"/>
                  <a:pt x="2278744" y="5605308"/>
                </a:cubicBezTo>
                <a:lnTo>
                  <a:pt x="2278744" y="3047170"/>
                </a:lnTo>
                <a:cubicBezTo>
                  <a:pt x="2278744" y="2830737"/>
                  <a:pt x="2454197" y="2655284"/>
                  <a:pt x="2670630" y="2655284"/>
                </a:cubicBezTo>
                <a:close/>
                <a:moveTo>
                  <a:pt x="3810002" y="2227106"/>
                </a:moveTo>
                <a:cubicBezTo>
                  <a:pt x="4026435" y="2227106"/>
                  <a:pt x="4201888" y="2402559"/>
                  <a:pt x="4201888" y="2618992"/>
                </a:cubicBezTo>
                <a:cubicBezTo>
                  <a:pt x="4201888" y="3757156"/>
                  <a:pt x="4201887" y="4895321"/>
                  <a:pt x="4201887" y="6033485"/>
                </a:cubicBezTo>
                <a:cubicBezTo>
                  <a:pt x="4201887" y="6249918"/>
                  <a:pt x="4026434" y="6425371"/>
                  <a:pt x="3810001" y="6425371"/>
                </a:cubicBezTo>
                <a:lnTo>
                  <a:pt x="3810002" y="6425370"/>
                </a:lnTo>
                <a:cubicBezTo>
                  <a:pt x="3593569" y="6425370"/>
                  <a:pt x="3418116" y="6249917"/>
                  <a:pt x="3418116" y="6033484"/>
                </a:cubicBezTo>
                <a:lnTo>
                  <a:pt x="3418116" y="2618992"/>
                </a:lnTo>
                <a:cubicBezTo>
                  <a:pt x="3418116" y="2402559"/>
                  <a:pt x="3593569" y="2227106"/>
                  <a:pt x="3810002" y="2227106"/>
                </a:cubicBezTo>
                <a:close/>
                <a:moveTo>
                  <a:pt x="808679" y="1114"/>
                </a:moveTo>
                <a:lnTo>
                  <a:pt x="926895" y="20551"/>
                </a:lnTo>
                <a:lnTo>
                  <a:pt x="5587189" y="1434210"/>
                </a:lnTo>
                <a:cubicBezTo>
                  <a:pt x="6049287" y="1575150"/>
                  <a:pt x="6072666" y="1832395"/>
                  <a:pt x="6069794" y="1993544"/>
                </a:cubicBezTo>
                <a:cubicBezTo>
                  <a:pt x="6059298" y="2680744"/>
                  <a:pt x="6071846" y="4619829"/>
                  <a:pt x="6079389" y="5307043"/>
                </a:cubicBezTo>
                <a:cubicBezTo>
                  <a:pt x="6079269" y="5510180"/>
                  <a:pt x="5961613" y="5663542"/>
                  <a:pt x="5810258" y="5768485"/>
                </a:cubicBezTo>
                <a:cubicBezTo>
                  <a:pt x="5671304" y="5864830"/>
                  <a:pt x="5503187" y="5895562"/>
                  <a:pt x="5345135" y="5858727"/>
                </a:cubicBezTo>
                <a:lnTo>
                  <a:pt x="5219433" y="5835161"/>
                </a:lnTo>
                <a:lnTo>
                  <a:pt x="4766077" y="5678449"/>
                </a:lnTo>
                <a:cubicBezTo>
                  <a:pt x="4683922" y="5650051"/>
                  <a:pt x="4640344" y="5560430"/>
                  <a:pt x="4668743" y="5478276"/>
                </a:cubicBezTo>
                <a:cubicBezTo>
                  <a:pt x="4697141" y="5396121"/>
                  <a:pt x="4786762" y="5352544"/>
                  <a:pt x="4868916" y="5380942"/>
                </a:cubicBezTo>
                <a:lnTo>
                  <a:pt x="5322272" y="5537654"/>
                </a:lnTo>
                <a:cubicBezTo>
                  <a:pt x="5411887" y="5562689"/>
                  <a:pt x="5526041" y="5599877"/>
                  <a:pt x="5612887" y="5536560"/>
                </a:cubicBezTo>
                <a:cubicBezTo>
                  <a:pt x="5699733" y="5473243"/>
                  <a:pt x="5776844" y="5376525"/>
                  <a:pt x="5783942" y="5264226"/>
                </a:cubicBezTo>
                <a:cubicBezTo>
                  <a:pt x="5785270" y="4165208"/>
                  <a:pt x="5786597" y="3066190"/>
                  <a:pt x="5787925" y="1967172"/>
                </a:cubicBezTo>
                <a:cubicBezTo>
                  <a:pt x="5773762" y="1849640"/>
                  <a:pt x="5704476" y="1802152"/>
                  <a:pt x="5502375" y="1733625"/>
                </a:cubicBezTo>
                <a:cubicBezTo>
                  <a:pt x="4665017" y="1449701"/>
                  <a:pt x="1605155" y="509902"/>
                  <a:pt x="769189" y="311225"/>
                </a:cubicBezTo>
                <a:cubicBezTo>
                  <a:pt x="629785" y="311225"/>
                  <a:pt x="513477" y="410108"/>
                  <a:pt x="486578" y="541560"/>
                </a:cubicBezTo>
                <a:lnTo>
                  <a:pt x="481719" y="589762"/>
                </a:lnTo>
                <a:lnTo>
                  <a:pt x="480717" y="589762"/>
                </a:lnTo>
                <a:cubicBezTo>
                  <a:pt x="480717" y="1339569"/>
                  <a:pt x="480716" y="2089377"/>
                  <a:pt x="480716" y="2839184"/>
                </a:cubicBezTo>
                <a:cubicBezTo>
                  <a:pt x="480716" y="2921831"/>
                  <a:pt x="413717" y="2988830"/>
                  <a:pt x="331070" y="2988830"/>
                </a:cubicBezTo>
                <a:lnTo>
                  <a:pt x="331071" y="2988829"/>
                </a:lnTo>
                <a:cubicBezTo>
                  <a:pt x="248424" y="2988829"/>
                  <a:pt x="181425" y="2921830"/>
                  <a:pt x="181425" y="2839183"/>
                </a:cubicBezTo>
                <a:cubicBezTo>
                  <a:pt x="181425" y="2078779"/>
                  <a:pt x="181426" y="1318374"/>
                  <a:pt x="181426" y="557970"/>
                </a:cubicBezTo>
                <a:lnTo>
                  <a:pt x="182475" y="557970"/>
                </a:lnTo>
                <a:cubicBezTo>
                  <a:pt x="182448" y="557250"/>
                  <a:pt x="182421" y="556529"/>
                  <a:pt x="182394" y="555809"/>
                </a:cubicBezTo>
                <a:cubicBezTo>
                  <a:pt x="184813" y="516583"/>
                  <a:pt x="191199" y="477016"/>
                  <a:pt x="201831" y="437593"/>
                </a:cubicBezTo>
                <a:cubicBezTo>
                  <a:pt x="276256" y="161632"/>
                  <a:pt x="534099" y="-15818"/>
                  <a:pt x="808679" y="1114"/>
                </a:cubicBezTo>
                <a:close/>
              </a:path>
            </a:pathLst>
          </a:custGeom>
          <a:solidFill>
            <a:srgbClr val="282828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0760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060" y="0"/>
            <a:ext cx="9342940" cy="1280656"/>
          </a:xfrm>
          <a:solidFill>
            <a:schemeClr val="bg1"/>
          </a:solidFill>
        </p:spPr>
        <p:txBody>
          <a:bodyPr/>
          <a:lstStyle/>
          <a:p>
            <a:r>
              <a:rPr lang="en-US" sz="3600" dirty="0">
                <a:solidFill>
                  <a:schemeClr val="tx1"/>
                </a:solidFill>
              </a:rPr>
              <a:t>Prepare, Explore, Report and Collaborate </a:t>
            </a:r>
            <a:br>
              <a:rPr lang="en-US" sz="3600" dirty="0">
                <a:solidFill>
                  <a:schemeClr val="tx1"/>
                </a:solidFill>
              </a:rPr>
            </a:br>
            <a:r>
              <a:rPr lang="en-US" sz="3600" dirty="0">
                <a:solidFill>
                  <a:schemeClr val="tx1"/>
                </a:solidFill>
              </a:rPr>
              <a:t>with Power BI Desktop</a:t>
            </a:r>
          </a:p>
        </p:txBody>
      </p:sp>
      <p:sp>
        <p:nvSpPr>
          <p:cNvPr id="24" name="Rectangle 23"/>
          <p:cNvSpPr/>
          <p:nvPr/>
        </p:nvSpPr>
        <p:spPr>
          <a:xfrm>
            <a:off x="2998839" y="6071163"/>
            <a:ext cx="896131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Available as a free, downloadable desktop companion to the Power BI service, 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Power BI Desktop is a visual data exploration and reporting tool</a:t>
            </a:r>
            <a:endParaRPr kumimoji="0" lang="en-US" sz="1600" b="0" i="1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41" name="Rectangle 40"/>
          <p:cNvSpPr/>
          <p:nvPr/>
        </p:nvSpPr>
        <p:spPr bwMode="auto">
          <a:xfrm>
            <a:off x="2" y="1"/>
            <a:ext cx="2849058" cy="6858000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6" name="Oval 70"/>
          <p:cNvSpPr/>
          <p:nvPr/>
        </p:nvSpPr>
        <p:spPr>
          <a:xfrm>
            <a:off x="1413521" y="4951537"/>
            <a:ext cx="1119626" cy="1119626"/>
          </a:xfrm>
          <a:prstGeom prst="ellipse">
            <a:avLst/>
          </a:prstGeom>
          <a:solidFill>
            <a:srgbClr val="F2C812"/>
          </a:solidFill>
          <a:ln w="3175" cap="flat" cmpd="sng" algn="ctr">
            <a:noFill/>
            <a:prstDash val="solid"/>
          </a:ln>
          <a:effectLst/>
        </p:spPr>
        <p:txBody>
          <a:bodyPr vert="horz" wrap="none" lIns="0" tIns="0" rIns="0" bIns="0" rtlCol="0" anchor="t"/>
          <a:lstStyle/>
          <a:p>
            <a:pPr marL="0" marR="0" lvl="0" indent="0" algn="ctr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Segoe UI" pitchFamily="34" charset="0"/>
                <a:cs typeface="Segoe UI" pitchFamily="34" charset="0"/>
              </a:rPr>
              <a:t>Share &amp;</a:t>
            </a:r>
          </a:p>
          <a:p>
            <a:pPr marL="0" marR="0" lvl="0" indent="0" algn="ctr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Segoe UI" pitchFamily="34" charset="0"/>
                <a:cs typeface="Segoe UI" pitchFamily="34" charset="0"/>
              </a:rPr>
              <a:t>collaborate </a:t>
            </a:r>
          </a:p>
        </p:txBody>
      </p:sp>
      <p:grpSp>
        <p:nvGrpSpPr>
          <p:cNvPr id="49" name="Group 38"/>
          <p:cNvGrpSpPr>
            <a:grpSpLocks noChangeAspect="1"/>
          </p:cNvGrpSpPr>
          <p:nvPr/>
        </p:nvGrpSpPr>
        <p:grpSpPr>
          <a:xfrm>
            <a:off x="676996" y="3930692"/>
            <a:ext cx="383905" cy="351536"/>
            <a:chOff x="4363684" y="5330386"/>
            <a:chExt cx="1409956" cy="1291077"/>
          </a:xfrm>
          <a:solidFill>
            <a:srgbClr val="217346"/>
          </a:solidFill>
        </p:grpSpPr>
        <p:sp>
          <p:nvSpPr>
            <p:cNvPr id="78" name="Donut 3"/>
            <p:cNvSpPr/>
            <p:nvPr/>
          </p:nvSpPr>
          <p:spPr bwMode="auto">
            <a:xfrm>
              <a:off x="4363684" y="5330386"/>
              <a:ext cx="1409956" cy="1291077"/>
            </a:xfrm>
            <a:custGeom>
              <a:avLst/>
              <a:gdLst/>
              <a:ahLst/>
              <a:cxnLst/>
              <a:rect l="l" t="t" r="r" b="b"/>
              <a:pathLst>
                <a:path w="1409956" h="1291077">
                  <a:moveTo>
                    <a:pt x="956401" y="78410"/>
                  </a:moveTo>
                  <a:cubicBezTo>
                    <a:pt x="747518" y="78410"/>
                    <a:pt x="578184" y="247744"/>
                    <a:pt x="578184" y="456627"/>
                  </a:cubicBezTo>
                  <a:cubicBezTo>
                    <a:pt x="578184" y="665510"/>
                    <a:pt x="747518" y="834844"/>
                    <a:pt x="956401" y="834844"/>
                  </a:cubicBezTo>
                  <a:cubicBezTo>
                    <a:pt x="1165284" y="834844"/>
                    <a:pt x="1334618" y="665510"/>
                    <a:pt x="1334618" y="456627"/>
                  </a:cubicBezTo>
                  <a:cubicBezTo>
                    <a:pt x="1334618" y="247744"/>
                    <a:pt x="1165284" y="78410"/>
                    <a:pt x="956401" y="78410"/>
                  </a:cubicBezTo>
                  <a:close/>
                  <a:moveTo>
                    <a:pt x="952756" y="0"/>
                  </a:moveTo>
                  <a:cubicBezTo>
                    <a:pt x="1205261" y="0"/>
                    <a:pt x="1409956" y="204695"/>
                    <a:pt x="1409956" y="457200"/>
                  </a:cubicBezTo>
                  <a:cubicBezTo>
                    <a:pt x="1409956" y="709705"/>
                    <a:pt x="1205261" y="914400"/>
                    <a:pt x="952756" y="914400"/>
                  </a:cubicBezTo>
                  <a:cubicBezTo>
                    <a:pt x="862133" y="914400"/>
                    <a:pt x="777669" y="888034"/>
                    <a:pt x="707132" y="841746"/>
                  </a:cubicBezTo>
                  <a:lnTo>
                    <a:pt x="136495" y="1280102"/>
                  </a:lnTo>
                  <a:cubicBezTo>
                    <a:pt x="21896" y="1327168"/>
                    <a:pt x="-44029" y="1213730"/>
                    <a:pt x="33797" y="1113182"/>
                  </a:cubicBezTo>
                  <a:lnTo>
                    <a:pt x="568587" y="703518"/>
                  </a:lnTo>
                  <a:cubicBezTo>
                    <a:pt x="522087" y="632814"/>
                    <a:pt x="495556" y="548105"/>
                    <a:pt x="495556" y="457200"/>
                  </a:cubicBezTo>
                  <a:cubicBezTo>
                    <a:pt x="495556" y="204695"/>
                    <a:pt x="700251" y="0"/>
                    <a:pt x="952756" y="0"/>
                  </a:cubicBezTo>
                  <a:close/>
                </a:path>
              </a:pathLst>
            </a:custGeom>
            <a:grpFill/>
            <a:ln>
              <a:solidFill>
                <a:srgbClr val="2173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79" name="Rectangle 4"/>
            <p:cNvSpPr/>
            <p:nvPr/>
          </p:nvSpPr>
          <p:spPr>
            <a:xfrm>
              <a:off x="5058389" y="5528247"/>
              <a:ext cx="490885" cy="490020"/>
            </a:xfrm>
            <a:custGeom>
              <a:avLst/>
              <a:gdLst/>
              <a:ahLst/>
              <a:cxnLst/>
              <a:rect l="l" t="t" r="r" b="b"/>
              <a:pathLst>
                <a:path w="490885" h="490020">
                  <a:moveTo>
                    <a:pt x="240752" y="0"/>
                  </a:moveTo>
                  <a:cubicBezTo>
                    <a:pt x="253961" y="11844"/>
                    <a:pt x="293310" y="49692"/>
                    <a:pt x="337332" y="92439"/>
                  </a:cubicBezTo>
                  <a:lnTo>
                    <a:pt x="328342" y="81259"/>
                  </a:lnTo>
                  <a:cubicBezTo>
                    <a:pt x="356946" y="111282"/>
                    <a:pt x="377251" y="107167"/>
                    <a:pt x="382515" y="87941"/>
                  </a:cubicBezTo>
                  <a:cubicBezTo>
                    <a:pt x="383951" y="76921"/>
                    <a:pt x="384595" y="68732"/>
                    <a:pt x="396997" y="52239"/>
                  </a:cubicBezTo>
                  <a:cubicBezTo>
                    <a:pt x="420362" y="32084"/>
                    <a:pt x="442294" y="41736"/>
                    <a:pt x="454920" y="51330"/>
                  </a:cubicBezTo>
                  <a:cubicBezTo>
                    <a:pt x="467834" y="62761"/>
                    <a:pt x="477920" y="86882"/>
                    <a:pt x="460392" y="109714"/>
                  </a:cubicBezTo>
                  <a:cubicBezTo>
                    <a:pt x="451128" y="121912"/>
                    <a:pt x="437554" y="126838"/>
                    <a:pt x="425922" y="126505"/>
                  </a:cubicBezTo>
                  <a:cubicBezTo>
                    <a:pt x="424301" y="127609"/>
                    <a:pt x="382890" y="134974"/>
                    <a:pt x="427348" y="177672"/>
                  </a:cubicBezTo>
                  <a:lnTo>
                    <a:pt x="416886" y="169735"/>
                  </a:lnTo>
                  <a:cubicBezTo>
                    <a:pt x="450207" y="202177"/>
                    <a:pt x="478424" y="229744"/>
                    <a:pt x="490885" y="241900"/>
                  </a:cubicBezTo>
                  <a:lnTo>
                    <a:pt x="417150" y="317347"/>
                  </a:lnTo>
                  <a:cubicBezTo>
                    <a:pt x="417744" y="316535"/>
                    <a:pt x="418443" y="316123"/>
                    <a:pt x="419047" y="315822"/>
                  </a:cubicBezTo>
                  <a:cubicBezTo>
                    <a:pt x="389023" y="344426"/>
                    <a:pt x="393138" y="364731"/>
                    <a:pt x="412364" y="369995"/>
                  </a:cubicBezTo>
                  <a:cubicBezTo>
                    <a:pt x="423384" y="371431"/>
                    <a:pt x="431574" y="372075"/>
                    <a:pt x="448067" y="384477"/>
                  </a:cubicBezTo>
                  <a:cubicBezTo>
                    <a:pt x="468221" y="407842"/>
                    <a:pt x="458569" y="429774"/>
                    <a:pt x="448975" y="442400"/>
                  </a:cubicBezTo>
                  <a:cubicBezTo>
                    <a:pt x="437545" y="455314"/>
                    <a:pt x="413423" y="465400"/>
                    <a:pt x="390591" y="447872"/>
                  </a:cubicBezTo>
                  <a:cubicBezTo>
                    <a:pt x="378394" y="438608"/>
                    <a:pt x="373468" y="425034"/>
                    <a:pt x="373800" y="413402"/>
                  </a:cubicBezTo>
                  <a:cubicBezTo>
                    <a:pt x="372696" y="411781"/>
                    <a:pt x="365332" y="370370"/>
                    <a:pt x="322634" y="414828"/>
                  </a:cubicBezTo>
                  <a:lnTo>
                    <a:pt x="325243" y="411388"/>
                  </a:lnTo>
                  <a:lnTo>
                    <a:pt x="248395" y="490020"/>
                  </a:lnTo>
                  <a:cubicBezTo>
                    <a:pt x="208939" y="451897"/>
                    <a:pt x="199129" y="442073"/>
                    <a:pt x="174192" y="418236"/>
                  </a:cubicBezTo>
                  <a:cubicBezTo>
                    <a:pt x="145587" y="388212"/>
                    <a:pt x="125282" y="392327"/>
                    <a:pt x="120018" y="411553"/>
                  </a:cubicBezTo>
                  <a:cubicBezTo>
                    <a:pt x="118582" y="422573"/>
                    <a:pt x="117938" y="430763"/>
                    <a:pt x="105536" y="447256"/>
                  </a:cubicBezTo>
                  <a:cubicBezTo>
                    <a:pt x="82171" y="467410"/>
                    <a:pt x="60239" y="457758"/>
                    <a:pt x="47614" y="448164"/>
                  </a:cubicBezTo>
                  <a:cubicBezTo>
                    <a:pt x="34699" y="436734"/>
                    <a:pt x="24614" y="412612"/>
                    <a:pt x="42141" y="389780"/>
                  </a:cubicBezTo>
                  <a:cubicBezTo>
                    <a:pt x="51405" y="377583"/>
                    <a:pt x="64979" y="372657"/>
                    <a:pt x="76612" y="372989"/>
                  </a:cubicBezTo>
                  <a:cubicBezTo>
                    <a:pt x="78232" y="371886"/>
                    <a:pt x="119644" y="364521"/>
                    <a:pt x="75186" y="321823"/>
                  </a:cubicBezTo>
                  <a:cubicBezTo>
                    <a:pt x="58767" y="305402"/>
                    <a:pt x="23648" y="271235"/>
                    <a:pt x="0" y="248738"/>
                  </a:cubicBezTo>
                  <a:lnTo>
                    <a:pt x="77303" y="168146"/>
                  </a:lnTo>
                  <a:cubicBezTo>
                    <a:pt x="104269" y="140313"/>
                    <a:pt x="122130" y="156409"/>
                    <a:pt x="124388" y="175543"/>
                  </a:cubicBezTo>
                  <a:cubicBezTo>
                    <a:pt x="124457" y="182466"/>
                    <a:pt x="127106" y="193106"/>
                    <a:pt x="137575" y="203052"/>
                  </a:cubicBezTo>
                  <a:cubicBezTo>
                    <a:pt x="153931" y="220277"/>
                    <a:pt x="181252" y="217451"/>
                    <a:pt x="196721" y="201951"/>
                  </a:cubicBezTo>
                  <a:cubicBezTo>
                    <a:pt x="211961" y="185740"/>
                    <a:pt x="213057" y="157882"/>
                    <a:pt x="196146" y="142797"/>
                  </a:cubicBezTo>
                  <a:cubicBezTo>
                    <a:pt x="184301" y="132637"/>
                    <a:pt x="177155" y="131453"/>
                    <a:pt x="166513" y="129894"/>
                  </a:cubicBezTo>
                  <a:cubicBezTo>
                    <a:pt x="154522" y="129013"/>
                    <a:pt x="131185" y="112953"/>
                    <a:pt x="157905" y="85228"/>
                  </a:cubicBezTo>
                  <a:close/>
                </a:path>
              </a:pathLst>
            </a:custGeom>
            <a:grpFill/>
            <a:ln>
              <a:solidFill>
                <a:srgbClr val="2173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50" name="Oval 47"/>
          <p:cNvSpPr/>
          <p:nvPr/>
        </p:nvSpPr>
        <p:spPr>
          <a:xfrm>
            <a:off x="388608" y="3710471"/>
            <a:ext cx="1119626" cy="1119626"/>
          </a:xfrm>
          <a:prstGeom prst="ellipse">
            <a:avLst/>
          </a:prstGeom>
          <a:solidFill>
            <a:srgbClr val="F2C812"/>
          </a:solidFill>
          <a:ln w="3175" cap="flat" cmpd="sng" algn="ctr">
            <a:noFill/>
            <a:prstDash val="solid"/>
          </a:ln>
          <a:effectLst/>
        </p:spPr>
        <p:txBody>
          <a:bodyPr vert="horz" wrap="none" lIns="0" tIns="0" rIns="0" bIns="0" rtlCol="0" anchor="t"/>
          <a:lstStyle/>
          <a:p>
            <a:pPr marL="0" marR="0" lvl="0" indent="0" algn="ctr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Segoe UI" pitchFamily="34" charset="0"/>
                <a:cs typeface="Segoe UI" pitchFamily="34" charset="0"/>
              </a:rPr>
              <a:t>Report</a:t>
            </a:r>
          </a:p>
        </p:txBody>
      </p:sp>
      <p:sp>
        <p:nvSpPr>
          <p:cNvPr id="36" name="Oval 950"/>
          <p:cNvSpPr/>
          <p:nvPr/>
        </p:nvSpPr>
        <p:spPr>
          <a:xfrm>
            <a:off x="388608" y="1252295"/>
            <a:ext cx="1119626" cy="1119626"/>
          </a:xfrm>
          <a:prstGeom prst="ellipse">
            <a:avLst/>
          </a:prstGeom>
          <a:solidFill>
            <a:srgbClr val="F2C812"/>
          </a:solidFill>
          <a:ln w="3175" cap="flat" cmpd="sng" algn="ctr">
            <a:noFill/>
            <a:prstDash val="solid"/>
          </a:ln>
          <a:effectLst/>
        </p:spPr>
        <p:txBody>
          <a:bodyPr vert="horz" wrap="none" lIns="0" tIns="45720" rIns="0" bIns="0" rtlCol="0" anchor="t"/>
          <a:lstStyle/>
          <a:p>
            <a:pPr marL="0" marR="0" lvl="0" indent="0" algn="ctr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217346"/>
              </a:solidFill>
              <a:effectLst/>
              <a:uLnTx/>
              <a:uFillTx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1264851" y="3482890"/>
            <a:ext cx="292254" cy="354906"/>
            <a:chOff x="1296521" y="3253388"/>
            <a:chExt cx="292254" cy="354906"/>
          </a:xfrm>
          <a:solidFill>
            <a:srgbClr val="F2C812"/>
          </a:solidFill>
        </p:grpSpPr>
        <p:sp>
          <p:nvSpPr>
            <p:cNvPr id="59" name="Isosceles Triangle 58"/>
            <p:cNvSpPr/>
            <p:nvPr/>
          </p:nvSpPr>
          <p:spPr bwMode="auto">
            <a:xfrm rot="13636515">
              <a:off x="1461362" y="3289361"/>
              <a:ext cx="163385" cy="91440"/>
            </a:xfrm>
            <a:prstGeom prst="triangle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2" name="Isosceles Triangle 61"/>
            <p:cNvSpPr/>
            <p:nvPr/>
          </p:nvSpPr>
          <p:spPr bwMode="auto">
            <a:xfrm rot="13636515">
              <a:off x="1357669" y="3382581"/>
              <a:ext cx="163385" cy="91440"/>
            </a:xfrm>
            <a:prstGeom prst="triangle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3" name="Isosceles Triangle 62"/>
            <p:cNvSpPr/>
            <p:nvPr/>
          </p:nvSpPr>
          <p:spPr bwMode="auto">
            <a:xfrm rot="13636515">
              <a:off x="1260548" y="3480882"/>
              <a:ext cx="163385" cy="91440"/>
            </a:xfrm>
            <a:prstGeom prst="triangle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64" name="Group 63"/>
          <p:cNvGrpSpPr/>
          <p:nvPr/>
        </p:nvGrpSpPr>
        <p:grpSpPr>
          <a:xfrm rot="15940603">
            <a:off x="1334576" y="2204404"/>
            <a:ext cx="292254" cy="354906"/>
            <a:chOff x="1296521" y="3253388"/>
            <a:chExt cx="292254" cy="354906"/>
          </a:xfrm>
          <a:solidFill>
            <a:srgbClr val="F2C812"/>
          </a:solidFill>
        </p:grpSpPr>
        <p:sp>
          <p:nvSpPr>
            <p:cNvPr id="65" name="Isosceles Triangle 64"/>
            <p:cNvSpPr/>
            <p:nvPr/>
          </p:nvSpPr>
          <p:spPr bwMode="auto">
            <a:xfrm rot="13636515">
              <a:off x="1461362" y="3289361"/>
              <a:ext cx="163385" cy="91440"/>
            </a:xfrm>
            <a:prstGeom prst="triangle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8" name="Isosceles Triangle 67"/>
            <p:cNvSpPr/>
            <p:nvPr/>
          </p:nvSpPr>
          <p:spPr bwMode="auto">
            <a:xfrm rot="13636515">
              <a:off x="1357669" y="3382581"/>
              <a:ext cx="163385" cy="91440"/>
            </a:xfrm>
            <a:prstGeom prst="triangle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9" name="Isosceles Triangle 68"/>
            <p:cNvSpPr/>
            <p:nvPr/>
          </p:nvSpPr>
          <p:spPr bwMode="auto">
            <a:xfrm rot="13636515">
              <a:off x="1260548" y="3480882"/>
              <a:ext cx="163385" cy="91440"/>
            </a:xfrm>
            <a:prstGeom prst="triangle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70" name="Group 69"/>
          <p:cNvGrpSpPr/>
          <p:nvPr/>
        </p:nvGrpSpPr>
        <p:grpSpPr>
          <a:xfrm rot="16043978">
            <a:off x="1317220" y="4717577"/>
            <a:ext cx="292254" cy="354906"/>
            <a:chOff x="1296521" y="3253388"/>
            <a:chExt cx="292254" cy="354906"/>
          </a:xfrm>
          <a:solidFill>
            <a:srgbClr val="F2C812"/>
          </a:solidFill>
        </p:grpSpPr>
        <p:sp>
          <p:nvSpPr>
            <p:cNvPr id="82" name="Isosceles Triangle 81"/>
            <p:cNvSpPr/>
            <p:nvPr/>
          </p:nvSpPr>
          <p:spPr bwMode="auto">
            <a:xfrm rot="13636515">
              <a:off x="1461362" y="3289361"/>
              <a:ext cx="163385" cy="91440"/>
            </a:xfrm>
            <a:prstGeom prst="triangle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4" name="Isosceles Triangle 83"/>
            <p:cNvSpPr/>
            <p:nvPr/>
          </p:nvSpPr>
          <p:spPr bwMode="auto">
            <a:xfrm rot="13636515">
              <a:off x="1357669" y="3382581"/>
              <a:ext cx="163385" cy="91440"/>
            </a:xfrm>
            <a:prstGeom prst="triangle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5" name="Isosceles Triangle 84"/>
            <p:cNvSpPr/>
            <p:nvPr/>
          </p:nvSpPr>
          <p:spPr bwMode="auto">
            <a:xfrm rot="13636515">
              <a:off x="1260548" y="3480882"/>
              <a:ext cx="163385" cy="91440"/>
            </a:xfrm>
            <a:prstGeom prst="triangle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67" name="Oval 36"/>
          <p:cNvSpPr/>
          <p:nvPr/>
        </p:nvSpPr>
        <p:spPr>
          <a:xfrm>
            <a:off x="1413521" y="2481383"/>
            <a:ext cx="1119626" cy="1119626"/>
          </a:xfrm>
          <a:prstGeom prst="ellipse">
            <a:avLst/>
          </a:prstGeom>
          <a:solidFill>
            <a:srgbClr val="F2C812"/>
          </a:solidFill>
          <a:ln w="3175" cap="flat" cmpd="sng" algn="ctr">
            <a:noFill/>
            <a:prstDash val="solid"/>
          </a:ln>
          <a:effectLst/>
        </p:spPr>
        <p:txBody>
          <a:bodyPr vert="horz" wrap="none" lIns="0" tIns="0" rIns="0" bIns="0" rtlCol="0" anchor="t"/>
          <a:lstStyle/>
          <a:p>
            <a:pPr marL="0" marR="0" lvl="0" indent="0" algn="ctr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rgbClr val="217346"/>
              </a:solidFill>
              <a:effectLst/>
              <a:uLnTx/>
              <a:uFillTx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2" name="Donut 3"/>
          <p:cNvSpPr/>
          <p:nvPr/>
        </p:nvSpPr>
        <p:spPr bwMode="auto">
          <a:xfrm>
            <a:off x="1742065" y="3002355"/>
            <a:ext cx="383905" cy="351537"/>
          </a:xfrm>
          <a:custGeom>
            <a:avLst/>
            <a:gdLst/>
            <a:ahLst/>
            <a:cxnLst/>
            <a:rect l="l" t="t" r="r" b="b"/>
            <a:pathLst>
              <a:path w="1409956" h="1291077">
                <a:moveTo>
                  <a:pt x="956401" y="78410"/>
                </a:moveTo>
                <a:cubicBezTo>
                  <a:pt x="747518" y="78410"/>
                  <a:pt x="578184" y="247744"/>
                  <a:pt x="578184" y="456627"/>
                </a:cubicBezTo>
                <a:cubicBezTo>
                  <a:pt x="578184" y="665510"/>
                  <a:pt x="747518" y="834844"/>
                  <a:pt x="956401" y="834844"/>
                </a:cubicBezTo>
                <a:cubicBezTo>
                  <a:pt x="1165284" y="834844"/>
                  <a:pt x="1334618" y="665510"/>
                  <a:pt x="1334618" y="456627"/>
                </a:cubicBezTo>
                <a:cubicBezTo>
                  <a:pt x="1334618" y="247744"/>
                  <a:pt x="1165284" y="78410"/>
                  <a:pt x="956401" y="78410"/>
                </a:cubicBezTo>
                <a:close/>
                <a:moveTo>
                  <a:pt x="952756" y="0"/>
                </a:moveTo>
                <a:cubicBezTo>
                  <a:pt x="1205261" y="0"/>
                  <a:pt x="1409956" y="204695"/>
                  <a:pt x="1409956" y="457200"/>
                </a:cubicBezTo>
                <a:cubicBezTo>
                  <a:pt x="1409956" y="709705"/>
                  <a:pt x="1205261" y="914400"/>
                  <a:pt x="952756" y="914400"/>
                </a:cubicBezTo>
                <a:cubicBezTo>
                  <a:pt x="862133" y="914400"/>
                  <a:pt x="777669" y="888034"/>
                  <a:pt x="707132" y="841746"/>
                </a:cubicBezTo>
                <a:lnTo>
                  <a:pt x="136495" y="1280102"/>
                </a:lnTo>
                <a:cubicBezTo>
                  <a:pt x="21896" y="1327168"/>
                  <a:pt x="-44029" y="1213730"/>
                  <a:pt x="33797" y="1113182"/>
                </a:cubicBezTo>
                <a:lnTo>
                  <a:pt x="568587" y="703518"/>
                </a:lnTo>
                <a:cubicBezTo>
                  <a:pt x="522087" y="632814"/>
                  <a:pt x="495556" y="548105"/>
                  <a:pt x="495556" y="457200"/>
                </a:cubicBezTo>
                <a:cubicBezTo>
                  <a:pt x="495556" y="204695"/>
                  <a:pt x="700251" y="0"/>
                  <a:pt x="952756" y="0"/>
                </a:cubicBez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600398" y="2677430"/>
            <a:ext cx="82035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Segoe UI" pitchFamily="34" charset="0"/>
                <a:cs typeface="Segoe UI" pitchFamily="34" charset="0"/>
              </a:rPr>
              <a:t>Explore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509174" y="1475232"/>
            <a:ext cx="83875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Segoe UI" pitchFamily="34" charset="0"/>
                <a:cs typeface="Segoe UI" pitchFamily="34" charset="0"/>
              </a:rPr>
              <a:t>Prepare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53" name="Freeform 52"/>
          <p:cNvSpPr>
            <a:spLocks noChangeAspect="1"/>
          </p:cNvSpPr>
          <p:nvPr/>
        </p:nvSpPr>
        <p:spPr bwMode="black">
          <a:xfrm>
            <a:off x="1836174" y="5643069"/>
            <a:ext cx="274320" cy="284173"/>
          </a:xfrm>
          <a:custGeom>
            <a:avLst/>
            <a:gdLst>
              <a:gd name="T0" fmla="*/ 539 w 669"/>
              <a:gd name="T1" fmla="*/ 5 h 693"/>
              <a:gd name="T2" fmla="*/ 640 w 669"/>
              <a:gd name="T3" fmla="*/ 55 h 693"/>
              <a:gd name="T4" fmla="*/ 603 w 669"/>
              <a:gd name="T5" fmla="*/ 195 h 693"/>
              <a:gd name="T6" fmla="*/ 490 w 669"/>
              <a:gd name="T7" fmla="*/ 188 h 693"/>
              <a:gd name="T8" fmla="*/ 479 w 669"/>
              <a:gd name="T9" fmla="*/ 176 h 693"/>
              <a:gd name="T10" fmla="*/ 213 w 669"/>
              <a:gd name="T11" fmla="*/ 330 h 693"/>
              <a:gd name="T12" fmla="*/ 218 w 669"/>
              <a:gd name="T13" fmla="*/ 345 h 693"/>
              <a:gd name="T14" fmla="*/ 218 w 669"/>
              <a:gd name="T15" fmla="*/ 375 h 693"/>
              <a:gd name="T16" fmla="*/ 209 w 669"/>
              <a:gd name="T17" fmla="*/ 402 h 693"/>
              <a:gd name="T18" fmla="*/ 369 w 669"/>
              <a:gd name="T19" fmla="*/ 503 h 693"/>
              <a:gd name="T20" fmla="*/ 373 w 669"/>
              <a:gd name="T21" fmla="*/ 498 h 693"/>
              <a:gd name="T22" fmla="*/ 456 w 669"/>
              <a:gd name="T23" fmla="*/ 475 h 693"/>
              <a:gd name="T24" fmla="*/ 494 w 669"/>
              <a:gd name="T25" fmla="*/ 489 h 693"/>
              <a:gd name="T26" fmla="*/ 527 w 669"/>
              <a:gd name="T27" fmla="*/ 630 h 693"/>
              <a:gd name="T28" fmla="*/ 386 w 669"/>
              <a:gd name="T29" fmla="*/ 663 h 693"/>
              <a:gd name="T30" fmla="*/ 339 w 669"/>
              <a:gd name="T31" fmla="*/ 560 h 693"/>
              <a:gd name="T32" fmla="*/ 345 w 669"/>
              <a:gd name="T33" fmla="*/ 544 h 693"/>
              <a:gd name="T34" fmla="*/ 177 w 669"/>
              <a:gd name="T35" fmla="*/ 439 h 693"/>
              <a:gd name="T36" fmla="*/ 168 w 669"/>
              <a:gd name="T37" fmla="*/ 446 h 693"/>
              <a:gd name="T38" fmla="*/ 28 w 669"/>
              <a:gd name="T39" fmla="*/ 409 h 693"/>
              <a:gd name="T40" fmla="*/ 65 w 669"/>
              <a:gd name="T41" fmla="*/ 269 h 693"/>
              <a:gd name="T42" fmla="*/ 178 w 669"/>
              <a:gd name="T43" fmla="*/ 276 h 693"/>
              <a:gd name="T44" fmla="*/ 189 w 669"/>
              <a:gd name="T45" fmla="*/ 288 h 693"/>
              <a:gd name="T46" fmla="*/ 455 w 669"/>
              <a:gd name="T47" fmla="*/ 134 h 693"/>
              <a:gd name="T48" fmla="*/ 450 w 669"/>
              <a:gd name="T49" fmla="*/ 119 h 693"/>
              <a:gd name="T50" fmla="*/ 501 w 669"/>
              <a:gd name="T51" fmla="*/ 18 h 693"/>
              <a:gd name="T52" fmla="*/ 539 w 669"/>
              <a:gd name="T53" fmla="*/ 5 h 6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669" h="693">
                <a:moveTo>
                  <a:pt x="539" y="5"/>
                </a:moveTo>
                <a:cubicBezTo>
                  <a:pt x="579" y="0"/>
                  <a:pt x="619" y="19"/>
                  <a:pt x="640" y="55"/>
                </a:cubicBezTo>
                <a:cubicBezTo>
                  <a:pt x="669" y="104"/>
                  <a:pt x="652" y="167"/>
                  <a:pt x="603" y="195"/>
                </a:cubicBezTo>
                <a:cubicBezTo>
                  <a:pt x="566" y="216"/>
                  <a:pt x="522" y="212"/>
                  <a:pt x="490" y="188"/>
                </a:cubicBezTo>
                <a:cubicBezTo>
                  <a:pt x="479" y="176"/>
                  <a:pt x="479" y="176"/>
                  <a:pt x="479" y="176"/>
                </a:cubicBezTo>
                <a:cubicBezTo>
                  <a:pt x="213" y="330"/>
                  <a:pt x="213" y="330"/>
                  <a:pt x="213" y="330"/>
                </a:cubicBezTo>
                <a:cubicBezTo>
                  <a:pt x="218" y="345"/>
                  <a:pt x="218" y="345"/>
                  <a:pt x="218" y="345"/>
                </a:cubicBezTo>
                <a:cubicBezTo>
                  <a:pt x="219" y="355"/>
                  <a:pt x="219" y="365"/>
                  <a:pt x="218" y="375"/>
                </a:cubicBezTo>
                <a:cubicBezTo>
                  <a:pt x="209" y="402"/>
                  <a:pt x="209" y="402"/>
                  <a:pt x="209" y="402"/>
                </a:cubicBezTo>
                <a:cubicBezTo>
                  <a:pt x="369" y="503"/>
                  <a:pt x="369" y="503"/>
                  <a:pt x="369" y="503"/>
                </a:cubicBezTo>
                <a:cubicBezTo>
                  <a:pt x="373" y="498"/>
                  <a:pt x="373" y="498"/>
                  <a:pt x="373" y="498"/>
                </a:cubicBezTo>
                <a:cubicBezTo>
                  <a:pt x="396" y="479"/>
                  <a:pt x="427" y="470"/>
                  <a:pt x="456" y="475"/>
                </a:cubicBezTo>
                <a:cubicBezTo>
                  <a:pt x="470" y="477"/>
                  <a:pt x="482" y="482"/>
                  <a:pt x="494" y="489"/>
                </a:cubicBezTo>
                <a:cubicBezTo>
                  <a:pt x="542" y="519"/>
                  <a:pt x="557" y="583"/>
                  <a:pt x="527" y="630"/>
                </a:cubicBezTo>
                <a:cubicBezTo>
                  <a:pt x="497" y="678"/>
                  <a:pt x="433" y="693"/>
                  <a:pt x="386" y="663"/>
                </a:cubicBezTo>
                <a:cubicBezTo>
                  <a:pt x="350" y="640"/>
                  <a:pt x="333" y="599"/>
                  <a:pt x="339" y="560"/>
                </a:cubicBezTo>
                <a:cubicBezTo>
                  <a:pt x="345" y="544"/>
                  <a:pt x="345" y="544"/>
                  <a:pt x="345" y="544"/>
                </a:cubicBezTo>
                <a:cubicBezTo>
                  <a:pt x="177" y="439"/>
                  <a:pt x="177" y="439"/>
                  <a:pt x="177" y="439"/>
                </a:cubicBezTo>
                <a:cubicBezTo>
                  <a:pt x="168" y="446"/>
                  <a:pt x="168" y="446"/>
                  <a:pt x="168" y="446"/>
                </a:cubicBezTo>
                <a:cubicBezTo>
                  <a:pt x="119" y="475"/>
                  <a:pt x="56" y="458"/>
                  <a:pt x="28" y="409"/>
                </a:cubicBezTo>
                <a:cubicBezTo>
                  <a:pt x="0" y="360"/>
                  <a:pt x="16" y="297"/>
                  <a:pt x="65" y="269"/>
                </a:cubicBezTo>
                <a:cubicBezTo>
                  <a:pt x="102" y="248"/>
                  <a:pt x="147" y="252"/>
                  <a:pt x="178" y="276"/>
                </a:cubicBezTo>
                <a:cubicBezTo>
                  <a:pt x="189" y="288"/>
                  <a:pt x="189" y="288"/>
                  <a:pt x="189" y="288"/>
                </a:cubicBezTo>
                <a:cubicBezTo>
                  <a:pt x="455" y="134"/>
                  <a:pt x="455" y="134"/>
                  <a:pt x="455" y="134"/>
                </a:cubicBezTo>
                <a:cubicBezTo>
                  <a:pt x="450" y="119"/>
                  <a:pt x="450" y="119"/>
                  <a:pt x="450" y="119"/>
                </a:cubicBezTo>
                <a:cubicBezTo>
                  <a:pt x="445" y="80"/>
                  <a:pt x="464" y="39"/>
                  <a:pt x="501" y="18"/>
                </a:cubicBezTo>
                <a:cubicBezTo>
                  <a:pt x="513" y="11"/>
                  <a:pt x="526" y="6"/>
                  <a:pt x="539" y="5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68574" tIns="34287" rIns="68574" bIns="34287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4" name="Freeform 53"/>
          <p:cNvSpPr>
            <a:spLocks noChangeAspect="1" noEditPoints="1"/>
          </p:cNvSpPr>
          <p:nvPr/>
        </p:nvSpPr>
        <p:spPr bwMode="black">
          <a:xfrm>
            <a:off x="722320" y="1783009"/>
            <a:ext cx="452202" cy="366660"/>
          </a:xfrm>
          <a:custGeom>
            <a:avLst/>
            <a:gdLst>
              <a:gd name="T0" fmla="*/ 600 w 1107"/>
              <a:gd name="T1" fmla="*/ 625 h 897"/>
              <a:gd name="T2" fmla="*/ 649 w 1107"/>
              <a:gd name="T3" fmla="*/ 567 h 897"/>
              <a:gd name="T4" fmla="*/ 727 w 1107"/>
              <a:gd name="T5" fmla="*/ 482 h 897"/>
              <a:gd name="T6" fmla="*/ 601 w 1107"/>
              <a:gd name="T7" fmla="*/ 434 h 897"/>
              <a:gd name="T8" fmla="*/ 628 w 1107"/>
              <a:gd name="T9" fmla="*/ 305 h 897"/>
              <a:gd name="T10" fmla="*/ 547 w 1107"/>
              <a:gd name="T11" fmla="*/ 240 h 897"/>
              <a:gd name="T12" fmla="*/ 427 w 1107"/>
              <a:gd name="T13" fmla="*/ 287 h 897"/>
              <a:gd name="T14" fmla="*/ 368 w 1107"/>
              <a:gd name="T15" fmla="*/ 170 h 897"/>
              <a:gd name="T16" fmla="*/ 285 w 1107"/>
              <a:gd name="T17" fmla="*/ 263 h 897"/>
              <a:gd name="T18" fmla="*/ 241 w 1107"/>
              <a:gd name="T19" fmla="*/ 313 h 897"/>
              <a:gd name="T20" fmla="*/ 139 w 1107"/>
              <a:gd name="T21" fmla="*/ 281 h 897"/>
              <a:gd name="T22" fmla="*/ 79 w 1107"/>
              <a:gd name="T23" fmla="*/ 355 h 897"/>
              <a:gd name="T24" fmla="*/ 132 w 1107"/>
              <a:gd name="T25" fmla="*/ 446 h 897"/>
              <a:gd name="T26" fmla="*/ 83 w 1107"/>
              <a:gd name="T27" fmla="*/ 505 h 897"/>
              <a:gd name="T28" fmla="*/ 5 w 1107"/>
              <a:gd name="T29" fmla="*/ 590 h 897"/>
              <a:gd name="T30" fmla="*/ 132 w 1107"/>
              <a:gd name="T31" fmla="*/ 638 h 897"/>
              <a:gd name="T32" fmla="*/ 145 w 1107"/>
              <a:gd name="T33" fmla="*/ 669 h 897"/>
              <a:gd name="T34" fmla="*/ 110 w 1107"/>
              <a:gd name="T35" fmla="*/ 793 h 897"/>
              <a:gd name="T36" fmla="*/ 230 w 1107"/>
              <a:gd name="T37" fmla="*/ 781 h 897"/>
              <a:gd name="T38" fmla="*/ 306 w 1107"/>
              <a:gd name="T39" fmla="*/ 785 h 897"/>
              <a:gd name="T40" fmla="*/ 346 w 1107"/>
              <a:gd name="T41" fmla="*/ 878 h 897"/>
              <a:gd name="T42" fmla="*/ 440 w 1107"/>
              <a:gd name="T43" fmla="*/ 872 h 897"/>
              <a:gd name="T44" fmla="*/ 466 w 1107"/>
              <a:gd name="T45" fmla="*/ 764 h 897"/>
              <a:gd name="T46" fmla="*/ 539 w 1107"/>
              <a:gd name="T47" fmla="*/ 755 h 897"/>
              <a:gd name="T48" fmla="*/ 659 w 1107"/>
              <a:gd name="T49" fmla="*/ 743 h 897"/>
              <a:gd name="T50" fmla="*/ 263 w 1107"/>
              <a:gd name="T51" fmla="*/ 452 h 897"/>
              <a:gd name="T52" fmla="*/ 281 w 1107"/>
              <a:gd name="T53" fmla="*/ 633 h 897"/>
              <a:gd name="T54" fmla="*/ 1002 w 1107"/>
              <a:gd name="T55" fmla="*/ 332 h 897"/>
              <a:gd name="T56" fmla="*/ 1043 w 1107"/>
              <a:gd name="T57" fmla="*/ 304 h 897"/>
              <a:gd name="T58" fmla="*/ 1107 w 1107"/>
              <a:gd name="T59" fmla="*/ 266 h 897"/>
              <a:gd name="T60" fmla="*/ 1037 w 1107"/>
              <a:gd name="T61" fmla="*/ 213 h 897"/>
              <a:gd name="T62" fmla="*/ 1077 w 1107"/>
              <a:gd name="T63" fmla="*/ 138 h 897"/>
              <a:gd name="T64" fmla="*/ 1038 w 1107"/>
              <a:gd name="T65" fmla="*/ 83 h 897"/>
              <a:gd name="T66" fmla="*/ 956 w 1107"/>
              <a:gd name="T67" fmla="*/ 91 h 897"/>
              <a:gd name="T68" fmla="*/ 940 w 1107"/>
              <a:gd name="T69" fmla="*/ 7 h 897"/>
              <a:gd name="T70" fmla="*/ 872 w 1107"/>
              <a:gd name="T71" fmla="*/ 50 h 897"/>
              <a:gd name="T72" fmla="*/ 836 w 1107"/>
              <a:gd name="T73" fmla="*/ 74 h 897"/>
              <a:gd name="T74" fmla="*/ 778 w 1107"/>
              <a:gd name="T75" fmla="*/ 35 h 897"/>
              <a:gd name="T76" fmla="*/ 728 w 1107"/>
              <a:gd name="T77" fmla="*/ 70 h 897"/>
              <a:gd name="T78" fmla="*/ 744 w 1107"/>
              <a:gd name="T79" fmla="*/ 136 h 897"/>
              <a:gd name="T80" fmla="*/ 703 w 1107"/>
              <a:gd name="T81" fmla="*/ 164 h 897"/>
              <a:gd name="T82" fmla="*/ 640 w 1107"/>
              <a:gd name="T83" fmla="*/ 203 h 897"/>
              <a:gd name="T84" fmla="*/ 710 w 1107"/>
              <a:gd name="T85" fmla="*/ 255 h 897"/>
              <a:gd name="T86" fmla="*/ 712 w 1107"/>
              <a:gd name="T87" fmla="*/ 277 h 897"/>
              <a:gd name="T88" fmla="*/ 668 w 1107"/>
              <a:gd name="T89" fmla="*/ 347 h 897"/>
              <a:gd name="T90" fmla="*/ 745 w 1107"/>
              <a:gd name="T91" fmla="*/ 361 h 897"/>
              <a:gd name="T92" fmla="*/ 791 w 1107"/>
              <a:gd name="T93" fmla="*/ 377 h 897"/>
              <a:gd name="T94" fmla="*/ 799 w 1107"/>
              <a:gd name="T95" fmla="*/ 443 h 897"/>
              <a:gd name="T96" fmla="*/ 859 w 1107"/>
              <a:gd name="T97" fmla="*/ 456 h 897"/>
              <a:gd name="T98" fmla="*/ 894 w 1107"/>
              <a:gd name="T99" fmla="*/ 393 h 897"/>
              <a:gd name="T100" fmla="*/ 941 w 1107"/>
              <a:gd name="T101" fmla="*/ 401 h 897"/>
              <a:gd name="T102" fmla="*/ 1018 w 1107"/>
              <a:gd name="T103" fmla="*/ 415 h 897"/>
              <a:gd name="T104" fmla="*/ 825 w 1107"/>
              <a:gd name="T105" fmla="*/ 164 h 897"/>
              <a:gd name="T106" fmla="*/ 803 w 1107"/>
              <a:gd name="T107" fmla="*/ 279 h 8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107" h="897">
                <a:moveTo>
                  <a:pt x="654" y="716"/>
                </a:moveTo>
                <a:cubicBezTo>
                  <a:pt x="616" y="670"/>
                  <a:pt x="616" y="670"/>
                  <a:pt x="616" y="670"/>
                </a:cubicBezTo>
                <a:cubicBezTo>
                  <a:pt x="593" y="654"/>
                  <a:pt x="603" y="638"/>
                  <a:pt x="600" y="625"/>
                </a:cubicBezTo>
                <a:cubicBezTo>
                  <a:pt x="600" y="625"/>
                  <a:pt x="600" y="625"/>
                  <a:pt x="600" y="625"/>
                </a:cubicBezTo>
                <a:cubicBezTo>
                  <a:pt x="605" y="617"/>
                  <a:pt x="611" y="609"/>
                  <a:pt x="608" y="596"/>
                </a:cubicBezTo>
                <a:cubicBezTo>
                  <a:pt x="618" y="580"/>
                  <a:pt x="623" y="572"/>
                  <a:pt x="649" y="567"/>
                </a:cubicBezTo>
                <a:cubicBezTo>
                  <a:pt x="715" y="553"/>
                  <a:pt x="715" y="553"/>
                  <a:pt x="715" y="553"/>
                </a:cubicBezTo>
                <a:cubicBezTo>
                  <a:pt x="728" y="550"/>
                  <a:pt x="733" y="542"/>
                  <a:pt x="730" y="529"/>
                </a:cubicBezTo>
                <a:cubicBezTo>
                  <a:pt x="727" y="482"/>
                  <a:pt x="727" y="482"/>
                  <a:pt x="727" y="482"/>
                </a:cubicBezTo>
                <a:cubicBezTo>
                  <a:pt x="724" y="469"/>
                  <a:pt x="717" y="463"/>
                  <a:pt x="701" y="453"/>
                </a:cubicBezTo>
                <a:cubicBezTo>
                  <a:pt x="641" y="459"/>
                  <a:pt x="641" y="459"/>
                  <a:pt x="641" y="459"/>
                </a:cubicBezTo>
                <a:cubicBezTo>
                  <a:pt x="620" y="457"/>
                  <a:pt x="604" y="447"/>
                  <a:pt x="601" y="434"/>
                </a:cubicBezTo>
                <a:cubicBezTo>
                  <a:pt x="598" y="421"/>
                  <a:pt x="590" y="416"/>
                  <a:pt x="580" y="397"/>
                </a:cubicBezTo>
                <a:cubicBezTo>
                  <a:pt x="577" y="384"/>
                  <a:pt x="574" y="371"/>
                  <a:pt x="584" y="355"/>
                </a:cubicBezTo>
                <a:cubicBezTo>
                  <a:pt x="628" y="305"/>
                  <a:pt x="628" y="305"/>
                  <a:pt x="628" y="305"/>
                </a:cubicBezTo>
                <a:cubicBezTo>
                  <a:pt x="634" y="297"/>
                  <a:pt x="631" y="284"/>
                  <a:pt x="623" y="279"/>
                </a:cubicBezTo>
                <a:cubicBezTo>
                  <a:pt x="581" y="240"/>
                  <a:pt x="581" y="240"/>
                  <a:pt x="581" y="240"/>
                </a:cubicBezTo>
                <a:cubicBezTo>
                  <a:pt x="573" y="235"/>
                  <a:pt x="560" y="238"/>
                  <a:pt x="547" y="240"/>
                </a:cubicBezTo>
                <a:cubicBezTo>
                  <a:pt x="503" y="291"/>
                  <a:pt x="503" y="291"/>
                  <a:pt x="503" y="291"/>
                </a:cubicBezTo>
                <a:cubicBezTo>
                  <a:pt x="484" y="302"/>
                  <a:pt x="471" y="304"/>
                  <a:pt x="463" y="299"/>
                </a:cubicBezTo>
                <a:cubicBezTo>
                  <a:pt x="456" y="294"/>
                  <a:pt x="435" y="292"/>
                  <a:pt x="427" y="287"/>
                </a:cubicBezTo>
                <a:cubicBezTo>
                  <a:pt x="419" y="282"/>
                  <a:pt x="403" y="271"/>
                  <a:pt x="400" y="258"/>
                </a:cubicBezTo>
                <a:cubicBezTo>
                  <a:pt x="386" y="193"/>
                  <a:pt x="386" y="193"/>
                  <a:pt x="386" y="193"/>
                </a:cubicBezTo>
                <a:cubicBezTo>
                  <a:pt x="384" y="180"/>
                  <a:pt x="368" y="170"/>
                  <a:pt x="368" y="170"/>
                </a:cubicBezTo>
                <a:cubicBezTo>
                  <a:pt x="308" y="176"/>
                  <a:pt x="308" y="176"/>
                  <a:pt x="308" y="176"/>
                </a:cubicBezTo>
                <a:cubicBezTo>
                  <a:pt x="308" y="176"/>
                  <a:pt x="289" y="187"/>
                  <a:pt x="292" y="200"/>
                </a:cubicBezTo>
                <a:cubicBezTo>
                  <a:pt x="285" y="263"/>
                  <a:pt x="285" y="263"/>
                  <a:pt x="285" y="263"/>
                </a:cubicBezTo>
                <a:cubicBezTo>
                  <a:pt x="291" y="289"/>
                  <a:pt x="277" y="292"/>
                  <a:pt x="272" y="300"/>
                </a:cubicBezTo>
                <a:cubicBezTo>
                  <a:pt x="272" y="300"/>
                  <a:pt x="272" y="300"/>
                  <a:pt x="267" y="308"/>
                </a:cubicBezTo>
                <a:cubicBezTo>
                  <a:pt x="259" y="302"/>
                  <a:pt x="246" y="305"/>
                  <a:pt x="241" y="313"/>
                </a:cubicBezTo>
                <a:cubicBezTo>
                  <a:pt x="236" y="321"/>
                  <a:pt x="236" y="321"/>
                  <a:pt x="236" y="321"/>
                </a:cubicBezTo>
                <a:cubicBezTo>
                  <a:pt x="223" y="324"/>
                  <a:pt x="210" y="327"/>
                  <a:pt x="194" y="317"/>
                </a:cubicBezTo>
                <a:cubicBezTo>
                  <a:pt x="139" y="281"/>
                  <a:pt x="139" y="281"/>
                  <a:pt x="139" y="281"/>
                </a:cubicBezTo>
                <a:cubicBezTo>
                  <a:pt x="131" y="276"/>
                  <a:pt x="110" y="273"/>
                  <a:pt x="104" y="281"/>
                </a:cubicBezTo>
                <a:cubicBezTo>
                  <a:pt x="79" y="321"/>
                  <a:pt x="79" y="321"/>
                  <a:pt x="79" y="321"/>
                </a:cubicBezTo>
                <a:cubicBezTo>
                  <a:pt x="66" y="324"/>
                  <a:pt x="68" y="337"/>
                  <a:pt x="79" y="355"/>
                </a:cubicBezTo>
                <a:cubicBezTo>
                  <a:pt x="121" y="394"/>
                  <a:pt x="121" y="394"/>
                  <a:pt x="121" y="394"/>
                </a:cubicBezTo>
                <a:cubicBezTo>
                  <a:pt x="140" y="417"/>
                  <a:pt x="135" y="425"/>
                  <a:pt x="132" y="446"/>
                </a:cubicBezTo>
                <a:cubicBezTo>
                  <a:pt x="132" y="446"/>
                  <a:pt x="132" y="446"/>
                  <a:pt x="132" y="446"/>
                </a:cubicBezTo>
                <a:cubicBezTo>
                  <a:pt x="127" y="454"/>
                  <a:pt x="122" y="462"/>
                  <a:pt x="117" y="470"/>
                </a:cubicBezTo>
                <a:cubicBezTo>
                  <a:pt x="117" y="470"/>
                  <a:pt x="117" y="470"/>
                  <a:pt x="117" y="470"/>
                </a:cubicBezTo>
                <a:cubicBezTo>
                  <a:pt x="120" y="483"/>
                  <a:pt x="109" y="499"/>
                  <a:pt x="83" y="505"/>
                </a:cubicBezTo>
                <a:cubicBezTo>
                  <a:pt x="23" y="511"/>
                  <a:pt x="23" y="511"/>
                  <a:pt x="23" y="511"/>
                </a:cubicBezTo>
                <a:cubicBezTo>
                  <a:pt x="10" y="514"/>
                  <a:pt x="0" y="529"/>
                  <a:pt x="2" y="543"/>
                </a:cubicBezTo>
                <a:cubicBezTo>
                  <a:pt x="5" y="590"/>
                  <a:pt x="5" y="590"/>
                  <a:pt x="5" y="590"/>
                </a:cubicBezTo>
                <a:cubicBezTo>
                  <a:pt x="8" y="603"/>
                  <a:pt x="16" y="608"/>
                  <a:pt x="37" y="610"/>
                </a:cubicBezTo>
                <a:cubicBezTo>
                  <a:pt x="92" y="612"/>
                  <a:pt x="92" y="612"/>
                  <a:pt x="92" y="612"/>
                </a:cubicBezTo>
                <a:cubicBezTo>
                  <a:pt x="113" y="614"/>
                  <a:pt x="129" y="625"/>
                  <a:pt x="132" y="638"/>
                </a:cubicBezTo>
                <a:cubicBezTo>
                  <a:pt x="132" y="638"/>
                  <a:pt x="132" y="638"/>
                  <a:pt x="132" y="638"/>
                </a:cubicBezTo>
                <a:cubicBezTo>
                  <a:pt x="140" y="643"/>
                  <a:pt x="142" y="656"/>
                  <a:pt x="150" y="661"/>
                </a:cubicBezTo>
                <a:cubicBezTo>
                  <a:pt x="145" y="669"/>
                  <a:pt x="145" y="669"/>
                  <a:pt x="145" y="669"/>
                </a:cubicBezTo>
                <a:cubicBezTo>
                  <a:pt x="153" y="674"/>
                  <a:pt x="156" y="687"/>
                  <a:pt x="140" y="711"/>
                </a:cubicBezTo>
                <a:cubicBezTo>
                  <a:pt x="109" y="759"/>
                  <a:pt x="109" y="759"/>
                  <a:pt x="109" y="759"/>
                </a:cubicBezTo>
                <a:cubicBezTo>
                  <a:pt x="99" y="775"/>
                  <a:pt x="102" y="788"/>
                  <a:pt x="110" y="793"/>
                </a:cubicBezTo>
                <a:cubicBezTo>
                  <a:pt x="152" y="832"/>
                  <a:pt x="152" y="832"/>
                  <a:pt x="152" y="832"/>
                </a:cubicBezTo>
                <a:cubicBezTo>
                  <a:pt x="160" y="837"/>
                  <a:pt x="173" y="834"/>
                  <a:pt x="178" y="826"/>
                </a:cubicBezTo>
                <a:cubicBezTo>
                  <a:pt x="230" y="781"/>
                  <a:pt x="230" y="781"/>
                  <a:pt x="230" y="781"/>
                </a:cubicBezTo>
                <a:cubicBezTo>
                  <a:pt x="248" y="770"/>
                  <a:pt x="261" y="767"/>
                  <a:pt x="269" y="772"/>
                </a:cubicBezTo>
                <a:cubicBezTo>
                  <a:pt x="269" y="772"/>
                  <a:pt x="269" y="772"/>
                  <a:pt x="269" y="772"/>
                </a:cubicBezTo>
                <a:cubicBezTo>
                  <a:pt x="282" y="769"/>
                  <a:pt x="298" y="779"/>
                  <a:pt x="306" y="785"/>
                </a:cubicBezTo>
                <a:cubicBezTo>
                  <a:pt x="306" y="785"/>
                  <a:pt x="306" y="785"/>
                  <a:pt x="306" y="785"/>
                </a:cubicBezTo>
                <a:cubicBezTo>
                  <a:pt x="319" y="782"/>
                  <a:pt x="327" y="787"/>
                  <a:pt x="332" y="813"/>
                </a:cubicBezTo>
                <a:cubicBezTo>
                  <a:pt x="346" y="878"/>
                  <a:pt x="346" y="878"/>
                  <a:pt x="346" y="878"/>
                </a:cubicBezTo>
                <a:cubicBezTo>
                  <a:pt x="349" y="892"/>
                  <a:pt x="357" y="897"/>
                  <a:pt x="370" y="894"/>
                </a:cubicBezTo>
                <a:cubicBezTo>
                  <a:pt x="425" y="896"/>
                  <a:pt x="425" y="896"/>
                  <a:pt x="425" y="896"/>
                </a:cubicBezTo>
                <a:cubicBezTo>
                  <a:pt x="430" y="888"/>
                  <a:pt x="443" y="885"/>
                  <a:pt x="440" y="872"/>
                </a:cubicBezTo>
                <a:cubicBezTo>
                  <a:pt x="440" y="804"/>
                  <a:pt x="440" y="804"/>
                  <a:pt x="440" y="804"/>
                </a:cubicBezTo>
                <a:cubicBezTo>
                  <a:pt x="442" y="783"/>
                  <a:pt x="460" y="772"/>
                  <a:pt x="466" y="764"/>
                </a:cubicBezTo>
                <a:cubicBezTo>
                  <a:pt x="466" y="764"/>
                  <a:pt x="466" y="764"/>
                  <a:pt x="466" y="764"/>
                </a:cubicBezTo>
                <a:cubicBezTo>
                  <a:pt x="479" y="761"/>
                  <a:pt x="492" y="758"/>
                  <a:pt x="497" y="750"/>
                </a:cubicBezTo>
                <a:cubicBezTo>
                  <a:pt x="497" y="750"/>
                  <a:pt x="497" y="750"/>
                  <a:pt x="497" y="750"/>
                </a:cubicBezTo>
                <a:cubicBezTo>
                  <a:pt x="510" y="747"/>
                  <a:pt x="523" y="745"/>
                  <a:pt x="539" y="755"/>
                </a:cubicBezTo>
                <a:cubicBezTo>
                  <a:pt x="594" y="791"/>
                  <a:pt x="594" y="791"/>
                  <a:pt x="594" y="791"/>
                </a:cubicBezTo>
                <a:cubicBezTo>
                  <a:pt x="602" y="796"/>
                  <a:pt x="623" y="798"/>
                  <a:pt x="628" y="790"/>
                </a:cubicBezTo>
                <a:cubicBezTo>
                  <a:pt x="659" y="743"/>
                  <a:pt x="659" y="743"/>
                  <a:pt x="659" y="743"/>
                </a:cubicBezTo>
                <a:cubicBezTo>
                  <a:pt x="659" y="743"/>
                  <a:pt x="669" y="727"/>
                  <a:pt x="654" y="716"/>
                </a:cubicBezTo>
                <a:close/>
                <a:moveTo>
                  <a:pt x="281" y="633"/>
                </a:moveTo>
                <a:cubicBezTo>
                  <a:pt x="223" y="584"/>
                  <a:pt x="219" y="502"/>
                  <a:pt x="263" y="452"/>
                </a:cubicBezTo>
                <a:cubicBezTo>
                  <a:pt x="313" y="393"/>
                  <a:pt x="399" y="382"/>
                  <a:pt x="457" y="431"/>
                </a:cubicBezTo>
                <a:cubicBezTo>
                  <a:pt x="507" y="475"/>
                  <a:pt x="518" y="561"/>
                  <a:pt x="469" y="619"/>
                </a:cubicBezTo>
                <a:cubicBezTo>
                  <a:pt x="420" y="678"/>
                  <a:pt x="339" y="682"/>
                  <a:pt x="281" y="633"/>
                </a:cubicBezTo>
                <a:close/>
                <a:moveTo>
                  <a:pt x="1019" y="398"/>
                </a:moveTo>
                <a:cubicBezTo>
                  <a:pt x="1004" y="362"/>
                  <a:pt x="1004" y="362"/>
                  <a:pt x="1004" y="362"/>
                </a:cubicBezTo>
                <a:cubicBezTo>
                  <a:pt x="992" y="348"/>
                  <a:pt x="1002" y="340"/>
                  <a:pt x="1002" y="332"/>
                </a:cubicBezTo>
                <a:cubicBezTo>
                  <a:pt x="1002" y="332"/>
                  <a:pt x="1002" y="332"/>
                  <a:pt x="1002" y="332"/>
                </a:cubicBezTo>
                <a:cubicBezTo>
                  <a:pt x="1007" y="328"/>
                  <a:pt x="1011" y="324"/>
                  <a:pt x="1012" y="315"/>
                </a:cubicBezTo>
                <a:cubicBezTo>
                  <a:pt x="1021" y="307"/>
                  <a:pt x="1026" y="303"/>
                  <a:pt x="1043" y="304"/>
                </a:cubicBezTo>
                <a:cubicBezTo>
                  <a:pt x="1086" y="307"/>
                  <a:pt x="1086" y="307"/>
                  <a:pt x="1086" y="307"/>
                </a:cubicBezTo>
                <a:cubicBezTo>
                  <a:pt x="1095" y="308"/>
                  <a:pt x="1099" y="304"/>
                  <a:pt x="1100" y="295"/>
                </a:cubicBezTo>
                <a:cubicBezTo>
                  <a:pt x="1107" y="266"/>
                  <a:pt x="1107" y="266"/>
                  <a:pt x="1107" y="266"/>
                </a:cubicBezTo>
                <a:cubicBezTo>
                  <a:pt x="1107" y="257"/>
                  <a:pt x="1103" y="252"/>
                  <a:pt x="1095" y="243"/>
                </a:cubicBezTo>
                <a:cubicBezTo>
                  <a:pt x="1057" y="236"/>
                  <a:pt x="1057" y="236"/>
                  <a:pt x="1057" y="236"/>
                </a:cubicBezTo>
                <a:cubicBezTo>
                  <a:pt x="1044" y="231"/>
                  <a:pt x="1036" y="222"/>
                  <a:pt x="1037" y="213"/>
                </a:cubicBezTo>
                <a:cubicBezTo>
                  <a:pt x="1038" y="205"/>
                  <a:pt x="1034" y="200"/>
                  <a:pt x="1030" y="187"/>
                </a:cubicBezTo>
                <a:cubicBezTo>
                  <a:pt x="1031" y="178"/>
                  <a:pt x="1032" y="170"/>
                  <a:pt x="1041" y="162"/>
                </a:cubicBezTo>
                <a:cubicBezTo>
                  <a:pt x="1077" y="138"/>
                  <a:pt x="1077" y="138"/>
                  <a:pt x="1077" y="138"/>
                </a:cubicBezTo>
                <a:cubicBezTo>
                  <a:pt x="1082" y="134"/>
                  <a:pt x="1083" y="126"/>
                  <a:pt x="1079" y="121"/>
                </a:cubicBezTo>
                <a:cubicBezTo>
                  <a:pt x="1059" y="89"/>
                  <a:pt x="1059" y="89"/>
                  <a:pt x="1059" y="89"/>
                </a:cubicBezTo>
                <a:cubicBezTo>
                  <a:pt x="1055" y="85"/>
                  <a:pt x="1047" y="84"/>
                  <a:pt x="1038" y="83"/>
                </a:cubicBezTo>
                <a:cubicBezTo>
                  <a:pt x="1002" y="107"/>
                  <a:pt x="1002" y="107"/>
                  <a:pt x="1002" y="107"/>
                </a:cubicBezTo>
                <a:cubicBezTo>
                  <a:pt x="989" y="110"/>
                  <a:pt x="980" y="110"/>
                  <a:pt x="976" y="105"/>
                </a:cubicBezTo>
                <a:cubicBezTo>
                  <a:pt x="972" y="100"/>
                  <a:pt x="960" y="95"/>
                  <a:pt x="956" y="91"/>
                </a:cubicBezTo>
                <a:cubicBezTo>
                  <a:pt x="952" y="86"/>
                  <a:pt x="944" y="77"/>
                  <a:pt x="944" y="68"/>
                </a:cubicBezTo>
                <a:cubicBezTo>
                  <a:pt x="948" y="25"/>
                  <a:pt x="948" y="25"/>
                  <a:pt x="948" y="25"/>
                </a:cubicBezTo>
                <a:cubicBezTo>
                  <a:pt x="948" y="17"/>
                  <a:pt x="940" y="7"/>
                  <a:pt x="940" y="7"/>
                </a:cubicBezTo>
                <a:cubicBezTo>
                  <a:pt x="902" y="0"/>
                  <a:pt x="902" y="0"/>
                  <a:pt x="902" y="0"/>
                </a:cubicBezTo>
                <a:cubicBezTo>
                  <a:pt x="902" y="0"/>
                  <a:pt x="889" y="4"/>
                  <a:pt x="888" y="12"/>
                </a:cubicBezTo>
                <a:cubicBezTo>
                  <a:pt x="872" y="50"/>
                  <a:pt x="872" y="50"/>
                  <a:pt x="872" y="50"/>
                </a:cubicBezTo>
                <a:cubicBezTo>
                  <a:pt x="871" y="67"/>
                  <a:pt x="862" y="67"/>
                  <a:pt x="858" y="71"/>
                </a:cubicBezTo>
                <a:cubicBezTo>
                  <a:pt x="858" y="71"/>
                  <a:pt x="858" y="71"/>
                  <a:pt x="853" y="75"/>
                </a:cubicBezTo>
                <a:cubicBezTo>
                  <a:pt x="849" y="70"/>
                  <a:pt x="840" y="70"/>
                  <a:pt x="836" y="74"/>
                </a:cubicBezTo>
                <a:cubicBezTo>
                  <a:pt x="831" y="78"/>
                  <a:pt x="831" y="78"/>
                  <a:pt x="831" y="78"/>
                </a:cubicBezTo>
                <a:cubicBezTo>
                  <a:pt x="822" y="77"/>
                  <a:pt x="814" y="76"/>
                  <a:pt x="806" y="67"/>
                </a:cubicBezTo>
                <a:cubicBezTo>
                  <a:pt x="778" y="35"/>
                  <a:pt x="778" y="35"/>
                  <a:pt x="778" y="35"/>
                </a:cubicBezTo>
                <a:cubicBezTo>
                  <a:pt x="774" y="30"/>
                  <a:pt x="762" y="25"/>
                  <a:pt x="757" y="29"/>
                </a:cubicBezTo>
                <a:cubicBezTo>
                  <a:pt x="734" y="49"/>
                  <a:pt x="734" y="49"/>
                  <a:pt x="734" y="49"/>
                </a:cubicBezTo>
                <a:cubicBezTo>
                  <a:pt x="725" y="49"/>
                  <a:pt x="725" y="57"/>
                  <a:pt x="728" y="70"/>
                </a:cubicBezTo>
                <a:cubicBezTo>
                  <a:pt x="747" y="102"/>
                  <a:pt x="747" y="102"/>
                  <a:pt x="747" y="102"/>
                </a:cubicBezTo>
                <a:cubicBezTo>
                  <a:pt x="754" y="120"/>
                  <a:pt x="750" y="124"/>
                  <a:pt x="744" y="136"/>
                </a:cubicBezTo>
                <a:cubicBezTo>
                  <a:pt x="744" y="136"/>
                  <a:pt x="744" y="136"/>
                  <a:pt x="744" y="136"/>
                </a:cubicBezTo>
                <a:cubicBezTo>
                  <a:pt x="740" y="140"/>
                  <a:pt x="735" y="144"/>
                  <a:pt x="731" y="148"/>
                </a:cubicBezTo>
                <a:cubicBezTo>
                  <a:pt x="731" y="148"/>
                  <a:pt x="731" y="148"/>
                  <a:pt x="731" y="148"/>
                </a:cubicBezTo>
                <a:cubicBezTo>
                  <a:pt x="730" y="157"/>
                  <a:pt x="721" y="165"/>
                  <a:pt x="703" y="164"/>
                </a:cubicBezTo>
                <a:cubicBezTo>
                  <a:pt x="665" y="157"/>
                  <a:pt x="665" y="157"/>
                  <a:pt x="665" y="157"/>
                </a:cubicBezTo>
                <a:cubicBezTo>
                  <a:pt x="656" y="156"/>
                  <a:pt x="647" y="164"/>
                  <a:pt x="647" y="173"/>
                </a:cubicBezTo>
                <a:cubicBezTo>
                  <a:pt x="640" y="203"/>
                  <a:pt x="640" y="203"/>
                  <a:pt x="640" y="203"/>
                </a:cubicBezTo>
                <a:cubicBezTo>
                  <a:pt x="639" y="211"/>
                  <a:pt x="643" y="216"/>
                  <a:pt x="656" y="221"/>
                </a:cubicBezTo>
                <a:cubicBezTo>
                  <a:pt x="690" y="232"/>
                  <a:pt x="690" y="232"/>
                  <a:pt x="690" y="232"/>
                </a:cubicBezTo>
                <a:cubicBezTo>
                  <a:pt x="702" y="237"/>
                  <a:pt x="710" y="246"/>
                  <a:pt x="710" y="255"/>
                </a:cubicBezTo>
                <a:cubicBezTo>
                  <a:pt x="710" y="255"/>
                  <a:pt x="710" y="255"/>
                  <a:pt x="710" y="255"/>
                </a:cubicBezTo>
                <a:cubicBezTo>
                  <a:pt x="714" y="260"/>
                  <a:pt x="713" y="268"/>
                  <a:pt x="717" y="273"/>
                </a:cubicBezTo>
                <a:cubicBezTo>
                  <a:pt x="712" y="277"/>
                  <a:pt x="712" y="277"/>
                  <a:pt x="712" y="277"/>
                </a:cubicBezTo>
                <a:cubicBezTo>
                  <a:pt x="716" y="281"/>
                  <a:pt x="716" y="290"/>
                  <a:pt x="702" y="302"/>
                </a:cubicBezTo>
                <a:cubicBezTo>
                  <a:pt x="674" y="326"/>
                  <a:pt x="674" y="326"/>
                  <a:pt x="674" y="326"/>
                </a:cubicBezTo>
                <a:cubicBezTo>
                  <a:pt x="665" y="334"/>
                  <a:pt x="664" y="343"/>
                  <a:pt x="668" y="347"/>
                </a:cubicBezTo>
                <a:cubicBezTo>
                  <a:pt x="687" y="379"/>
                  <a:pt x="687" y="379"/>
                  <a:pt x="687" y="379"/>
                </a:cubicBezTo>
                <a:cubicBezTo>
                  <a:pt x="691" y="383"/>
                  <a:pt x="700" y="384"/>
                  <a:pt x="704" y="380"/>
                </a:cubicBezTo>
                <a:cubicBezTo>
                  <a:pt x="745" y="361"/>
                  <a:pt x="745" y="361"/>
                  <a:pt x="745" y="361"/>
                </a:cubicBezTo>
                <a:cubicBezTo>
                  <a:pt x="758" y="358"/>
                  <a:pt x="767" y="358"/>
                  <a:pt x="771" y="363"/>
                </a:cubicBezTo>
                <a:cubicBezTo>
                  <a:pt x="771" y="363"/>
                  <a:pt x="771" y="363"/>
                  <a:pt x="771" y="363"/>
                </a:cubicBezTo>
                <a:cubicBezTo>
                  <a:pt x="779" y="364"/>
                  <a:pt x="787" y="373"/>
                  <a:pt x="791" y="377"/>
                </a:cubicBezTo>
                <a:cubicBezTo>
                  <a:pt x="791" y="377"/>
                  <a:pt x="791" y="377"/>
                  <a:pt x="791" y="377"/>
                </a:cubicBezTo>
                <a:cubicBezTo>
                  <a:pt x="800" y="378"/>
                  <a:pt x="804" y="383"/>
                  <a:pt x="802" y="400"/>
                </a:cubicBezTo>
                <a:cubicBezTo>
                  <a:pt x="799" y="443"/>
                  <a:pt x="799" y="443"/>
                  <a:pt x="799" y="443"/>
                </a:cubicBezTo>
                <a:cubicBezTo>
                  <a:pt x="798" y="451"/>
                  <a:pt x="802" y="456"/>
                  <a:pt x="811" y="457"/>
                </a:cubicBezTo>
                <a:cubicBezTo>
                  <a:pt x="845" y="468"/>
                  <a:pt x="845" y="468"/>
                  <a:pt x="845" y="468"/>
                </a:cubicBezTo>
                <a:cubicBezTo>
                  <a:pt x="849" y="464"/>
                  <a:pt x="858" y="464"/>
                  <a:pt x="859" y="456"/>
                </a:cubicBezTo>
                <a:cubicBezTo>
                  <a:pt x="871" y="413"/>
                  <a:pt x="871" y="413"/>
                  <a:pt x="871" y="413"/>
                </a:cubicBezTo>
                <a:cubicBezTo>
                  <a:pt x="876" y="401"/>
                  <a:pt x="889" y="397"/>
                  <a:pt x="894" y="393"/>
                </a:cubicBezTo>
                <a:cubicBezTo>
                  <a:pt x="894" y="393"/>
                  <a:pt x="894" y="393"/>
                  <a:pt x="894" y="393"/>
                </a:cubicBezTo>
                <a:cubicBezTo>
                  <a:pt x="902" y="394"/>
                  <a:pt x="911" y="395"/>
                  <a:pt x="916" y="391"/>
                </a:cubicBezTo>
                <a:cubicBezTo>
                  <a:pt x="916" y="391"/>
                  <a:pt x="916" y="391"/>
                  <a:pt x="916" y="391"/>
                </a:cubicBezTo>
                <a:cubicBezTo>
                  <a:pt x="924" y="391"/>
                  <a:pt x="933" y="392"/>
                  <a:pt x="941" y="401"/>
                </a:cubicBezTo>
                <a:cubicBezTo>
                  <a:pt x="969" y="433"/>
                  <a:pt x="969" y="433"/>
                  <a:pt x="969" y="433"/>
                </a:cubicBezTo>
                <a:cubicBezTo>
                  <a:pt x="973" y="438"/>
                  <a:pt x="985" y="443"/>
                  <a:pt x="990" y="439"/>
                </a:cubicBezTo>
                <a:cubicBezTo>
                  <a:pt x="1018" y="415"/>
                  <a:pt x="1018" y="415"/>
                  <a:pt x="1018" y="415"/>
                </a:cubicBezTo>
                <a:cubicBezTo>
                  <a:pt x="1018" y="415"/>
                  <a:pt x="1027" y="407"/>
                  <a:pt x="1019" y="398"/>
                </a:cubicBezTo>
                <a:close/>
                <a:moveTo>
                  <a:pt x="803" y="279"/>
                </a:moveTo>
                <a:cubicBezTo>
                  <a:pt x="776" y="238"/>
                  <a:pt x="788" y="187"/>
                  <a:pt x="825" y="164"/>
                </a:cubicBezTo>
                <a:cubicBezTo>
                  <a:pt x="866" y="136"/>
                  <a:pt x="921" y="144"/>
                  <a:pt x="948" y="185"/>
                </a:cubicBezTo>
                <a:cubicBezTo>
                  <a:pt x="972" y="221"/>
                  <a:pt x="963" y="277"/>
                  <a:pt x="922" y="304"/>
                </a:cubicBezTo>
                <a:cubicBezTo>
                  <a:pt x="881" y="332"/>
                  <a:pt x="830" y="320"/>
                  <a:pt x="803" y="27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68574" tIns="34287" rIns="68574" bIns="34287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srgbClr val="217346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6" name="Freeform 55"/>
          <p:cNvSpPr>
            <a:spLocks noChangeAspect="1"/>
          </p:cNvSpPr>
          <p:nvPr/>
        </p:nvSpPr>
        <p:spPr bwMode="black">
          <a:xfrm>
            <a:off x="776985" y="4213905"/>
            <a:ext cx="342871" cy="335728"/>
          </a:xfrm>
          <a:custGeom>
            <a:avLst/>
            <a:gdLst>
              <a:gd name="connsiteX0" fmla="*/ 3713863 w 4893730"/>
              <a:gd name="connsiteY0" fmla="*/ 2130808 h 4791777"/>
              <a:gd name="connsiteX1" fmla="*/ 4426142 w 4893730"/>
              <a:gd name="connsiteY1" fmla="*/ 2130808 h 4791777"/>
              <a:gd name="connsiteX2" fmla="*/ 4598071 w 4893730"/>
              <a:gd name="connsiteY2" fmla="*/ 2301547 h 4791777"/>
              <a:gd name="connsiteX3" fmla="*/ 4598071 w 4893730"/>
              <a:gd name="connsiteY3" fmla="*/ 3886978 h 4791777"/>
              <a:gd name="connsiteX4" fmla="*/ 4426142 w 4893730"/>
              <a:gd name="connsiteY4" fmla="*/ 4057717 h 4791777"/>
              <a:gd name="connsiteX5" fmla="*/ 3713863 w 4893730"/>
              <a:gd name="connsiteY5" fmla="*/ 4057717 h 4791777"/>
              <a:gd name="connsiteX6" fmla="*/ 3517372 w 4893730"/>
              <a:gd name="connsiteY6" fmla="*/ 3886978 h 4791777"/>
              <a:gd name="connsiteX7" fmla="*/ 3517372 w 4893730"/>
              <a:gd name="connsiteY7" fmla="*/ 2301547 h 4791777"/>
              <a:gd name="connsiteX8" fmla="*/ 3713863 w 4893730"/>
              <a:gd name="connsiteY8" fmla="*/ 2130808 h 4791777"/>
              <a:gd name="connsiteX9" fmla="*/ 904368 w 4893730"/>
              <a:gd name="connsiteY9" fmla="*/ 1223432 h 4791777"/>
              <a:gd name="connsiteX10" fmla="*/ 1609930 w 4893730"/>
              <a:gd name="connsiteY10" fmla="*/ 1223432 h 4791777"/>
              <a:gd name="connsiteX11" fmla="*/ 1804567 w 4893730"/>
              <a:gd name="connsiteY11" fmla="*/ 1394467 h 4791777"/>
              <a:gd name="connsiteX12" fmla="*/ 1804567 w 4893730"/>
              <a:gd name="connsiteY12" fmla="*/ 3886683 h 4791777"/>
              <a:gd name="connsiteX13" fmla="*/ 1609930 w 4893730"/>
              <a:gd name="connsiteY13" fmla="*/ 4057717 h 4791777"/>
              <a:gd name="connsiteX14" fmla="*/ 904368 w 4893730"/>
              <a:gd name="connsiteY14" fmla="*/ 4057717 h 4791777"/>
              <a:gd name="connsiteX15" fmla="*/ 734060 w 4893730"/>
              <a:gd name="connsiteY15" fmla="*/ 3886683 h 4791777"/>
              <a:gd name="connsiteX16" fmla="*/ 734060 w 4893730"/>
              <a:gd name="connsiteY16" fmla="*/ 1394467 h 4791777"/>
              <a:gd name="connsiteX17" fmla="*/ 904368 w 4893730"/>
              <a:gd name="connsiteY17" fmla="*/ 1223432 h 4791777"/>
              <a:gd name="connsiteX18" fmla="*/ 2325453 w 4893730"/>
              <a:gd name="connsiteY18" fmla="*/ 316050 h 4791777"/>
              <a:gd name="connsiteX19" fmla="*/ 3031014 w 4893730"/>
              <a:gd name="connsiteY19" fmla="*/ 316050 h 4791777"/>
              <a:gd name="connsiteX20" fmla="*/ 3201322 w 4893730"/>
              <a:gd name="connsiteY20" fmla="*/ 487238 h 4791777"/>
              <a:gd name="connsiteX21" fmla="*/ 3201322 w 4893730"/>
              <a:gd name="connsiteY21" fmla="*/ 3886530 h 4791777"/>
              <a:gd name="connsiteX22" fmla="*/ 3031014 w 4893730"/>
              <a:gd name="connsiteY22" fmla="*/ 4057717 h 4791777"/>
              <a:gd name="connsiteX23" fmla="*/ 2325453 w 4893730"/>
              <a:gd name="connsiteY23" fmla="*/ 4057717 h 4791777"/>
              <a:gd name="connsiteX24" fmla="*/ 2130815 w 4893730"/>
              <a:gd name="connsiteY24" fmla="*/ 3886530 h 4791777"/>
              <a:gd name="connsiteX25" fmla="*/ 2130815 w 4893730"/>
              <a:gd name="connsiteY25" fmla="*/ 487238 h 4791777"/>
              <a:gd name="connsiteX26" fmla="*/ 2325453 w 4893730"/>
              <a:gd name="connsiteY26" fmla="*/ 316050 h 4791777"/>
              <a:gd name="connsiteX27" fmla="*/ 269155 w 4893730"/>
              <a:gd name="connsiteY27" fmla="*/ 0 h 4791777"/>
              <a:gd name="connsiteX28" fmla="*/ 538311 w 4893730"/>
              <a:gd name="connsiteY28" fmla="*/ 268927 h 4791777"/>
              <a:gd name="connsiteX29" fmla="*/ 538311 w 4893730"/>
              <a:gd name="connsiteY29" fmla="*/ 4253925 h 4791777"/>
              <a:gd name="connsiteX30" fmla="*/ 4624575 w 4893730"/>
              <a:gd name="connsiteY30" fmla="*/ 4253925 h 4791777"/>
              <a:gd name="connsiteX31" fmla="*/ 4893730 w 4893730"/>
              <a:gd name="connsiteY31" fmla="*/ 4522851 h 4791777"/>
              <a:gd name="connsiteX32" fmla="*/ 4624575 w 4893730"/>
              <a:gd name="connsiteY32" fmla="*/ 4791777 h 4791777"/>
              <a:gd name="connsiteX33" fmla="*/ 269155 w 4893730"/>
              <a:gd name="connsiteY33" fmla="*/ 4791777 h 4791777"/>
              <a:gd name="connsiteX34" fmla="*/ 0 w 4893730"/>
              <a:gd name="connsiteY34" fmla="*/ 4522851 h 4791777"/>
              <a:gd name="connsiteX35" fmla="*/ 0 w 4893730"/>
              <a:gd name="connsiteY35" fmla="*/ 268927 h 4791777"/>
              <a:gd name="connsiteX36" fmla="*/ 269155 w 4893730"/>
              <a:gd name="connsiteY36" fmla="*/ 0 h 4791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893730" h="4791777">
                <a:moveTo>
                  <a:pt x="3713863" y="2130808"/>
                </a:moveTo>
                <a:cubicBezTo>
                  <a:pt x="3713863" y="2130808"/>
                  <a:pt x="3713863" y="2130808"/>
                  <a:pt x="4426142" y="2130808"/>
                </a:cubicBezTo>
                <a:cubicBezTo>
                  <a:pt x="4524387" y="2130808"/>
                  <a:pt x="4598071" y="2203982"/>
                  <a:pt x="4598071" y="2301547"/>
                </a:cubicBezTo>
                <a:cubicBezTo>
                  <a:pt x="4598071" y="2301547"/>
                  <a:pt x="4598071" y="2301547"/>
                  <a:pt x="4598071" y="3886978"/>
                </a:cubicBezTo>
                <a:cubicBezTo>
                  <a:pt x="4598071" y="3984543"/>
                  <a:pt x="4524387" y="4057717"/>
                  <a:pt x="4426142" y="4057717"/>
                </a:cubicBezTo>
                <a:cubicBezTo>
                  <a:pt x="4426142" y="4057717"/>
                  <a:pt x="4426142" y="4057717"/>
                  <a:pt x="3713863" y="4057717"/>
                </a:cubicBezTo>
                <a:cubicBezTo>
                  <a:pt x="3615618" y="4057717"/>
                  <a:pt x="3517372" y="3984543"/>
                  <a:pt x="3517372" y="3886978"/>
                </a:cubicBezTo>
                <a:cubicBezTo>
                  <a:pt x="3517372" y="3886978"/>
                  <a:pt x="3517372" y="3886978"/>
                  <a:pt x="3517372" y="2301547"/>
                </a:cubicBezTo>
                <a:cubicBezTo>
                  <a:pt x="3517372" y="2203982"/>
                  <a:pt x="3615618" y="2130808"/>
                  <a:pt x="3713863" y="2130808"/>
                </a:cubicBezTo>
                <a:close/>
                <a:moveTo>
                  <a:pt x="904368" y="1223432"/>
                </a:moveTo>
                <a:cubicBezTo>
                  <a:pt x="904368" y="1223432"/>
                  <a:pt x="904368" y="1223432"/>
                  <a:pt x="1609930" y="1223432"/>
                </a:cubicBezTo>
                <a:cubicBezTo>
                  <a:pt x="1731578" y="1223432"/>
                  <a:pt x="1804567" y="1296733"/>
                  <a:pt x="1804567" y="1394467"/>
                </a:cubicBezTo>
                <a:cubicBezTo>
                  <a:pt x="1804567" y="1394467"/>
                  <a:pt x="1804567" y="1394467"/>
                  <a:pt x="1804567" y="3886683"/>
                </a:cubicBezTo>
                <a:cubicBezTo>
                  <a:pt x="1804567" y="3984417"/>
                  <a:pt x="1731578" y="4057717"/>
                  <a:pt x="1609930" y="4057717"/>
                </a:cubicBezTo>
                <a:cubicBezTo>
                  <a:pt x="1609930" y="4057717"/>
                  <a:pt x="1609930" y="4057717"/>
                  <a:pt x="904368" y="4057717"/>
                </a:cubicBezTo>
                <a:cubicBezTo>
                  <a:pt x="807049" y="4057717"/>
                  <a:pt x="734060" y="3984417"/>
                  <a:pt x="734060" y="3886683"/>
                </a:cubicBezTo>
                <a:cubicBezTo>
                  <a:pt x="734060" y="3886683"/>
                  <a:pt x="734060" y="3886683"/>
                  <a:pt x="734060" y="1394467"/>
                </a:cubicBezTo>
                <a:cubicBezTo>
                  <a:pt x="734060" y="1296733"/>
                  <a:pt x="807049" y="1223432"/>
                  <a:pt x="904368" y="1223432"/>
                </a:cubicBezTo>
                <a:close/>
                <a:moveTo>
                  <a:pt x="2325453" y="316050"/>
                </a:moveTo>
                <a:cubicBezTo>
                  <a:pt x="2325453" y="316050"/>
                  <a:pt x="2325453" y="316050"/>
                  <a:pt x="3031014" y="316050"/>
                </a:cubicBezTo>
                <a:cubicBezTo>
                  <a:pt x="3128333" y="316050"/>
                  <a:pt x="3201322" y="389416"/>
                  <a:pt x="3201322" y="487238"/>
                </a:cubicBezTo>
                <a:cubicBezTo>
                  <a:pt x="3201322" y="487238"/>
                  <a:pt x="3201322" y="487238"/>
                  <a:pt x="3201322" y="3886530"/>
                </a:cubicBezTo>
                <a:cubicBezTo>
                  <a:pt x="3201322" y="3984351"/>
                  <a:pt x="3128333" y="4057717"/>
                  <a:pt x="3031014" y="4057717"/>
                </a:cubicBezTo>
                <a:cubicBezTo>
                  <a:pt x="3031014" y="4057717"/>
                  <a:pt x="3031014" y="4057717"/>
                  <a:pt x="2325453" y="4057717"/>
                </a:cubicBezTo>
                <a:cubicBezTo>
                  <a:pt x="2203804" y="4057717"/>
                  <a:pt x="2130815" y="3984351"/>
                  <a:pt x="2130815" y="3886530"/>
                </a:cubicBezTo>
                <a:cubicBezTo>
                  <a:pt x="2130815" y="3886530"/>
                  <a:pt x="2130815" y="3886530"/>
                  <a:pt x="2130815" y="487238"/>
                </a:cubicBezTo>
                <a:cubicBezTo>
                  <a:pt x="2130815" y="389416"/>
                  <a:pt x="2203804" y="316050"/>
                  <a:pt x="2325453" y="316050"/>
                </a:cubicBezTo>
                <a:close/>
                <a:moveTo>
                  <a:pt x="269155" y="0"/>
                </a:moveTo>
                <a:cubicBezTo>
                  <a:pt x="415967" y="0"/>
                  <a:pt x="538311" y="122239"/>
                  <a:pt x="538311" y="268927"/>
                </a:cubicBezTo>
                <a:cubicBezTo>
                  <a:pt x="538311" y="268927"/>
                  <a:pt x="538311" y="268927"/>
                  <a:pt x="538311" y="4253925"/>
                </a:cubicBezTo>
                <a:cubicBezTo>
                  <a:pt x="538311" y="4253925"/>
                  <a:pt x="538311" y="4253925"/>
                  <a:pt x="4624575" y="4253925"/>
                </a:cubicBezTo>
                <a:cubicBezTo>
                  <a:pt x="4771387" y="4253925"/>
                  <a:pt x="4893730" y="4376164"/>
                  <a:pt x="4893730" y="4522851"/>
                </a:cubicBezTo>
                <a:cubicBezTo>
                  <a:pt x="4893730" y="4669538"/>
                  <a:pt x="4771387" y="4791777"/>
                  <a:pt x="4624575" y="4791777"/>
                </a:cubicBezTo>
                <a:cubicBezTo>
                  <a:pt x="4624575" y="4791777"/>
                  <a:pt x="4624575" y="4791777"/>
                  <a:pt x="269155" y="4791777"/>
                </a:cubicBezTo>
                <a:cubicBezTo>
                  <a:pt x="122344" y="4791777"/>
                  <a:pt x="0" y="4669538"/>
                  <a:pt x="0" y="4522851"/>
                </a:cubicBezTo>
                <a:cubicBezTo>
                  <a:pt x="0" y="4522851"/>
                  <a:pt x="0" y="4522851"/>
                  <a:pt x="0" y="268927"/>
                </a:cubicBezTo>
                <a:cubicBezTo>
                  <a:pt x="0" y="122239"/>
                  <a:pt x="122344" y="0"/>
                  <a:pt x="269155" y="0"/>
                </a:cubicBezTo>
                <a:close/>
              </a:path>
            </a:pathLst>
          </a:cu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37148" tIns="109719" rIns="137148" bIns="109719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9926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+mn-lt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5028" y="1356776"/>
            <a:ext cx="4114800" cy="2175394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3" name="TextBox 32"/>
          <p:cNvSpPr txBox="1"/>
          <p:nvPr/>
        </p:nvSpPr>
        <p:spPr>
          <a:xfrm>
            <a:off x="-73335" y="5097"/>
            <a:ext cx="2989192" cy="6832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>
            <a:defPPr>
              <a:defRPr lang="en-US"/>
            </a:defPPr>
            <a:lvl1pPr>
              <a:lnSpc>
                <a:spcPct val="90000"/>
              </a:lnSpc>
              <a:spcAft>
                <a:spcPts val="600"/>
              </a:spcAft>
              <a:defRPr sz="2800" b="1">
                <a:solidFill>
                  <a:srgbClr val="F2C812"/>
                </a:solidFill>
                <a:latin typeface="Segoe UI Light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2C812"/>
                </a:solidFill>
                <a:effectLst/>
                <a:uLnTx/>
                <a:uFillTx/>
                <a:latin typeface="Segoe UI Light"/>
              </a:rPr>
              <a:t>Power BI Desktop</a:t>
            </a:r>
          </a:p>
        </p:txBody>
      </p:sp>
      <p:pic>
        <p:nvPicPr>
          <p:cNvPr id="37" name="UserFlows_v10_3.0_Diagram View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725877" y="1321568"/>
            <a:ext cx="3929959" cy="2210602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63130" y="3748837"/>
            <a:ext cx="4114800" cy="2143405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06875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C3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44" y="5977204"/>
            <a:ext cx="1852639" cy="830367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98817" y="3819222"/>
            <a:ext cx="60112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hlinkClick r:id="rId4"/>
              </a:rPr>
              <a:t>https://1drv.ms/v/s!AkqR_k5CDahFlvF_hKvMhzEY7ZO7-g</a:t>
            </a:r>
            <a:r>
              <a:rPr lang="en-GB" dirty="0"/>
              <a:t> </a:t>
            </a:r>
            <a:endParaRPr lang="en-GB" dirty="0"/>
          </a:p>
        </p:txBody>
      </p:sp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398817" y="1431622"/>
            <a:ext cx="11132266" cy="2387600"/>
          </a:xfrm>
        </p:spPr>
        <p:txBody>
          <a:bodyPr/>
          <a:lstStyle/>
          <a:p>
            <a:pPr algn="l"/>
            <a:r>
              <a:rPr lang="en-US" dirty="0">
                <a:solidFill>
                  <a:srgbClr val="282828"/>
                </a:solidFill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Power BI Desktop </a:t>
            </a:r>
            <a:r>
              <a:rPr lang="en-US" dirty="0">
                <a:solidFill>
                  <a:srgbClr val="282828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Demo Video</a:t>
            </a:r>
            <a:endParaRPr lang="en-US" dirty="0">
              <a:solidFill>
                <a:srgbClr val="282828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2428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EDC3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404642" y="1372459"/>
            <a:ext cx="11132266" cy="2387600"/>
          </a:xfrm>
        </p:spPr>
        <p:txBody>
          <a:bodyPr/>
          <a:lstStyle/>
          <a:p>
            <a:pPr algn="l"/>
            <a:r>
              <a:rPr lang="en-US" dirty="0">
                <a:solidFill>
                  <a:srgbClr val="282828"/>
                </a:solidFill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Microsoft </a:t>
            </a:r>
            <a:r>
              <a:rPr lang="en-US" dirty="0">
                <a:solidFill>
                  <a:srgbClr val="282828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Power BI REST APIs</a:t>
            </a:r>
            <a:endParaRPr lang="en-US" dirty="0">
              <a:solidFill>
                <a:srgbClr val="282828"/>
              </a:solidFill>
              <a:latin typeface="Segoe UI Light" panose="020B0502040204020203" pitchFamily="34" charset="0"/>
              <a:ea typeface="Segoe UI Black" panose="020B0A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404642" y="3852134"/>
            <a:ext cx="9144000" cy="1655762"/>
          </a:xfrm>
        </p:spPr>
        <p:txBody>
          <a:bodyPr>
            <a:normAutofit/>
          </a:bodyPr>
          <a:lstStyle/>
          <a:p>
            <a:pPr algn="l"/>
            <a:r>
              <a:rPr lang="en-US" sz="3200" dirty="0">
                <a:solidFill>
                  <a:srgbClr val="282828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Experience your data … anyway, anywhere, anytime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44" y="5977204"/>
            <a:ext cx="1852639" cy="830367"/>
          </a:xfrm>
          <a:prstGeom prst="rect">
            <a:avLst/>
          </a:prstGeom>
        </p:spPr>
      </p:pic>
      <p:sp>
        <p:nvSpPr>
          <p:cNvPr id="5" name="Freeform 8"/>
          <p:cNvSpPr>
            <a:spLocks noChangeAspect="1"/>
          </p:cNvSpPr>
          <p:nvPr/>
        </p:nvSpPr>
        <p:spPr bwMode="auto">
          <a:xfrm>
            <a:off x="10335152" y="206097"/>
            <a:ext cx="1655481" cy="1749703"/>
          </a:xfrm>
          <a:custGeom>
            <a:avLst/>
            <a:gdLst>
              <a:gd name="connsiteX0" fmla="*/ 391886 w 6079389"/>
              <a:gd name="connsiteY0" fmla="*/ 3446312 h 6425371"/>
              <a:gd name="connsiteX1" fmla="*/ 783772 w 6079389"/>
              <a:gd name="connsiteY1" fmla="*/ 3838198 h 6425371"/>
              <a:gd name="connsiteX2" fmla="*/ 783771 w 6079389"/>
              <a:gd name="connsiteY2" fmla="*/ 4814284 h 6425371"/>
              <a:gd name="connsiteX3" fmla="*/ 391885 w 6079389"/>
              <a:gd name="connsiteY3" fmla="*/ 5206170 h 6425371"/>
              <a:gd name="connsiteX4" fmla="*/ 391886 w 6079389"/>
              <a:gd name="connsiteY4" fmla="*/ 5206169 h 6425371"/>
              <a:gd name="connsiteX5" fmla="*/ 0 w 6079389"/>
              <a:gd name="connsiteY5" fmla="*/ 4814283 h 6425371"/>
              <a:gd name="connsiteX6" fmla="*/ 0 w 6079389"/>
              <a:gd name="connsiteY6" fmla="*/ 3838198 h 6425371"/>
              <a:gd name="connsiteX7" fmla="*/ 391886 w 6079389"/>
              <a:gd name="connsiteY7" fmla="*/ 3446312 h 6425371"/>
              <a:gd name="connsiteX8" fmla="*/ 1531258 w 6079389"/>
              <a:gd name="connsiteY8" fmla="*/ 3090714 h 6425371"/>
              <a:gd name="connsiteX9" fmla="*/ 1923144 w 6079389"/>
              <a:gd name="connsiteY9" fmla="*/ 3482600 h 6425371"/>
              <a:gd name="connsiteX10" fmla="*/ 1923143 w 6079389"/>
              <a:gd name="connsiteY10" fmla="*/ 5169881 h 6425371"/>
              <a:gd name="connsiteX11" fmla="*/ 1531257 w 6079389"/>
              <a:gd name="connsiteY11" fmla="*/ 5561767 h 6425371"/>
              <a:gd name="connsiteX12" fmla="*/ 1531258 w 6079389"/>
              <a:gd name="connsiteY12" fmla="*/ 5561766 h 6425371"/>
              <a:gd name="connsiteX13" fmla="*/ 1139372 w 6079389"/>
              <a:gd name="connsiteY13" fmla="*/ 5169880 h 6425371"/>
              <a:gd name="connsiteX14" fmla="*/ 1139372 w 6079389"/>
              <a:gd name="connsiteY14" fmla="*/ 3482600 h 6425371"/>
              <a:gd name="connsiteX15" fmla="*/ 1531258 w 6079389"/>
              <a:gd name="connsiteY15" fmla="*/ 3090714 h 6425371"/>
              <a:gd name="connsiteX16" fmla="*/ 2670630 w 6079389"/>
              <a:gd name="connsiteY16" fmla="*/ 2655284 h 6425371"/>
              <a:gd name="connsiteX17" fmla="*/ 3062516 w 6079389"/>
              <a:gd name="connsiteY17" fmla="*/ 3047170 h 6425371"/>
              <a:gd name="connsiteX18" fmla="*/ 3062515 w 6079389"/>
              <a:gd name="connsiteY18" fmla="*/ 5605309 h 6425371"/>
              <a:gd name="connsiteX19" fmla="*/ 2670629 w 6079389"/>
              <a:gd name="connsiteY19" fmla="*/ 5997195 h 6425371"/>
              <a:gd name="connsiteX20" fmla="*/ 2670630 w 6079389"/>
              <a:gd name="connsiteY20" fmla="*/ 5997194 h 6425371"/>
              <a:gd name="connsiteX21" fmla="*/ 2278744 w 6079389"/>
              <a:gd name="connsiteY21" fmla="*/ 5605308 h 6425371"/>
              <a:gd name="connsiteX22" fmla="*/ 2278744 w 6079389"/>
              <a:gd name="connsiteY22" fmla="*/ 3047170 h 6425371"/>
              <a:gd name="connsiteX23" fmla="*/ 2670630 w 6079389"/>
              <a:gd name="connsiteY23" fmla="*/ 2655284 h 6425371"/>
              <a:gd name="connsiteX24" fmla="*/ 3810002 w 6079389"/>
              <a:gd name="connsiteY24" fmla="*/ 2227106 h 6425371"/>
              <a:gd name="connsiteX25" fmla="*/ 4201888 w 6079389"/>
              <a:gd name="connsiteY25" fmla="*/ 2618992 h 6425371"/>
              <a:gd name="connsiteX26" fmla="*/ 4201887 w 6079389"/>
              <a:gd name="connsiteY26" fmla="*/ 6033485 h 6425371"/>
              <a:gd name="connsiteX27" fmla="*/ 3810001 w 6079389"/>
              <a:gd name="connsiteY27" fmla="*/ 6425371 h 6425371"/>
              <a:gd name="connsiteX28" fmla="*/ 3810002 w 6079389"/>
              <a:gd name="connsiteY28" fmla="*/ 6425370 h 6425371"/>
              <a:gd name="connsiteX29" fmla="*/ 3418116 w 6079389"/>
              <a:gd name="connsiteY29" fmla="*/ 6033484 h 6425371"/>
              <a:gd name="connsiteX30" fmla="*/ 3418116 w 6079389"/>
              <a:gd name="connsiteY30" fmla="*/ 2618992 h 6425371"/>
              <a:gd name="connsiteX31" fmla="*/ 3810002 w 6079389"/>
              <a:gd name="connsiteY31" fmla="*/ 2227106 h 6425371"/>
              <a:gd name="connsiteX32" fmla="*/ 808679 w 6079389"/>
              <a:gd name="connsiteY32" fmla="*/ 1114 h 6425371"/>
              <a:gd name="connsiteX33" fmla="*/ 926895 w 6079389"/>
              <a:gd name="connsiteY33" fmla="*/ 20551 h 6425371"/>
              <a:gd name="connsiteX34" fmla="*/ 5587189 w 6079389"/>
              <a:gd name="connsiteY34" fmla="*/ 1434210 h 6425371"/>
              <a:gd name="connsiteX35" fmla="*/ 6069794 w 6079389"/>
              <a:gd name="connsiteY35" fmla="*/ 1993544 h 6425371"/>
              <a:gd name="connsiteX36" fmla="*/ 6079389 w 6079389"/>
              <a:gd name="connsiteY36" fmla="*/ 5307043 h 6425371"/>
              <a:gd name="connsiteX37" fmla="*/ 5810258 w 6079389"/>
              <a:gd name="connsiteY37" fmla="*/ 5768485 h 6425371"/>
              <a:gd name="connsiteX38" fmla="*/ 5345135 w 6079389"/>
              <a:gd name="connsiteY38" fmla="*/ 5858727 h 6425371"/>
              <a:gd name="connsiteX39" fmla="*/ 5219433 w 6079389"/>
              <a:gd name="connsiteY39" fmla="*/ 5835161 h 6425371"/>
              <a:gd name="connsiteX40" fmla="*/ 4766077 w 6079389"/>
              <a:gd name="connsiteY40" fmla="*/ 5678449 h 6425371"/>
              <a:gd name="connsiteX41" fmla="*/ 4668743 w 6079389"/>
              <a:gd name="connsiteY41" fmla="*/ 5478276 h 6425371"/>
              <a:gd name="connsiteX42" fmla="*/ 4868916 w 6079389"/>
              <a:gd name="connsiteY42" fmla="*/ 5380942 h 6425371"/>
              <a:gd name="connsiteX43" fmla="*/ 5322272 w 6079389"/>
              <a:gd name="connsiteY43" fmla="*/ 5537654 h 6425371"/>
              <a:gd name="connsiteX44" fmla="*/ 5612887 w 6079389"/>
              <a:gd name="connsiteY44" fmla="*/ 5536560 h 6425371"/>
              <a:gd name="connsiteX45" fmla="*/ 5783942 w 6079389"/>
              <a:gd name="connsiteY45" fmla="*/ 5264226 h 6425371"/>
              <a:gd name="connsiteX46" fmla="*/ 5787925 w 6079389"/>
              <a:gd name="connsiteY46" fmla="*/ 1967172 h 6425371"/>
              <a:gd name="connsiteX47" fmla="*/ 5502375 w 6079389"/>
              <a:gd name="connsiteY47" fmla="*/ 1733625 h 6425371"/>
              <a:gd name="connsiteX48" fmla="*/ 769189 w 6079389"/>
              <a:gd name="connsiteY48" fmla="*/ 311225 h 6425371"/>
              <a:gd name="connsiteX49" fmla="*/ 486578 w 6079389"/>
              <a:gd name="connsiteY49" fmla="*/ 541560 h 6425371"/>
              <a:gd name="connsiteX50" fmla="*/ 481719 w 6079389"/>
              <a:gd name="connsiteY50" fmla="*/ 589762 h 6425371"/>
              <a:gd name="connsiteX51" fmla="*/ 480717 w 6079389"/>
              <a:gd name="connsiteY51" fmla="*/ 589762 h 6425371"/>
              <a:gd name="connsiteX52" fmla="*/ 480716 w 6079389"/>
              <a:gd name="connsiteY52" fmla="*/ 2839184 h 6425371"/>
              <a:gd name="connsiteX53" fmla="*/ 331070 w 6079389"/>
              <a:gd name="connsiteY53" fmla="*/ 2988830 h 6425371"/>
              <a:gd name="connsiteX54" fmla="*/ 331071 w 6079389"/>
              <a:gd name="connsiteY54" fmla="*/ 2988829 h 6425371"/>
              <a:gd name="connsiteX55" fmla="*/ 181425 w 6079389"/>
              <a:gd name="connsiteY55" fmla="*/ 2839183 h 6425371"/>
              <a:gd name="connsiteX56" fmla="*/ 181426 w 6079389"/>
              <a:gd name="connsiteY56" fmla="*/ 557970 h 6425371"/>
              <a:gd name="connsiteX57" fmla="*/ 182475 w 6079389"/>
              <a:gd name="connsiteY57" fmla="*/ 557970 h 6425371"/>
              <a:gd name="connsiteX58" fmla="*/ 182394 w 6079389"/>
              <a:gd name="connsiteY58" fmla="*/ 555809 h 6425371"/>
              <a:gd name="connsiteX59" fmla="*/ 201831 w 6079389"/>
              <a:gd name="connsiteY59" fmla="*/ 437593 h 6425371"/>
              <a:gd name="connsiteX60" fmla="*/ 808679 w 6079389"/>
              <a:gd name="connsiteY60" fmla="*/ 1114 h 6425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6079389" h="6425371">
                <a:moveTo>
                  <a:pt x="391886" y="3446312"/>
                </a:moveTo>
                <a:cubicBezTo>
                  <a:pt x="608319" y="3446312"/>
                  <a:pt x="783772" y="3621765"/>
                  <a:pt x="783772" y="3838198"/>
                </a:cubicBezTo>
                <a:cubicBezTo>
                  <a:pt x="783772" y="4163560"/>
                  <a:pt x="783771" y="4488922"/>
                  <a:pt x="783771" y="4814284"/>
                </a:cubicBezTo>
                <a:cubicBezTo>
                  <a:pt x="783771" y="5030717"/>
                  <a:pt x="608318" y="5206170"/>
                  <a:pt x="391885" y="5206170"/>
                </a:cubicBezTo>
                <a:lnTo>
                  <a:pt x="391886" y="5206169"/>
                </a:lnTo>
                <a:cubicBezTo>
                  <a:pt x="175453" y="5206169"/>
                  <a:pt x="0" y="5030716"/>
                  <a:pt x="0" y="4814283"/>
                </a:cubicBezTo>
                <a:lnTo>
                  <a:pt x="0" y="3838198"/>
                </a:lnTo>
                <a:cubicBezTo>
                  <a:pt x="0" y="3621765"/>
                  <a:pt x="175453" y="3446312"/>
                  <a:pt x="391886" y="3446312"/>
                </a:cubicBezTo>
                <a:close/>
                <a:moveTo>
                  <a:pt x="1531258" y="3090714"/>
                </a:moveTo>
                <a:cubicBezTo>
                  <a:pt x="1747691" y="3090714"/>
                  <a:pt x="1923144" y="3266167"/>
                  <a:pt x="1923144" y="3482600"/>
                </a:cubicBezTo>
                <a:cubicBezTo>
                  <a:pt x="1923144" y="4045027"/>
                  <a:pt x="1923143" y="4607454"/>
                  <a:pt x="1923143" y="5169881"/>
                </a:cubicBezTo>
                <a:cubicBezTo>
                  <a:pt x="1923143" y="5386314"/>
                  <a:pt x="1747690" y="5561767"/>
                  <a:pt x="1531257" y="5561767"/>
                </a:cubicBezTo>
                <a:lnTo>
                  <a:pt x="1531258" y="5561766"/>
                </a:lnTo>
                <a:cubicBezTo>
                  <a:pt x="1314825" y="5561766"/>
                  <a:pt x="1139372" y="5386313"/>
                  <a:pt x="1139372" y="5169880"/>
                </a:cubicBezTo>
                <a:lnTo>
                  <a:pt x="1139372" y="3482600"/>
                </a:lnTo>
                <a:cubicBezTo>
                  <a:pt x="1139372" y="3266167"/>
                  <a:pt x="1314825" y="3090714"/>
                  <a:pt x="1531258" y="3090714"/>
                </a:cubicBezTo>
                <a:close/>
                <a:moveTo>
                  <a:pt x="2670630" y="2655284"/>
                </a:moveTo>
                <a:cubicBezTo>
                  <a:pt x="2887063" y="2655284"/>
                  <a:pt x="3062516" y="2830737"/>
                  <a:pt x="3062516" y="3047170"/>
                </a:cubicBezTo>
                <a:cubicBezTo>
                  <a:pt x="3062516" y="3899883"/>
                  <a:pt x="3062515" y="4752596"/>
                  <a:pt x="3062515" y="5605309"/>
                </a:cubicBezTo>
                <a:cubicBezTo>
                  <a:pt x="3062515" y="5821742"/>
                  <a:pt x="2887062" y="5997195"/>
                  <a:pt x="2670629" y="5997195"/>
                </a:cubicBezTo>
                <a:lnTo>
                  <a:pt x="2670630" y="5997194"/>
                </a:lnTo>
                <a:cubicBezTo>
                  <a:pt x="2454197" y="5997194"/>
                  <a:pt x="2278744" y="5821741"/>
                  <a:pt x="2278744" y="5605308"/>
                </a:cubicBezTo>
                <a:lnTo>
                  <a:pt x="2278744" y="3047170"/>
                </a:lnTo>
                <a:cubicBezTo>
                  <a:pt x="2278744" y="2830737"/>
                  <a:pt x="2454197" y="2655284"/>
                  <a:pt x="2670630" y="2655284"/>
                </a:cubicBezTo>
                <a:close/>
                <a:moveTo>
                  <a:pt x="3810002" y="2227106"/>
                </a:moveTo>
                <a:cubicBezTo>
                  <a:pt x="4026435" y="2227106"/>
                  <a:pt x="4201888" y="2402559"/>
                  <a:pt x="4201888" y="2618992"/>
                </a:cubicBezTo>
                <a:cubicBezTo>
                  <a:pt x="4201888" y="3757156"/>
                  <a:pt x="4201887" y="4895321"/>
                  <a:pt x="4201887" y="6033485"/>
                </a:cubicBezTo>
                <a:cubicBezTo>
                  <a:pt x="4201887" y="6249918"/>
                  <a:pt x="4026434" y="6425371"/>
                  <a:pt x="3810001" y="6425371"/>
                </a:cubicBezTo>
                <a:lnTo>
                  <a:pt x="3810002" y="6425370"/>
                </a:lnTo>
                <a:cubicBezTo>
                  <a:pt x="3593569" y="6425370"/>
                  <a:pt x="3418116" y="6249917"/>
                  <a:pt x="3418116" y="6033484"/>
                </a:cubicBezTo>
                <a:lnTo>
                  <a:pt x="3418116" y="2618992"/>
                </a:lnTo>
                <a:cubicBezTo>
                  <a:pt x="3418116" y="2402559"/>
                  <a:pt x="3593569" y="2227106"/>
                  <a:pt x="3810002" y="2227106"/>
                </a:cubicBezTo>
                <a:close/>
                <a:moveTo>
                  <a:pt x="808679" y="1114"/>
                </a:moveTo>
                <a:lnTo>
                  <a:pt x="926895" y="20551"/>
                </a:lnTo>
                <a:lnTo>
                  <a:pt x="5587189" y="1434210"/>
                </a:lnTo>
                <a:cubicBezTo>
                  <a:pt x="6049287" y="1575150"/>
                  <a:pt x="6072666" y="1832395"/>
                  <a:pt x="6069794" y="1993544"/>
                </a:cubicBezTo>
                <a:cubicBezTo>
                  <a:pt x="6059298" y="2680744"/>
                  <a:pt x="6071846" y="4619829"/>
                  <a:pt x="6079389" y="5307043"/>
                </a:cubicBezTo>
                <a:cubicBezTo>
                  <a:pt x="6079269" y="5510180"/>
                  <a:pt x="5961613" y="5663542"/>
                  <a:pt x="5810258" y="5768485"/>
                </a:cubicBezTo>
                <a:cubicBezTo>
                  <a:pt x="5671304" y="5864830"/>
                  <a:pt x="5503187" y="5895562"/>
                  <a:pt x="5345135" y="5858727"/>
                </a:cubicBezTo>
                <a:lnTo>
                  <a:pt x="5219433" y="5835161"/>
                </a:lnTo>
                <a:lnTo>
                  <a:pt x="4766077" y="5678449"/>
                </a:lnTo>
                <a:cubicBezTo>
                  <a:pt x="4683922" y="5650051"/>
                  <a:pt x="4640344" y="5560430"/>
                  <a:pt x="4668743" y="5478276"/>
                </a:cubicBezTo>
                <a:cubicBezTo>
                  <a:pt x="4697141" y="5396121"/>
                  <a:pt x="4786762" y="5352544"/>
                  <a:pt x="4868916" y="5380942"/>
                </a:cubicBezTo>
                <a:lnTo>
                  <a:pt x="5322272" y="5537654"/>
                </a:lnTo>
                <a:cubicBezTo>
                  <a:pt x="5411887" y="5562689"/>
                  <a:pt x="5526041" y="5599877"/>
                  <a:pt x="5612887" y="5536560"/>
                </a:cubicBezTo>
                <a:cubicBezTo>
                  <a:pt x="5699733" y="5473243"/>
                  <a:pt x="5776844" y="5376525"/>
                  <a:pt x="5783942" y="5264226"/>
                </a:cubicBezTo>
                <a:cubicBezTo>
                  <a:pt x="5785270" y="4165208"/>
                  <a:pt x="5786597" y="3066190"/>
                  <a:pt x="5787925" y="1967172"/>
                </a:cubicBezTo>
                <a:cubicBezTo>
                  <a:pt x="5773762" y="1849640"/>
                  <a:pt x="5704476" y="1802152"/>
                  <a:pt x="5502375" y="1733625"/>
                </a:cubicBezTo>
                <a:cubicBezTo>
                  <a:pt x="4665017" y="1449701"/>
                  <a:pt x="1605155" y="509902"/>
                  <a:pt x="769189" y="311225"/>
                </a:cubicBezTo>
                <a:cubicBezTo>
                  <a:pt x="629785" y="311225"/>
                  <a:pt x="513477" y="410108"/>
                  <a:pt x="486578" y="541560"/>
                </a:cubicBezTo>
                <a:lnTo>
                  <a:pt x="481719" y="589762"/>
                </a:lnTo>
                <a:lnTo>
                  <a:pt x="480717" y="589762"/>
                </a:lnTo>
                <a:cubicBezTo>
                  <a:pt x="480717" y="1339569"/>
                  <a:pt x="480716" y="2089377"/>
                  <a:pt x="480716" y="2839184"/>
                </a:cubicBezTo>
                <a:cubicBezTo>
                  <a:pt x="480716" y="2921831"/>
                  <a:pt x="413717" y="2988830"/>
                  <a:pt x="331070" y="2988830"/>
                </a:cubicBezTo>
                <a:lnTo>
                  <a:pt x="331071" y="2988829"/>
                </a:lnTo>
                <a:cubicBezTo>
                  <a:pt x="248424" y="2988829"/>
                  <a:pt x="181425" y="2921830"/>
                  <a:pt x="181425" y="2839183"/>
                </a:cubicBezTo>
                <a:cubicBezTo>
                  <a:pt x="181425" y="2078779"/>
                  <a:pt x="181426" y="1318374"/>
                  <a:pt x="181426" y="557970"/>
                </a:cubicBezTo>
                <a:lnTo>
                  <a:pt x="182475" y="557970"/>
                </a:lnTo>
                <a:cubicBezTo>
                  <a:pt x="182448" y="557250"/>
                  <a:pt x="182421" y="556529"/>
                  <a:pt x="182394" y="555809"/>
                </a:cubicBezTo>
                <a:cubicBezTo>
                  <a:pt x="184813" y="516583"/>
                  <a:pt x="191199" y="477016"/>
                  <a:pt x="201831" y="437593"/>
                </a:cubicBezTo>
                <a:cubicBezTo>
                  <a:pt x="276256" y="161632"/>
                  <a:pt x="534099" y="-15818"/>
                  <a:pt x="808679" y="1114"/>
                </a:cubicBezTo>
                <a:close/>
              </a:path>
            </a:pathLst>
          </a:custGeom>
          <a:solidFill>
            <a:srgbClr val="282828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 kern="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7405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8653" y="1540925"/>
            <a:ext cx="5486400" cy="305859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3339258" y="3554640"/>
            <a:ext cx="1078282" cy="1191995"/>
            <a:chOff x="3186958" y="3107652"/>
            <a:chExt cx="1328157" cy="1191995"/>
          </a:xfrm>
        </p:grpSpPr>
        <p:sp>
          <p:nvSpPr>
            <p:cNvPr id="244" name="Rectangle 243"/>
            <p:cNvSpPr/>
            <p:nvPr/>
          </p:nvSpPr>
          <p:spPr bwMode="auto">
            <a:xfrm>
              <a:off x="3187087" y="3107652"/>
              <a:ext cx="1328027" cy="457200"/>
            </a:xfrm>
            <a:prstGeom prst="rect">
              <a:avLst/>
            </a:prstGeom>
            <a:solidFill>
              <a:srgbClr val="F2C812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27" tIns="45713" rIns="91427" bIns="4571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293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Segoe UI" pitchFamily="34" charset="0"/>
                  <a:cs typeface="Segoe UI" pitchFamily="34" charset="0"/>
                </a:rPr>
                <a:t>Push data</a:t>
              </a:r>
            </a:p>
          </p:txBody>
        </p:sp>
        <p:sp>
          <p:nvSpPr>
            <p:cNvPr id="253" name="Rectangle 252"/>
            <p:cNvSpPr/>
            <p:nvPr/>
          </p:nvSpPr>
          <p:spPr bwMode="auto">
            <a:xfrm>
              <a:off x="3186958" y="3556019"/>
              <a:ext cx="1328157" cy="743628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367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 w="3175">
                    <a:noFill/>
                  </a:ln>
                  <a:gradFill>
                    <a:gsLst>
                      <a:gs pos="1250">
                        <a:schemeClr val="tx2"/>
                      </a:gs>
                      <a:gs pos="99000">
                        <a:schemeClr val="tx2"/>
                      </a:gs>
                    </a:gsLst>
                    <a:lin ang="5400000" scaled="0"/>
                  </a:gradFill>
                  <a:effectLst/>
                  <a:uLnTx/>
                  <a:uFillTx/>
                </a:rPr>
                <a:t>Push data directly from an application into Power BI 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0699910" y="2998603"/>
            <a:ext cx="1156087" cy="1200178"/>
            <a:chOff x="10930691" y="3448641"/>
            <a:chExt cx="1020359" cy="1200178"/>
          </a:xfrm>
        </p:grpSpPr>
        <p:sp>
          <p:nvSpPr>
            <p:cNvPr id="237" name="Rectangle 236"/>
            <p:cNvSpPr/>
            <p:nvPr/>
          </p:nvSpPr>
          <p:spPr bwMode="auto">
            <a:xfrm>
              <a:off x="10930691" y="3448641"/>
              <a:ext cx="1012672" cy="457200"/>
            </a:xfrm>
            <a:prstGeom prst="rect">
              <a:avLst/>
            </a:prstGeom>
            <a:solidFill>
              <a:srgbClr val="F2C812"/>
            </a:solidFill>
            <a:ln w="9525" cap="flat" cmpd="sng" algn="ctr">
              <a:solidFill>
                <a:srgbClr val="EDC30D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27" tIns="45713" rIns="91427" bIns="4571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293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Segoe UI" pitchFamily="34" charset="0"/>
                  <a:cs typeface="Segoe UI" pitchFamily="34" charset="0"/>
                </a:rPr>
                <a:t>Integration</a:t>
              </a:r>
            </a:p>
          </p:txBody>
        </p:sp>
        <p:sp>
          <p:nvSpPr>
            <p:cNvPr id="460" name="Rectangle 459"/>
            <p:cNvSpPr/>
            <p:nvPr/>
          </p:nvSpPr>
          <p:spPr bwMode="auto">
            <a:xfrm>
              <a:off x="10938378" y="3911040"/>
              <a:ext cx="1012672" cy="737779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367" eaLnBrk="1" fontAlgn="base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Tx/>
                <a:buSzPct val="90000"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 w="3175">
                    <a:noFill/>
                  </a:ln>
                  <a:gradFill>
                    <a:gsLst>
                      <a:gs pos="1250">
                        <a:schemeClr val="tx2"/>
                      </a:gs>
                      <a:gs pos="99000">
                        <a:schemeClr val="tx2"/>
                      </a:gs>
                    </a:gsLst>
                    <a:lin ang="5400000" scaled="0"/>
                  </a:gradFill>
                  <a:effectLst/>
                  <a:uLnTx/>
                  <a:uFillTx/>
                </a:rPr>
                <a:t>Add Power BI to existing application workflows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6277611" y="5243723"/>
            <a:ext cx="4479525" cy="548640"/>
            <a:chOff x="5676992" y="6441234"/>
            <a:chExt cx="4479525" cy="548640"/>
          </a:xfrm>
        </p:grpSpPr>
        <p:sp>
          <p:nvSpPr>
            <p:cNvPr id="461" name="Rectangle 460"/>
            <p:cNvSpPr/>
            <p:nvPr/>
          </p:nvSpPr>
          <p:spPr bwMode="auto">
            <a:xfrm>
              <a:off x="6499952" y="6441234"/>
              <a:ext cx="3656565" cy="548640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367" eaLnBrk="1" fontAlgn="base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Tx/>
                <a:buSzPct val="90000"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 w="3175">
                    <a:noFill/>
                  </a:ln>
                  <a:gradFill>
                    <a:gsLst>
                      <a:gs pos="1250">
                        <a:schemeClr val="tx2"/>
                      </a:gs>
                      <a:gs pos="99000">
                        <a:schemeClr val="tx2"/>
                      </a:gs>
                    </a:gsLst>
                    <a:lin ang="5400000" scaled="0"/>
                  </a:gradFill>
                  <a:effectLst/>
                  <a:uLnTx/>
                  <a:uFillTx/>
                </a:rPr>
                <a:t>Enable real-time content management and monitoring so users can uncover the latest insights from device, sensor and application data</a:t>
              </a:r>
            </a:p>
          </p:txBody>
        </p:sp>
        <p:sp>
          <p:nvSpPr>
            <p:cNvPr id="236" name="Rectangle 235"/>
            <p:cNvSpPr/>
            <p:nvPr/>
          </p:nvSpPr>
          <p:spPr bwMode="auto">
            <a:xfrm>
              <a:off x="5676992" y="6441234"/>
              <a:ext cx="822960" cy="548640"/>
            </a:xfrm>
            <a:prstGeom prst="rect">
              <a:avLst/>
            </a:prstGeom>
            <a:solidFill>
              <a:srgbClr val="F2C812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27" tIns="45713" rIns="91427" bIns="4571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293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Segoe UI" pitchFamily="34" charset="0"/>
                  <a:cs typeface="Segoe UI" pitchFamily="34" charset="0"/>
                </a:rPr>
                <a:t>Real-time</a:t>
              </a:r>
            </a:p>
          </p:txBody>
        </p:sp>
      </p:grpSp>
      <p:sp>
        <p:nvSpPr>
          <p:cNvPr id="65" name="Rectangle 3"/>
          <p:cNvSpPr/>
          <p:nvPr/>
        </p:nvSpPr>
        <p:spPr bwMode="auto">
          <a:xfrm>
            <a:off x="2" y="487"/>
            <a:ext cx="2849058" cy="6857027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 dirty="0" err="1">
              <a:ln>
                <a:noFill/>
              </a:ln>
              <a:solidFill>
                <a:srgbClr val="EDC30D"/>
              </a:solidFill>
              <a:effectLst/>
              <a:uLnTx/>
              <a:uFillTx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9" name="Text Placeholder 2"/>
          <p:cNvSpPr txBox="1">
            <a:spLocks/>
          </p:cNvSpPr>
          <p:nvPr/>
        </p:nvSpPr>
        <p:spPr>
          <a:xfrm>
            <a:off x="-1464" y="3841681"/>
            <a:ext cx="2899832" cy="3006410"/>
          </a:xfrm>
          <a:prstGeom prst="rect">
            <a:avLst/>
          </a:prstGeom>
          <a:noFill/>
          <a:ln w="10795" cap="flat" cmpd="sng" algn="ctr">
            <a:noFill/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182880" tIns="146304" rIns="182880" bIns="146304" rtlCol="0">
            <a:noAutofit/>
          </a:bodyPr>
          <a:lstStyle>
            <a:lvl1pPr marL="182845" marR="0" indent="-182845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3921" kern="1200" spc="0" baseline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365690" marR="0" indent="-182845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solidFill>
                  <a:schemeClr val="dk1"/>
                </a:solidFill>
                <a:latin typeface="+mj-lt"/>
                <a:ea typeface="+mn-ea"/>
                <a:cs typeface="+mn-cs"/>
              </a:defRPr>
            </a:lvl2pPr>
            <a:lvl3pPr marL="548535" marR="0" indent="-182845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solidFill>
                  <a:schemeClr val="dk1"/>
                </a:solidFill>
                <a:latin typeface="+mj-lt"/>
                <a:ea typeface="+mn-ea"/>
                <a:cs typeface="+mn-cs"/>
              </a:defRPr>
            </a:lvl3pPr>
            <a:lvl4pPr marL="733802" marR="0" indent="-285695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765" kern="1200" spc="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957856" marR="0" indent="-285695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765" kern="1200" spc="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DC30D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{</a:t>
            </a:r>
          </a:p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DC30D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 "name":{String},</a:t>
            </a:r>
          </a:p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DC30D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 "tables":[</a:t>
            </a:r>
          </a:p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DC30D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  ...</a:t>
            </a:r>
          </a:p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DC30D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  ]</a:t>
            </a:r>
          </a:p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DC30D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}</a:t>
            </a:r>
          </a:p>
        </p:txBody>
      </p:sp>
      <p:grpSp>
        <p:nvGrpSpPr>
          <p:cNvPr id="71" name="Group 70"/>
          <p:cNvGrpSpPr/>
          <p:nvPr/>
        </p:nvGrpSpPr>
        <p:grpSpPr>
          <a:xfrm>
            <a:off x="384829" y="1540925"/>
            <a:ext cx="2074112" cy="793514"/>
            <a:chOff x="-2724205" y="2137037"/>
            <a:chExt cx="2497191" cy="955375"/>
          </a:xfrm>
        </p:grpSpPr>
        <p:sp>
          <p:nvSpPr>
            <p:cNvPr id="72" name="TextBox 71"/>
            <p:cNvSpPr txBox="1"/>
            <p:nvPr/>
          </p:nvSpPr>
          <p:spPr>
            <a:xfrm>
              <a:off x="-2089835" y="2394822"/>
              <a:ext cx="1862821" cy="300151"/>
            </a:xfrm>
            <a:prstGeom prst="rect">
              <a:avLst/>
            </a:prstGeom>
            <a:noFill/>
          </p:spPr>
          <p:txBody>
            <a:bodyPr wrap="square" lIns="182880" tIns="0" rIns="182880" bIns="0" rtlCol="0">
              <a:spAutoFit/>
            </a:bodyPr>
            <a:lstStyle>
              <a:defPPr>
                <a:defRPr lang="en-US"/>
              </a:defPPr>
              <a:lvl1pPr algn="r">
                <a:lnSpc>
                  <a:spcPct val="90000"/>
                </a:lnSpc>
                <a:spcAft>
                  <a:spcPts val="600"/>
                </a:spcAft>
                <a:defRPr sz="1200">
                  <a:gradFill flip="none" rotWithShape="1">
                    <a:gsLst>
                      <a:gs pos="0">
                        <a:schemeClr val="bg1"/>
                      </a:gs>
                      <a:gs pos="74000">
                        <a:schemeClr val="tx1">
                          <a:lumMod val="50000"/>
                          <a:lumOff val="50000"/>
                        </a:schemeClr>
                      </a:gs>
                      <a:gs pos="100000">
                        <a:schemeClr val="tx2"/>
                      </a:gs>
                    </a:gsLst>
                    <a:lin ang="0" scaled="1"/>
                    <a:tileRect/>
                  </a:gradFill>
                </a:defRPr>
              </a:lvl1pPr>
            </a:lstStyle>
            <a:p>
              <a:pPr marL="0" marR="0" lvl="0" indent="0" algn="l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DC30D"/>
                  </a:solidFill>
                  <a:effectLst/>
                  <a:uLnTx/>
                  <a:uFillTx/>
                </a:rPr>
                <a:t>011001010</a:t>
              </a: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-2089837" y="2662380"/>
              <a:ext cx="1862821" cy="300151"/>
            </a:xfrm>
            <a:prstGeom prst="rect">
              <a:avLst/>
            </a:prstGeom>
            <a:noFill/>
          </p:spPr>
          <p:txBody>
            <a:bodyPr wrap="square" lIns="182880" tIns="0" rIns="182880" bIns="0" rtlCol="0">
              <a:spAutoFit/>
            </a:bodyPr>
            <a:lstStyle>
              <a:defPPr>
                <a:defRPr lang="en-US"/>
              </a:defPPr>
              <a:lvl1pPr>
                <a:lnSpc>
                  <a:spcPct val="90000"/>
                </a:lnSpc>
                <a:spcAft>
                  <a:spcPts val="600"/>
                </a:spcAft>
                <a:defRPr>
                  <a:gradFill flip="none" rotWithShape="1">
                    <a:gsLst>
                      <a:gs pos="0">
                        <a:schemeClr val="tx2"/>
                      </a:gs>
                      <a:gs pos="61000">
                        <a:schemeClr val="tx1">
                          <a:lumMod val="50000"/>
                          <a:lumOff val="50000"/>
                        </a:schemeClr>
                      </a:gs>
                      <a:gs pos="100000">
                        <a:schemeClr val="bg2">
                          <a:lumMod val="90000"/>
                        </a:schemeClr>
                      </a:gs>
                    </a:gsLst>
                    <a:lin ang="10800000" scaled="1"/>
                    <a:tileRect/>
                  </a:gradFill>
                </a:defRPr>
              </a:lvl1pPr>
            </a:lstStyle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DC30D"/>
                  </a:solidFill>
                  <a:effectLst/>
                  <a:uLnTx/>
                  <a:uFillTx/>
                </a:rPr>
                <a:t>0001010</a:t>
              </a:r>
            </a:p>
          </p:txBody>
        </p:sp>
        <p:grpSp>
          <p:nvGrpSpPr>
            <p:cNvPr id="74" name="Group 73"/>
            <p:cNvGrpSpPr/>
            <p:nvPr/>
          </p:nvGrpSpPr>
          <p:grpSpPr>
            <a:xfrm>
              <a:off x="-2724205" y="2137037"/>
              <a:ext cx="833669" cy="955375"/>
              <a:chOff x="4076702" y="-2333624"/>
              <a:chExt cx="1446213" cy="1657349"/>
            </a:xfrm>
            <a:solidFill>
              <a:schemeClr val="tx2"/>
            </a:solidFill>
          </p:grpSpPr>
          <p:grpSp>
            <p:nvGrpSpPr>
              <p:cNvPr id="75" name="Group 4"/>
              <p:cNvGrpSpPr>
                <a:grpSpLocks noChangeAspect="1"/>
              </p:cNvGrpSpPr>
              <p:nvPr/>
            </p:nvGrpSpPr>
            <p:grpSpPr bwMode="auto">
              <a:xfrm>
                <a:off x="4076702" y="-2333624"/>
                <a:ext cx="1446213" cy="1657349"/>
                <a:chOff x="2568" y="-1470"/>
                <a:chExt cx="911" cy="1044"/>
              </a:xfrm>
              <a:grpFill/>
            </p:grpSpPr>
            <p:sp>
              <p:nvSpPr>
                <p:cNvPr id="81" name="Freeform 5"/>
                <p:cNvSpPr>
                  <a:spLocks/>
                </p:cNvSpPr>
                <p:nvPr/>
              </p:nvSpPr>
              <p:spPr bwMode="auto">
                <a:xfrm>
                  <a:off x="2568" y="-1330"/>
                  <a:ext cx="907" cy="904"/>
                </a:xfrm>
                <a:custGeom>
                  <a:avLst/>
                  <a:gdLst>
                    <a:gd name="T0" fmla="*/ 354 w 381"/>
                    <a:gd name="T1" fmla="*/ 102 h 380"/>
                    <a:gd name="T2" fmla="*/ 182 w 381"/>
                    <a:gd name="T3" fmla="*/ 3 h 380"/>
                    <a:gd name="T4" fmla="*/ 4 w 381"/>
                    <a:gd name="T5" fmla="*/ 196 h 380"/>
                    <a:gd name="T6" fmla="*/ 27 w 381"/>
                    <a:gd name="T7" fmla="*/ 278 h 380"/>
                    <a:gd name="T8" fmla="*/ 199 w 381"/>
                    <a:gd name="T9" fmla="*/ 377 h 380"/>
                    <a:gd name="T10" fmla="*/ 377 w 381"/>
                    <a:gd name="T11" fmla="*/ 184 h 380"/>
                    <a:gd name="T12" fmla="*/ 354 w 381"/>
                    <a:gd name="T13" fmla="*/ 102 h 3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81" h="380">
                      <a:moveTo>
                        <a:pt x="354" y="102"/>
                      </a:moveTo>
                      <a:cubicBezTo>
                        <a:pt x="322" y="41"/>
                        <a:pt x="256" y="0"/>
                        <a:pt x="182" y="3"/>
                      </a:cubicBezTo>
                      <a:cubicBezTo>
                        <a:pt x="80" y="8"/>
                        <a:pt x="0" y="94"/>
                        <a:pt x="4" y="196"/>
                      </a:cubicBezTo>
                      <a:cubicBezTo>
                        <a:pt x="5" y="226"/>
                        <a:pt x="14" y="254"/>
                        <a:pt x="27" y="278"/>
                      </a:cubicBezTo>
                      <a:cubicBezTo>
                        <a:pt x="59" y="339"/>
                        <a:pt x="125" y="380"/>
                        <a:pt x="199" y="377"/>
                      </a:cubicBezTo>
                      <a:cubicBezTo>
                        <a:pt x="301" y="373"/>
                        <a:pt x="381" y="287"/>
                        <a:pt x="377" y="184"/>
                      </a:cubicBezTo>
                      <a:cubicBezTo>
                        <a:pt x="375" y="154"/>
                        <a:pt x="367" y="127"/>
                        <a:pt x="354" y="102"/>
                      </a:cubicBezTo>
                      <a:close/>
                    </a:path>
                  </a:pathLst>
                </a:custGeom>
                <a:solidFill>
                  <a:srgbClr val="91919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2" name="Oval 7"/>
                <p:cNvSpPr>
                  <a:spLocks noChangeArrowheads="1"/>
                </p:cNvSpPr>
                <p:nvPr/>
              </p:nvSpPr>
              <p:spPr bwMode="auto">
                <a:xfrm>
                  <a:off x="2960" y="-906"/>
                  <a:ext cx="115" cy="114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3" name="Oval 8"/>
                <p:cNvSpPr>
                  <a:spLocks noChangeArrowheads="1"/>
                </p:cNvSpPr>
                <p:nvPr/>
              </p:nvSpPr>
              <p:spPr bwMode="auto">
                <a:xfrm>
                  <a:off x="2987" y="-887"/>
                  <a:ext cx="69" cy="71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4" name="Freeform 9"/>
                <p:cNvSpPr>
                  <a:spLocks/>
                </p:cNvSpPr>
                <p:nvPr/>
              </p:nvSpPr>
              <p:spPr bwMode="auto">
                <a:xfrm>
                  <a:off x="2896" y="-1380"/>
                  <a:ext cx="243" cy="126"/>
                </a:xfrm>
                <a:custGeom>
                  <a:avLst/>
                  <a:gdLst>
                    <a:gd name="T0" fmla="*/ 102 w 102"/>
                    <a:gd name="T1" fmla="*/ 35 h 53"/>
                    <a:gd name="T2" fmla="*/ 83 w 102"/>
                    <a:gd name="T3" fmla="*/ 53 h 53"/>
                    <a:gd name="T4" fmla="*/ 19 w 102"/>
                    <a:gd name="T5" fmla="*/ 53 h 53"/>
                    <a:gd name="T6" fmla="*/ 0 w 102"/>
                    <a:gd name="T7" fmla="*/ 35 h 53"/>
                    <a:gd name="T8" fmla="*/ 0 w 102"/>
                    <a:gd name="T9" fmla="*/ 19 h 53"/>
                    <a:gd name="T10" fmla="*/ 19 w 102"/>
                    <a:gd name="T11" fmla="*/ 0 h 53"/>
                    <a:gd name="T12" fmla="*/ 83 w 102"/>
                    <a:gd name="T13" fmla="*/ 0 h 53"/>
                    <a:gd name="T14" fmla="*/ 102 w 102"/>
                    <a:gd name="T15" fmla="*/ 19 h 53"/>
                    <a:gd name="T16" fmla="*/ 102 w 102"/>
                    <a:gd name="T17" fmla="*/ 35 h 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02" h="53">
                      <a:moveTo>
                        <a:pt x="102" y="35"/>
                      </a:moveTo>
                      <a:cubicBezTo>
                        <a:pt x="102" y="45"/>
                        <a:pt x="93" y="53"/>
                        <a:pt x="83" y="53"/>
                      </a:cubicBezTo>
                      <a:cubicBezTo>
                        <a:pt x="19" y="53"/>
                        <a:pt x="19" y="53"/>
                        <a:pt x="19" y="53"/>
                      </a:cubicBezTo>
                      <a:cubicBezTo>
                        <a:pt x="8" y="53"/>
                        <a:pt x="0" y="45"/>
                        <a:pt x="0" y="35"/>
                      </a:cubicBezTo>
                      <a:cubicBezTo>
                        <a:pt x="0" y="19"/>
                        <a:pt x="0" y="19"/>
                        <a:pt x="0" y="19"/>
                      </a:cubicBezTo>
                      <a:cubicBezTo>
                        <a:pt x="0" y="8"/>
                        <a:pt x="8" y="0"/>
                        <a:pt x="19" y="0"/>
                      </a:cubicBezTo>
                      <a:cubicBezTo>
                        <a:pt x="83" y="0"/>
                        <a:pt x="83" y="0"/>
                        <a:pt x="83" y="0"/>
                      </a:cubicBezTo>
                      <a:cubicBezTo>
                        <a:pt x="93" y="0"/>
                        <a:pt x="102" y="8"/>
                        <a:pt x="102" y="19"/>
                      </a:cubicBezTo>
                      <a:lnTo>
                        <a:pt x="102" y="35"/>
                      </a:lnTo>
                      <a:close/>
                    </a:path>
                  </a:pathLst>
                </a:custGeom>
                <a:solidFill>
                  <a:srgbClr val="91919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5" name="Oval 10"/>
                <p:cNvSpPr>
                  <a:spLocks noChangeArrowheads="1"/>
                </p:cNvSpPr>
                <p:nvPr/>
              </p:nvSpPr>
              <p:spPr bwMode="auto">
                <a:xfrm>
                  <a:off x="2991" y="-873"/>
                  <a:ext cx="53" cy="50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6" name="Freeform 11"/>
                <p:cNvSpPr>
                  <a:spLocks/>
                </p:cNvSpPr>
                <p:nvPr/>
              </p:nvSpPr>
              <p:spPr bwMode="auto">
                <a:xfrm>
                  <a:off x="3353" y="-1263"/>
                  <a:ext cx="126" cy="143"/>
                </a:xfrm>
                <a:custGeom>
                  <a:avLst/>
                  <a:gdLst>
                    <a:gd name="T0" fmla="*/ 47 w 53"/>
                    <a:gd name="T1" fmla="*/ 56 h 60"/>
                    <a:gd name="T2" fmla="*/ 29 w 53"/>
                    <a:gd name="T3" fmla="*/ 54 h 60"/>
                    <a:gd name="T4" fmla="*/ 4 w 53"/>
                    <a:gd name="T5" fmla="*/ 22 h 60"/>
                    <a:gd name="T6" fmla="*/ 6 w 53"/>
                    <a:gd name="T7" fmla="*/ 4 h 60"/>
                    <a:gd name="T8" fmla="*/ 6 w 53"/>
                    <a:gd name="T9" fmla="*/ 4 h 60"/>
                    <a:gd name="T10" fmla="*/ 24 w 53"/>
                    <a:gd name="T11" fmla="*/ 6 h 60"/>
                    <a:gd name="T12" fmla="*/ 49 w 53"/>
                    <a:gd name="T13" fmla="*/ 38 h 60"/>
                    <a:gd name="T14" fmla="*/ 47 w 53"/>
                    <a:gd name="T15" fmla="*/ 56 h 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53" h="60">
                      <a:moveTo>
                        <a:pt x="47" y="56"/>
                      </a:moveTo>
                      <a:cubicBezTo>
                        <a:pt x="41" y="60"/>
                        <a:pt x="33" y="59"/>
                        <a:pt x="29" y="54"/>
                      </a:cubicBezTo>
                      <a:cubicBezTo>
                        <a:pt x="4" y="22"/>
                        <a:pt x="4" y="22"/>
                        <a:pt x="4" y="22"/>
                      </a:cubicBezTo>
                      <a:cubicBezTo>
                        <a:pt x="0" y="16"/>
                        <a:pt x="1" y="8"/>
                        <a:pt x="6" y="4"/>
                      </a:cubicBezTo>
                      <a:cubicBezTo>
                        <a:pt x="6" y="4"/>
                        <a:pt x="6" y="4"/>
                        <a:pt x="6" y="4"/>
                      </a:cubicBezTo>
                      <a:cubicBezTo>
                        <a:pt x="12" y="0"/>
                        <a:pt x="20" y="1"/>
                        <a:pt x="24" y="6"/>
                      </a:cubicBezTo>
                      <a:cubicBezTo>
                        <a:pt x="49" y="38"/>
                        <a:pt x="49" y="38"/>
                        <a:pt x="49" y="38"/>
                      </a:cubicBezTo>
                      <a:cubicBezTo>
                        <a:pt x="53" y="44"/>
                        <a:pt x="52" y="51"/>
                        <a:pt x="47" y="56"/>
                      </a:cubicBezTo>
                      <a:close/>
                    </a:path>
                  </a:pathLst>
                </a:custGeom>
                <a:solidFill>
                  <a:srgbClr val="91919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7" name="Freeform 12"/>
                <p:cNvSpPr>
                  <a:spLocks/>
                </p:cNvSpPr>
                <p:nvPr/>
              </p:nvSpPr>
              <p:spPr bwMode="auto">
                <a:xfrm>
                  <a:off x="3298" y="-1206"/>
                  <a:ext cx="129" cy="112"/>
                </a:xfrm>
                <a:custGeom>
                  <a:avLst/>
                  <a:gdLst>
                    <a:gd name="T0" fmla="*/ 15 w 54"/>
                    <a:gd name="T1" fmla="*/ 44 h 47"/>
                    <a:gd name="T2" fmla="*/ 3 w 54"/>
                    <a:gd name="T3" fmla="*/ 43 h 47"/>
                    <a:gd name="T4" fmla="*/ 3 w 54"/>
                    <a:gd name="T5" fmla="*/ 43 h 47"/>
                    <a:gd name="T6" fmla="*/ 4 w 54"/>
                    <a:gd name="T7" fmla="*/ 31 h 47"/>
                    <a:gd name="T8" fmla="*/ 39 w 54"/>
                    <a:gd name="T9" fmla="*/ 3 h 47"/>
                    <a:gd name="T10" fmla="*/ 51 w 54"/>
                    <a:gd name="T11" fmla="*/ 5 h 47"/>
                    <a:gd name="T12" fmla="*/ 51 w 54"/>
                    <a:gd name="T13" fmla="*/ 5 h 47"/>
                    <a:gd name="T14" fmla="*/ 50 w 54"/>
                    <a:gd name="T15" fmla="*/ 17 h 47"/>
                    <a:gd name="T16" fmla="*/ 15 w 54"/>
                    <a:gd name="T17" fmla="*/ 44 h 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54" h="47">
                      <a:moveTo>
                        <a:pt x="15" y="44"/>
                      </a:moveTo>
                      <a:cubicBezTo>
                        <a:pt x="11" y="47"/>
                        <a:pt x="6" y="47"/>
                        <a:pt x="3" y="43"/>
                      </a:cubicBezTo>
                      <a:cubicBezTo>
                        <a:pt x="3" y="43"/>
                        <a:pt x="3" y="43"/>
                        <a:pt x="3" y="43"/>
                      </a:cubicBezTo>
                      <a:cubicBezTo>
                        <a:pt x="0" y="39"/>
                        <a:pt x="0" y="34"/>
                        <a:pt x="4" y="31"/>
                      </a:cubicBezTo>
                      <a:cubicBezTo>
                        <a:pt x="39" y="3"/>
                        <a:pt x="39" y="3"/>
                        <a:pt x="39" y="3"/>
                      </a:cubicBezTo>
                      <a:cubicBezTo>
                        <a:pt x="43" y="0"/>
                        <a:pt x="48" y="1"/>
                        <a:pt x="51" y="5"/>
                      </a:cubicBezTo>
                      <a:cubicBezTo>
                        <a:pt x="51" y="5"/>
                        <a:pt x="51" y="5"/>
                        <a:pt x="51" y="5"/>
                      </a:cubicBezTo>
                      <a:cubicBezTo>
                        <a:pt x="54" y="8"/>
                        <a:pt x="54" y="14"/>
                        <a:pt x="50" y="17"/>
                      </a:cubicBezTo>
                      <a:lnTo>
                        <a:pt x="15" y="44"/>
                      </a:lnTo>
                      <a:close/>
                    </a:path>
                  </a:pathLst>
                </a:custGeom>
                <a:solidFill>
                  <a:srgbClr val="91919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8" name="Freeform 13"/>
                <p:cNvSpPr>
                  <a:spLocks/>
                </p:cNvSpPr>
                <p:nvPr/>
              </p:nvSpPr>
              <p:spPr bwMode="auto">
                <a:xfrm>
                  <a:off x="2925" y="-1470"/>
                  <a:ext cx="183" cy="59"/>
                </a:xfrm>
                <a:custGeom>
                  <a:avLst/>
                  <a:gdLst>
                    <a:gd name="T0" fmla="*/ 77 w 77"/>
                    <a:gd name="T1" fmla="*/ 13 h 25"/>
                    <a:gd name="T2" fmla="*/ 64 w 77"/>
                    <a:gd name="T3" fmla="*/ 25 h 25"/>
                    <a:gd name="T4" fmla="*/ 12 w 77"/>
                    <a:gd name="T5" fmla="*/ 25 h 25"/>
                    <a:gd name="T6" fmla="*/ 0 w 77"/>
                    <a:gd name="T7" fmla="*/ 13 h 25"/>
                    <a:gd name="T8" fmla="*/ 0 w 77"/>
                    <a:gd name="T9" fmla="*/ 13 h 25"/>
                    <a:gd name="T10" fmla="*/ 12 w 77"/>
                    <a:gd name="T11" fmla="*/ 0 h 25"/>
                    <a:gd name="T12" fmla="*/ 64 w 77"/>
                    <a:gd name="T13" fmla="*/ 0 h 25"/>
                    <a:gd name="T14" fmla="*/ 77 w 77"/>
                    <a:gd name="T15" fmla="*/ 13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77" h="25">
                      <a:moveTo>
                        <a:pt x="77" y="13"/>
                      </a:moveTo>
                      <a:cubicBezTo>
                        <a:pt x="77" y="20"/>
                        <a:pt x="71" y="25"/>
                        <a:pt x="64" y="25"/>
                      </a:cubicBezTo>
                      <a:cubicBezTo>
                        <a:pt x="12" y="25"/>
                        <a:pt x="12" y="25"/>
                        <a:pt x="12" y="25"/>
                      </a:cubicBezTo>
                      <a:cubicBezTo>
                        <a:pt x="5" y="25"/>
                        <a:pt x="0" y="20"/>
                        <a:pt x="0" y="13"/>
                      </a:cubicBezTo>
                      <a:cubicBezTo>
                        <a:pt x="0" y="13"/>
                        <a:pt x="0" y="13"/>
                        <a:pt x="0" y="13"/>
                      </a:cubicBezTo>
                      <a:cubicBezTo>
                        <a:pt x="0" y="6"/>
                        <a:pt x="5" y="0"/>
                        <a:pt x="12" y="0"/>
                      </a:cubicBezTo>
                      <a:cubicBezTo>
                        <a:pt x="64" y="0"/>
                        <a:pt x="64" y="0"/>
                        <a:pt x="64" y="0"/>
                      </a:cubicBezTo>
                      <a:cubicBezTo>
                        <a:pt x="71" y="0"/>
                        <a:pt x="77" y="6"/>
                        <a:pt x="77" y="13"/>
                      </a:cubicBezTo>
                      <a:close/>
                    </a:path>
                  </a:pathLst>
                </a:custGeom>
                <a:solidFill>
                  <a:srgbClr val="91919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9" name="Rectangle 14"/>
                <p:cNvSpPr>
                  <a:spLocks noChangeArrowheads="1"/>
                </p:cNvSpPr>
                <p:nvPr/>
              </p:nvSpPr>
              <p:spPr bwMode="auto">
                <a:xfrm>
                  <a:off x="2965" y="-1422"/>
                  <a:ext cx="105" cy="54"/>
                </a:xfrm>
                <a:prstGeom prst="rect">
                  <a:avLst/>
                </a:prstGeom>
                <a:solidFill>
                  <a:srgbClr val="91919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</p:grpSp>
          <p:grpSp>
            <p:nvGrpSpPr>
              <p:cNvPr id="76" name="Group 75"/>
              <p:cNvGrpSpPr/>
              <p:nvPr/>
            </p:nvGrpSpPr>
            <p:grpSpPr>
              <a:xfrm rot="5400000">
                <a:off x="4266802" y="-1927225"/>
                <a:ext cx="1066800" cy="1066800"/>
                <a:chOff x="4236244" y="-1957783"/>
                <a:chExt cx="1066800" cy="1066800"/>
              </a:xfrm>
              <a:grpFill/>
            </p:grpSpPr>
            <p:sp>
              <p:nvSpPr>
                <p:cNvPr id="79" name="Oval 78"/>
                <p:cNvSpPr/>
                <p:nvPr/>
              </p:nvSpPr>
              <p:spPr>
                <a:xfrm>
                  <a:off x="4236244" y="-1957783"/>
                  <a:ext cx="1066800" cy="1066800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0" name="Isosceles Triangle 79"/>
                <p:cNvSpPr/>
                <p:nvPr/>
              </p:nvSpPr>
              <p:spPr>
                <a:xfrm>
                  <a:off x="4718082" y="-1951436"/>
                  <a:ext cx="103123" cy="533401"/>
                </a:xfrm>
                <a:prstGeom prst="triangle">
                  <a:avLst/>
                </a:prstGeom>
                <a:solidFill>
                  <a:srgbClr val="91919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</p:grpSp>
          <p:sp>
            <p:nvSpPr>
              <p:cNvPr id="77" name="Block Arc 76"/>
              <p:cNvSpPr/>
              <p:nvPr/>
            </p:nvSpPr>
            <p:spPr>
              <a:xfrm>
                <a:off x="4262569" y="-1931062"/>
                <a:ext cx="1073150" cy="1073148"/>
              </a:xfrm>
              <a:prstGeom prst="blockArc">
                <a:avLst>
                  <a:gd name="adj1" fmla="val 16240927"/>
                  <a:gd name="adj2" fmla="val 0"/>
                  <a:gd name="adj3" fmla="val 25000"/>
                </a:avLst>
              </a:prstGeom>
              <a:gradFill>
                <a:gsLst>
                  <a:gs pos="28000">
                    <a:schemeClr val="tx2">
                      <a:alpha val="0"/>
                    </a:schemeClr>
                  </a:gs>
                  <a:gs pos="100000">
                    <a:srgbClr val="919191"/>
                  </a:gs>
                </a:gsLst>
                <a:lin ang="36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8" name="Oval 77"/>
              <p:cNvSpPr/>
              <p:nvPr/>
            </p:nvSpPr>
            <p:spPr>
              <a:xfrm>
                <a:off x="4709048" y="-1484981"/>
                <a:ext cx="182312" cy="182312"/>
              </a:xfrm>
              <a:prstGeom prst="ellipse">
                <a:avLst/>
              </a:prstGeom>
              <a:solidFill>
                <a:srgbClr val="91919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</p:grpSp>
      <p:grpSp>
        <p:nvGrpSpPr>
          <p:cNvPr id="90" name="Group 89"/>
          <p:cNvGrpSpPr/>
          <p:nvPr/>
        </p:nvGrpSpPr>
        <p:grpSpPr>
          <a:xfrm>
            <a:off x="384829" y="2723173"/>
            <a:ext cx="2412176" cy="591019"/>
            <a:chOff x="-652983" y="2717202"/>
            <a:chExt cx="2450789" cy="591019"/>
          </a:xfrm>
        </p:grpSpPr>
        <p:sp>
          <p:nvSpPr>
            <p:cNvPr id="91" name="TextBox 90"/>
            <p:cNvSpPr txBox="1"/>
            <p:nvPr/>
          </p:nvSpPr>
          <p:spPr>
            <a:xfrm>
              <a:off x="-24138" y="2717202"/>
              <a:ext cx="1821944" cy="581698"/>
            </a:xfrm>
            <a:prstGeom prst="rect">
              <a:avLst/>
            </a:prstGeom>
            <a:noFill/>
          </p:spPr>
          <p:txBody>
            <a:bodyPr wrap="square" lIns="182880" tIns="0" rIns="182880" bIns="0" rtlCol="0">
              <a:spAutoFit/>
            </a:bodyPr>
            <a:lstStyle>
              <a:defPPr>
                <a:defRPr lang="en-US"/>
              </a:defPPr>
              <a:lvl1pPr algn="r">
                <a:lnSpc>
                  <a:spcPct val="90000"/>
                </a:lnSpc>
                <a:spcAft>
                  <a:spcPts val="600"/>
                </a:spcAft>
                <a:defRPr sz="1200">
                  <a:gradFill flip="none" rotWithShape="1">
                    <a:gsLst>
                      <a:gs pos="0">
                        <a:schemeClr val="bg1"/>
                      </a:gs>
                      <a:gs pos="74000">
                        <a:schemeClr val="tx1">
                          <a:lumMod val="50000"/>
                          <a:lumOff val="50000"/>
                        </a:schemeClr>
                      </a:gs>
                      <a:gs pos="100000">
                        <a:schemeClr val="tx2"/>
                      </a:gs>
                    </a:gsLst>
                    <a:lin ang="0" scaled="1"/>
                    <a:tileRect/>
                  </a:gradFill>
                </a:defRPr>
              </a:lvl1pPr>
            </a:lstStyle>
            <a:p>
              <a:pPr marL="0" marR="0" lvl="0" indent="0" algn="l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EDC30D"/>
                  </a:solidFill>
                  <a:effectLst/>
                  <a:uLnTx/>
                  <a:uFillTx/>
                </a:rPr>
                <a:t> “name”:[string],</a:t>
              </a:r>
              <a:b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EDC30D"/>
                  </a:solidFill>
                  <a:effectLst/>
                  <a:uLnTx/>
                  <a:uFillTx/>
                </a:rPr>
              </a:b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EDC30D"/>
                  </a:solidFill>
                  <a:effectLst/>
                  <a:uLnTx/>
                  <a:uFillTx/>
                </a:rPr>
                <a:t>“columns”:[String]</a:t>
              </a:r>
              <a:b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EDC30D"/>
                  </a:solidFill>
                  <a:effectLst/>
                  <a:uLnTx/>
                  <a:uFillTx/>
                </a:rPr>
              </a:b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EDC30D"/>
                  </a:solidFill>
                  <a:effectLst/>
                  <a:uLnTx/>
                  <a:uFillTx/>
                </a:rPr>
                <a:t>“</a:t>
              </a:r>
              <a:r>
                <a:rPr kumimoji="0" lang="en-US" sz="14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EDC30D"/>
                  </a:solidFill>
                  <a:effectLst/>
                  <a:uLnTx/>
                  <a:uFillTx/>
                </a:rPr>
                <a:t>daType</a:t>
              </a: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EDC30D"/>
                  </a:solidFill>
                  <a:effectLst/>
                  <a:uLnTx/>
                  <a:uFillTx/>
                </a:rPr>
                <a:t>”:[String]</a:t>
              </a:r>
            </a:p>
          </p:txBody>
        </p:sp>
        <p:pic>
          <p:nvPicPr>
            <p:cNvPr id="92" name="Donut 59"/>
            <p:cNvPicPr>
              <a:picLocks noChangeAspect="1" noChangeArrowheads="1"/>
            </p:cNvPicPr>
            <p:nvPr/>
          </p:nvPicPr>
          <p:blipFill rotWithShape="1">
            <a:blip r:embed="rId4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098" r="35911" b="22156"/>
            <a:stretch/>
          </p:blipFill>
          <p:spPr bwMode="auto">
            <a:xfrm>
              <a:off x="-652983" y="2736910"/>
              <a:ext cx="736636" cy="5713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3" name="Text Placeholder 3"/>
          <p:cNvSpPr txBox="1">
            <a:spLocks/>
          </p:cNvSpPr>
          <p:nvPr/>
        </p:nvSpPr>
        <p:spPr>
          <a:xfrm>
            <a:off x="447675" y="5157115"/>
            <a:ext cx="2849060" cy="16909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>
            <a:lvl1pPr marL="336145" marR="0" indent="-336145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3921" kern="1200" spc="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572691" marR="0" indent="-236546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353" kern="1200" spc="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784338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961" kern="1200" spc="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008435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765" kern="1200" spc="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232531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765" kern="1200" spc="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DC30D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{</a:t>
            </a:r>
          </a:p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DC30D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       "name":{String},</a:t>
            </a:r>
          </a:p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DC30D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       "columns":[</a:t>
            </a:r>
          </a:p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DC30D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          {</a:t>
            </a:r>
          </a:p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DC30D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             "name":{String},</a:t>
            </a:r>
          </a:p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DC30D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             "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EDC30D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dataType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DC30D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":{String}</a:t>
            </a:r>
          </a:p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DC30D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          },</a:t>
            </a:r>
          </a:p>
        </p:txBody>
      </p:sp>
      <p:sp>
        <p:nvSpPr>
          <p:cNvPr id="319" name="Rectangle 318"/>
          <p:cNvSpPr/>
          <p:nvPr/>
        </p:nvSpPr>
        <p:spPr bwMode="auto">
          <a:xfrm>
            <a:off x="4686183" y="1411619"/>
            <a:ext cx="5783865" cy="3416247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51" name="Isosceles Triangle 250"/>
          <p:cNvSpPr/>
          <p:nvPr/>
        </p:nvSpPr>
        <p:spPr bwMode="auto">
          <a:xfrm rot="10800000" flipV="1">
            <a:off x="6274796" y="4229291"/>
            <a:ext cx="4479525" cy="983921"/>
          </a:xfrm>
          <a:prstGeom prst="triangle">
            <a:avLst>
              <a:gd name="adj" fmla="val 71445"/>
            </a:avLst>
          </a:prstGeom>
          <a:solidFill>
            <a:srgbClr val="F2C812">
              <a:alpha val="4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52" name="Isosceles Triangle 251"/>
          <p:cNvSpPr/>
          <p:nvPr/>
        </p:nvSpPr>
        <p:spPr bwMode="auto">
          <a:xfrm rot="16200000" flipH="1">
            <a:off x="9889267" y="3393311"/>
            <a:ext cx="1200178" cy="386698"/>
          </a:xfrm>
          <a:prstGeom prst="triangle">
            <a:avLst>
              <a:gd name="adj" fmla="val 38397"/>
            </a:avLst>
          </a:prstGeom>
          <a:solidFill>
            <a:srgbClr val="F2C812">
              <a:alpha val="4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73" name="Isosceles Triangle 372"/>
          <p:cNvSpPr/>
          <p:nvPr/>
        </p:nvSpPr>
        <p:spPr bwMode="auto">
          <a:xfrm rot="5400000">
            <a:off x="4006866" y="3982573"/>
            <a:ext cx="1192608" cy="335522"/>
          </a:xfrm>
          <a:prstGeom prst="triangle">
            <a:avLst>
              <a:gd name="adj" fmla="val 41074"/>
            </a:avLst>
          </a:prstGeom>
          <a:solidFill>
            <a:srgbClr val="F2C812">
              <a:alpha val="4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7" name="Title 10"/>
          <p:cNvSpPr txBox="1">
            <a:spLocks/>
          </p:cNvSpPr>
          <p:nvPr/>
        </p:nvSpPr>
        <p:spPr>
          <a:xfrm>
            <a:off x="2849060" y="0"/>
            <a:ext cx="9342940" cy="665151"/>
          </a:xfrm>
          <a:prstGeom prst="rect">
            <a:avLst/>
          </a:prstGeom>
          <a:noFill/>
        </p:spPr>
        <p:txBody>
          <a:bodyPr vert="horz" wrap="square" lIns="0" tIns="91440" rIns="0" bIns="91440" rtlCol="0" anchor="t">
            <a:noAutofit/>
          </a:bodyPr>
          <a:lstStyle>
            <a:lvl1pPr defTabSz="914367">
              <a:lnSpc>
                <a:spcPct val="90000"/>
              </a:lnSpc>
              <a:spcBef>
                <a:spcPct val="0"/>
              </a:spcBef>
              <a:buNone/>
              <a:defRPr lang="en-US" sz="5294" b="0" cap="none" spc="-100" baseline="0" dirty="0" smtClean="0">
                <a:ln w="3175">
                  <a:noFill/>
                </a:ln>
                <a:solidFill>
                  <a:schemeClr val="tx2"/>
                </a:solidFill>
                <a:effectLst/>
                <a:latin typeface="+mj-lt"/>
                <a:cs typeface="Segoe UI" pitchFamily="34" charset="0"/>
              </a:defRPr>
            </a:lvl1pPr>
          </a:lstStyle>
          <a:p>
            <a:pPr marL="168275" marR="0" lvl="0" indent="0" defTabSz="914367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-100" normalizeH="0" baseline="0" noProof="0" dirty="0">
                <a:ln w="3175"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cs typeface="Segoe UI" pitchFamily="34" charset="0"/>
              </a:rPr>
              <a:t>Develop exactly what your organization needs</a:t>
            </a:r>
            <a:endParaRPr kumimoji="0" lang="en-IN" sz="3600" b="0" i="0" u="none" strike="noStrike" kern="0" cap="none" spc="-100" normalizeH="0" baseline="0" noProof="0" dirty="0">
              <a:ln w="3175"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cs typeface="Segoe UI" pitchFamily="34" charset="0"/>
            </a:endParaRPr>
          </a:p>
        </p:txBody>
      </p:sp>
      <p:grpSp>
        <p:nvGrpSpPr>
          <p:cNvPr id="48" name="Group 47"/>
          <p:cNvGrpSpPr/>
          <p:nvPr/>
        </p:nvGrpSpPr>
        <p:grpSpPr>
          <a:xfrm>
            <a:off x="3462703" y="2056253"/>
            <a:ext cx="1078282" cy="1191995"/>
            <a:chOff x="3186958" y="3107652"/>
            <a:chExt cx="1328157" cy="1191995"/>
          </a:xfrm>
        </p:grpSpPr>
        <p:sp>
          <p:nvSpPr>
            <p:cNvPr id="49" name="Rectangle 48"/>
            <p:cNvSpPr/>
            <p:nvPr/>
          </p:nvSpPr>
          <p:spPr bwMode="auto">
            <a:xfrm>
              <a:off x="3187087" y="3107652"/>
              <a:ext cx="1328027" cy="457200"/>
            </a:xfrm>
            <a:prstGeom prst="rect">
              <a:avLst/>
            </a:prstGeom>
            <a:solidFill>
              <a:srgbClr val="F2C812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27" tIns="45713" rIns="91427" bIns="4571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293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Segoe UI" pitchFamily="34" charset="0"/>
                  <a:cs typeface="Segoe UI" pitchFamily="34" charset="0"/>
                </a:rPr>
                <a:t>Visuals</a:t>
              </a:r>
            </a:p>
          </p:txBody>
        </p:sp>
        <p:sp>
          <p:nvSpPr>
            <p:cNvPr id="50" name="Rectangle 49"/>
            <p:cNvSpPr/>
            <p:nvPr/>
          </p:nvSpPr>
          <p:spPr bwMode="auto">
            <a:xfrm>
              <a:off x="3186958" y="3556019"/>
              <a:ext cx="1328157" cy="743628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367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 w="3175">
                    <a:noFill/>
                  </a:ln>
                  <a:gradFill>
                    <a:gsLst>
                      <a:gs pos="1250">
                        <a:schemeClr val="tx2"/>
                      </a:gs>
                      <a:gs pos="99000">
                        <a:schemeClr val="tx2"/>
                      </a:gs>
                    </a:gsLst>
                    <a:lin ang="5400000" scaled="0"/>
                  </a:gradFill>
                  <a:effectLst/>
                  <a:uLnTx/>
                  <a:uFillTx/>
                </a:rPr>
                <a:t>Create your own custom visuals for Power BI</a:t>
              </a:r>
            </a:p>
          </p:txBody>
        </p:sp>
      </p:grpSp>
      <p:sp>
        <p:nvSpPr>
          <p:cNvPr id="51" name="Isosceles Triangle 50"/>
          <p:cNvSpPr/>
          <p:nvPr/>
        </p:nvSpPr>
        <p:spPr bwMode="auto">
          <a:xfrm rot="5400000">
            <a:off x="4130311" y="2484186"/>
            <a:ext cx="1192608" cy="335522"/>
          </a:xfrm>
          <a:prstGeom prst="triangle">
            <a:avLst>
              <a:gd name="adj" fmla="val 90911"/>
            </a:avLst>
          </a:prstGeom>
          <a:solidFill>
            <a:srgbClr val="F2C812">
              <a:alpha val="4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-14343" y="-8888"/>
            <a:ext cx="2850524" cy="1071062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>
            <a:defPPr>
              <a:defRPr lang="en-US"/>
            </a:defPPr>
            <a:lvl1pPr>
              <a:lnSpc>
                <a:spcPct val="90000"/>
              </a:lnSpc>
              <a:spcAft>
                <a:spcPts val="600"/>
              </a:spcAft>
              <a:defRPr sz="2800" b="1">
                <a:solidFill>
                  <a:srgbClr val="F2C812"/>
                </a:solidFill>
                <a:latin typeface="Segoe UI Light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2C812"/>
                </a:solidFill>
                <a:effectLst/>
                <a:uLnTx/>
                <a:uFillTx/>
                <a:latin typeface="Segoe UI Light"/>
              </a:rPr>
              <a:t>Power BI for Developers</a:t>
            </a:r>
          </a:p>
        </p:txBody>
      </p:sp>
    </p:spTree>
    <p:extLst>
      <p:ext uri="{BB962C8B-B14F-4D97-AF65-F5344CB8AC3E}">
        <p14:creationId xmlns:p14="http://schemas.microsoft.com/office/powerpoint/2010/main" val="2108532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Rectangle 3"/>
          <p:cNvSpPr/>
          <p:nvPr/>
        </p:nvSpPr>
        <p:spPr bwMode="auto">
          <a:xfrm>
            <a:off x="2" y="487"/>
            <a:ext cx="2849058" cy="6857027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 dirty="0" err="1">
              <a:ln>
                <a:noFill/>
              </a:ln>
              <a:solidFill>
                <a:srgbClr val="EDC30D"/>
              </a:solidFill>
              <a:effectLst/>
              <a:uLnTx/>
              <a:uFillTx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9" name="Text Placeholder 2"/>
          <p:cNvSpPr txBox="1">
            <a:spLocks/>
          </p:cNvSpPr>
          <p:nvPr/>
        </p:nvSpPr>
        <p:spPr>
          <a:xfrm>
            <a:off x="-1464" y="3841681"/>
            <a:ext cx="2899832" cy="3006410"/>
          </a:xfrm>
          <a:prstGeom prst="rect">
            <a:avLst/>
          </a:prstGeom>
          <a:noFill/>
          <a:ln w="10795" cap="flat" cmpd="sng" algn="ctr">
            <a:noFill/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182880" tIns="146304" rIns="182880" bIns="146304" rtlCol="0">
            <a:noAutofit/>
          </a:bodyPr>
          <a:lstStyle>
            <a:lvl1pPr marL="182845" marR="0" indent="-182845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3921" kern="1200" spc="0" baseline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365690" marR="0" indent="-182845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solidFill>
                  <a:schemeClr val="dk1"/>
                </a:solidFill>
                <a:latin typeface="+mj-lt"/>
                <a:ea typeface="+mn-ea"/>
                <a:cs typeface="+mn-cs"/>
              </a:defRPr>
            </a:lvl2pPr>
            <a:lvl3pPr marL="548535" marR="0" indent="-182845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solidFill>
                  <a:schemeClr val="dk1"/>
                </a:solidFill>
                <a:latin typeface="+mj-lt"/>
                <a:ea typeface="+mn-ea"/>
                <a:cs typeface="+mn-cs"/>
              </a:defRPr>
            </a:lvl3pPr>
            <a:lvl4pPr marL="733802" marR="0" indent="-285695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765" kern="1200" spc="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957856" marR="0" indent="-285695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765" kern="1200" spc="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DC30D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{</a:t>
            </a:r>
          </a:p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DC30D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 "name":{String},</a:t>
            </a:r>
          </a:p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DC30D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 "tables":[</a:t>
            </a:r>
          </a:p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DC30D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  ...</a:t>
            </a:r>
          </a:p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DC30D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  ]</a:t>
            </a:r>
          </a:p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DC30D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}</a:t>
            </a:r>
          </a:p>
        </p:txBody>
      </p:sp>
      <p:grpSp>
        <p:nvGrpSpPr>
          <p:cNvPr id="71" name="Group 70"/>
          <p:cNvGrpSpPr/>
          <p:nvPr/>
        </p:nvGrpSpPr>
        <p:grpSpPr>
          <a:xfrm>
            <a:off x="384829" y="1540925"/>
            <a:ext cx="2074112" cy="793514"/>
            <a:chOff x="-2724205" y="2137037"/>
            <a:chExt cx="2497191" cy="955375"/>
          </a:xfrm>
        </p:grpSpPr>
        <p:sp>
          <p:nvSpPr>
            <p:cNvPr id="72" name="TextBox 71"/>
            <p:cNvSpPr txBox="1"/>
            <p:nvPr/>
          </p:nvSpPr>
          <p:spPr>
            <a:xfrm>
              <a:off x="-2089835" y="2394822"/>
              <a:ext cx="1862821" cy="300151"/>
            </a:xfrm>
            <a:prstGeom prst="rect">
              <a:avLst/>
            </a:prstGeom>
            <a:noFill/>
          </p:spPr>
          <p:txBody>
            <a:bodyPr wrap="square" lIns="182880" tIns="0" rIns="182880" bIns="0" rtlCol="0">
              <a:spAutoFit/>
            </a:bodyPr>
            <a:lstStyle>
              <a:defPPr>
                <a:defRPr lang="en-US"/>
              </a:defPPr>
              <a:lvl1pPr algn="r">
                <a:lnSpc>
                  <a:spcPct val="90000"/>
                </a:lnSpc>
                <a:spcAft>
                  <a:spcPts val="600"/>
                </a:spcAft>
                <a:defRPr sz="1200">
                  <a:gradFill flip="none" rotWithShape="1">
                    <a:gsLst>
                      <a:gs pos="0">
                        <a:schemeClr val="bg1"/>
                      </a:gs>
                      <a:gs pos="74000">
                        <a:schemeClr val="tx1">
                          <a:lumMod val="50000"/>
                          <a:lumOff val="50000"/>
                        </a:schemeClr>
                      </a:gs>
                      <a:gs pos="100000">
                        <a:schemeClr val="tx2"/>
                      </a:gs>
                    </a:gsLst>
                    <a:lin ang="0" scaled="1"/>
                    <a:tileRect/>
                  </a:gradFill>
                </a:defRPr>
              </a:lvl1pPr>
            </a:lstStyle>
            <a:p>
              <a:pPr marL="0" marR="0" lvl="0" indent="0" algn="l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DC30D"/>
                  </a:solidFill>
                  <a:effectLst/>
                  <a:uLnTx/>
                  <a:uFillTx/>
                </a:rPr>
                <a:t>011001010</a:t>
              </a: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-2089837" y="2662380"/>
              <a:ext cx="1862821" cy="300151"/>
            </a:xfrm>
            <a:prstGeom prst="rect">
              <a:avLst/>
            </a:prstGeom>
            <a:noFill/>
          </p:spPr>
          <p:txBody>
            <a:bodyPr wrap="square" lIns="182880" tIns="0" rIns="182880" bIns="0" rtlCol="0">
              <a:spAutoFit/>
            </a:bodyPr>
            <a:lstStyle>
              <a:defPPr>
                <a:defRPr lang="en-US"/>
              </a:defPPr>
              <a:lvl1pPr>
                <a:lnSpc>
                  <a:spcPct val="90000"/>
                </a:lnSpc>
                <a:spcAft>
                  <a:spcPts val="600"/>
                </a:spcAft>
                <a:defRPr>
                  <a:gradFill flip="none" rotWithShape="1">
                    <a:gsLst>
                      <a:gs pos="0">
                        <a:schemeClr val="tx2"/>
                      </a:gs>
                      <a:gs pos="61000">
                        <a:schemeClr val="tx1">
                          <a:lumMod val="50000"/>
                          <a:lumOff val="50000"/>
                        </a:schemeClr>
                      </a:gs>
                      <a:gs pos="100000">
                        <a:schemeClr val="bg2">
                          <a:lumMod val="90000"/>
                        </a:schemeClr>
                      </a:gs>
                    </a:gsLst>
                    <a:lin ang="10800000" scaled="1"/>
                    <a:tileRect/>
                  </a:gradFill>
                </a:defRPr>
              </a:lvl1pPr>
            </a:lstStyle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DC30D"/>
                  </a:solidFill>
                  <a:effectLst/>
                  <a:uLnTx/>
                  <a:uFillTx/>
                </a:rPr>
                <a:t>0001010</a:t>
              </a:r>
            </a:p>
          </p:txBody>
        </p:sp>
        <p:grpSp>
          <p:nvGrpSpPr>
            <p:cNvPr id="74" name="Group 73"/>
            <p:cNvGrpSpPr/>
            <p:nvPr/>
          </p:nvGrpSpPr>
          <p:grpSpPr>
            <a:xfrm>
              <a:off x="-2724205" y="2137037"/>
              <a:ext cx="833669" cy="955375"/>
              <a:chOff x="4076702" y="-2333624"/>
              <a:chExt cx="1446213" cy="1657349"/>
            </a:xfrm>
            <a:solidFill>
              <a:schemeClr val="tx2"/>
            </a:solidFill>
          </p:grpSpPr>
          <p:grpSp>
            <p:nvGrpSpPr>
              <p:cNvPr id="75" name="Group 4"/>
              <p:cNvGrpSpPr>
                <a:grpSpLocks noChangeAspect="1"/>
              </p:cNvGrpSpPr>
              <p:nvPr/>
            </p:nvGrpSpPr>
            <p:grpSpPr bwMode="auto">
              <a:xfrm>
                <a:off x="4076702" y="-2333624"/>
                <a:ext cx="1446213" cy="1657349"/>
                <a:chOff x="2568" y="-1470"/>
                <a:chExt cx="911" cy="1044"/>
              </a:xfrm>
              <a:grpFill/>
            </p:grpSpPr>
            <p:sp>
              <p:nvSpPr>
                <p:cNvPr id="81" name="Freeform 5"/>
                <p:cNvSpPr>
                  <a:spLocks/>
                </p:cNvSpPr>
                <p:nvPr/>
              </p:nvSpPr>
              <p:spPr bwMode="auto">
                <a:xfrm>
                  <a:off x="2568" y="-1330"/>
                  <a:ext cx="907" cy="904"/>
                </a:xfrm>
                <a:custGeom>
                  <a:avLst/>
                  <a:gdLst>
                    <a:gd name="T0" fmla="*/ 354 w 381"/>
                    <a:gd name="T1" fmla="*/ 102 h 380"/>
                    <a:gd name="T2" fmla="*/ 182 w 381"/>
                    <a:gd name="T3" fmla="*/ 3 h 380"/>
                    <a:gd name="T4" fmla="*/ 4 w 381"/>
                    <a:gd name="T5" fmla="*/ 196 h 380"/>
                    <a:gd name="T6" fmla="*/ 27 w 381"/>
                    <a:gd name="T7" fmla="*/ 278 h 380"/>
                    <a:gd name="T8" fmla="*/ 199 w 381"/>
                    <a:gd name="T9" fmla="*/ 377 h 380"/>
                    <a:gd name="T10" fmla="*/ 377 w 381"/>
                    <a:gd name="T11" fmla="*/ 184 h 380"/>
                    <a:gd name="T12" fmla="*/ 354 w 381"/>
                    <a:gd name="T13" fmla="*/ 102 h 3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81" h="380">
                      <a:moveTo>
                        <a:pt x="354" y="102"/>
                      </a:moveTo>
                      <a:cubicBezTo>
                        <a:pt x="322" y="41"/>
                        <a:pt x="256" y="0"/>
                        <a:pt x="182" y="3"/>
                      </a:cubicBezTo>
                      <a:cubicBezTo>
                        <a:pt x="80" y="8"/>
                        <a:pt x="0" y="94"/>
                        <a:pt x="4" y="196"/>
                      </a:cubicBezTo>
                      <a:cubicBezTo>
                        <a:pt x="5" y="226"/>
                        <a:pt x="14" y="254"/>
                        <a:pt x="27" y="278"/>
                      </a:cubicBezTo>
                      <a:cubicBezTo>
                        <a:pt x="59" y="339"/>
                        <a:pt x="125" y="380"/>
                        <a:pt x="199" y="377"/>
                      </a:cubicBezTo>
                      <a:cubicBezTo>
                        <a:pt x="301" y="373"/>
                        <a:pt x="381" y="287"/>
                        <a:pt x="377" y="184"/>
                      </a:cubicBezTo>
                      <a:cubicBezTo>
                        <a:pt x="375" y="154"/>
                        <a:pt x="367" y="127"/>
                        <a:pt x="354" y="102"/>
                      </a:cubicBezTo>
                      <a:close/>
                    </a:path>
                  </a:pathLst>
                </a:custGeom>
                <a:solidFill>
                  <a:srgbClr val="91919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2" name="Oval 7"/>
                <p:cNvSpPr>
                  <a:spLocks noChangeArrowheads="1"/>
                </p:cNvSpPr>
                <p:nvPr/>
              </p:nvSpPr>
              <p:spPr bwMode="auto">
                <a:xfrm>
                  <a:off x="2960" y="-906"/>
                  <a:ext cx="115" cy="114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3" name="Oval 8"/>
                <p:cNvSpPr>
                  <a:spLocks noChangeArrowheads="1"/>
                </p:cNvSpPr>
                <p:nvPr/>
              </p:nvSpPr>
              <p:spPr bwMode="auto">
                <a:xfrm>
                  <a:off x="2987" y="-887"/>
                  <a:ext cx="69" cy="71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4" name="Freeform 9"/>
                <p:cNvSpPr>
                  <a:spLocks/>
                </p:cNvSpPr>
                <p:nvPr/>
              </p:nvSpPr>
              <p:spPr bwMode="auto">
                <a:xfrm>
                  <a:off x="2896" y="-1380"/>
                  <a:ext cx="243" cy="126"/>
                </a:xfrm>
                <a:custGeom>
                  <a:avLst/>
                  <a:gdLst>
                    <a:gd name="T0" fmla="*/ 102 w 102"/>
                    <a:gd name="T1" fmla="*/ 35 h 53"/>
                    <a:gd name="T2" fmla="*/ 83 w 102"/>
                    <a:gd name="T3" fmla="*/ 53 h 53"/>
                    <a:gd name="T4" fmla="*/ 19 w 102"/>
                    <a:gd name="T5" fmla="*/ 53 h 53"/>
                    <a:gd name="T6" fmla="*/ 0 w 102"/>
                    <a:gd name="T7" fmla="*/ 35 h 53"/>
                    <a:gd name="T8" fmla="*/ 0 w 102"/>
                    <a:gd name="T9" fmla="*/ 19 h 53"/>
                    <a:gd name="T10" fmla="*/ 19 w 102"/>
                    <a:gd name="T11" fmla="*/ 0 h 53"/>
                    <a:gd name="T12" fmla="*/ 83 w 102"/>
                    <a:gd name="T13" fmla="*/ 0 h 53"/>
                    <a:gd name="T14" fmla="*/ 102 w 102"/>
                    <a:gd name="T15" fmla="*/ 19 h 53"/>
                    <a:gd name="T16" fmla="*/ 102 w 102"/>
                    <a:gd name="T17" fmla="*/ 35 h 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02" h="53">
                      <a:moveTo>
                        <a:pt x="102" y="35"/>
                      </a:moveTo>
                      <a:cubicBezTo>
                        <a:pt x="102" y="45"/>
                        <a:pt x="93" y="53"/>
                        <a:pt x="83" y="53"/>
                      </a:cubicBezTo>
                      <a:cubicBezTo>
                        <a:pt x="19" y="53"/>
                        <a:pt x="19" y="53"/>
                        <a:pt x="19" y="53"/>
                      </a:cubicBezTo>
                      <a:cubicBezTo>
                        <a:pt x="8" y="53"/>
                        <a:pt x="0" y="45"/>
                        <a:pt x="0" y="35"/>
                      </a:cubicBezTo>
                      <a:cubicBezTo>
                        <a:pt x="0" y="19"/>
                        <a:pt x="0" y="19"/>
                        <a:pt x="0" y="19"/>
                      </a:cubicBezTo>
                      <a:cubicBezTo>
                        <a:pt x="0" y="8"/>
                        <a:pt x="8" y="0"/>
                        <a:pt x="19" y="0"/>
                      </a:cubicBezTo>
                      <a:cubicBezTo>
                        <a:pt x="83" y="0"/>
                        <a:pt x="83" y="0"/>
                        <a:pt x="83" y="0"/>
                      </a:cubicBezTo>
                      <a:cubicBezTo>
                        <a:pt x="93" y="0"/>
                        <a:pt x="102" y="8"/>
                        <a:pt x="102" y="19"/>
                      </a:cubicBezTo>
                      <a:lnTo>
                        <a:pt x="102" y="35"/>
                      </a:lnTo>
                      <a:close/>
                    </a:path>
                  </a:pathLst>
                </a:custGeom>
                <a:solidFill>
                  <a:srgbClr val="91919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5" name="Oval 10"/>
                <p:cNvSpPr>
                  <a:spLocks noChangeArrowheads="1"/>
                </p:cNvSpPr>
                <p:nvPr/>
              </p:nvSpPr>
              <p:spPr bwMode="auto">
                <a:xfrm>
                  <a:off x="2991" y="-873"/>
                  <a:ext cx="53" cy="50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6" name="Freeform 11"/>
                <p:cNvSpPr>
                  <a:spLocks/>
                </p:cNvSpPr>
                <p:nvPr/>
              </p:nvSpPr>
              <p:spPr bwMode="auto">
                <a:xfrm>
                  <a:off x="3353" y="-1263"/>
                  <a:ext cx="126" cy="143"/>
                </a:xfrm>
                <a:custGeom>
                  <a:avLst/>
                  <a:gdLst>
                    <a:gd name="T0" fmla="*/ 47 w 53"/>
                    <a:gd name="T1" fmla="*/ 56 h 60"/>
                    <a:gd name="T2" fmla="*/ 29 w 53"/>
                    <a:gd name="T3" fmla="*/ 54 h 60"/>
                    <a:gd name="T4" fmla="*/ 4 w 53"/>
                    <a:gd name="T5" fmla="*/ 22 h 60"/>
                    <a:gd name="T6" fmla="*/ 6 w 53"/>
                    <a:gd name="T7" fmla="*/ 4 h 60"/>
                    <a:gd name="T8" fmla="*/ 6 w 53"/>
                    <a:gd name="T9" fmla="*/ 4 h 60"/>
                    <a:gd name="T10" fmla="*/ 24 w 53"/>
                    <a:gd name="T11" fmla="*/ 6 h 60"/>
                    <a:gd name="T12" fmla="*/ 49 w 53"/>
                    <a:gd name="T13" fmla="*/ 38 h 60"/>
                    <a:gd name="T14" fmla="*/ 47 w 53"/>
                    <a:gd name="T15" fmla="*/ 56 h 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53" h="60">
                      <a:moveTo>
                        <a:pt x="47" y="56"/>
                      </a:moveTo>
                      <a:cubicBezTo>
                        <a:pt x="41" y="60"/>
                        <a:pt x="33" y="59"/>
                        <a:pt x="29" y="54"/>
                      </a:cubicBezTo>
                      <a:cubicBezTo>
                        <a:pt x="4" y="22"/>
                        <a:pt x="4" y="22"/>
                        <a:pt x="4" y="22"/>
                      </a:cubicBezTo>
                      <a:cubicBezTo>
                        <a:pt x="0" y="16"/>
                        <a:pt x="1" y="8"/>
                        <a:pt x="6" y="4"/>
                      </a:cubicBezTo>
                      <a:cubicBezTo>
                        <a:pt x="6" y="4"/>
                        <a:pt x="6" y="4"/>
                        <a:pt x="6" y="4"/>
                      </a:cubicBezTo>
                      <a:cubicBezTo>
                        <a:pt x="12" y="0"/>
                        <a:pt x="20" y="1"/>
                        <a:pt x="24" y="6"/>
                      </a:cubicBezTo>
                      <a:cubicBezTo>
                        <a:pt x="49" y="38"/>
                        <a:pt x="49" y="38"/>
                        <a:pt x="49" y="38"/>
                      </a:cubicBezTo>
                      <a:cubicBezTo>
                        <a:pt x="53" y="44"/>
                        <a:pt x="52" y="51"/>
                        <a:pt x="47" y="56"/>
                      </a:cubicBezTo>
                      <a:close/>
                    </a:path>
                  </a:pathLst>
                </a:custGeom>
                <a:solidFill>
                  <a:srgbClr val="91919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7" name="Freeform 12"/>
                <p:cNvSpPr>
                  <a:spLocks/>
                </p:cNvSpPr>
                <p:nvPr/>
              </p:nvSpPr>
              <p:spPr bwMode="auto">
                <a:xfrm>
                  <a:off x="3298" y="-1206"/>
                  <a:ext cx="129" cy="112"/>
                </a:xfrm>
                <a:custGeom>
                  <a:avLst/>
                  <a:gdLst>
                    <a:gd name="T0" fmla="*/ 15 w 54"/>
                    <a:gd name="T1" fmla="*/ 44 h 47"/>
                    <a:gd name="T2" fmla="*/ 3 w 54"/>
                    <a:gd name="T3" fmla="*/ 43 h 47"/>
                    <a:gd name="T4" fmla="*/ 3 w 54"/>
                    <a:gd name="T5" fmla="*/ 43 h 47"/>
                    <a:gd name="T6" fmla="*/ 4 w 54"/>
                    <a:gd name="T7" fmla="*/ 31 h 47"/>
                    <a:gd name="T8" fmla="*/ 39 w 54"/>
                    <a:gd name="T9" fmla="*/ 3 h 47"/>
                    <a:gd name="T10" fmla="*/ 51 w 54"/>
                    <a:gd name="T11" fmla="*/ 5 h 47"/>
                    <a:gd name="T12" fmla="*/ 51 w 54"/>
                    <a:gd name="T13" fmla="*/ 5 h 47"/>
                    <a:gd name="T14" fmla="*/ 50 w 54"/>
                    <a:gd name="T15" fmla="*/ 17 h 47"/>
                    <a:gd name="T16" fmla="*/ 15 w 54"/>
                    <a:gd name="T17" fmla="*/ 44 h 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54" h="47">
                      <a:moveTo>
                        <a:pt x="15" y="44"/>
                      </a:moveTo>
                      <a:cubicBezTo>
                        <a:pt x="11" y="47"/>
                        <a:pt x="6" y="47"/>
                        <a:pt x="3" y="43"/>
                      </a:cubicBezTo>
                      <a:cubicBezTo>
                        <a:pt x="3" y="43"/>
                        <a:pt x="3" y="43"/>
                        <a:pt x="3" y="43"/>
                      </a:cubicBezTo>
                      <a:cubicBezTo>
                        <a:pt x="0" y="39"/>
                        <a:pt x="0" y="34"/>
                        <a:pt x="4" y="31"/>
                      </a:cubicBezTo>
                      <a:cubicBezTo>
                        <a:pt x="39" y="3"/>
                        <a:pt x="39" y="3"/>
                        <a:pt x="39" y="3"/>
                      </a:cubicBezTo>
                      <a:cubicBezTo>
                        <a:pt x="43" y="0"/>
                        <a:pt x="48" y="1"/>
                        <a:pt x="51" y="5"/>
                      </a:cubicBezTo>
                      <a:cubicBezTo>
                        <a:pt x="51" y="5"/>
                        <a:pt x="51" y="5"/>
                        <a:pt x="51" y="5"/>
                      </a:cubicBezTo>
                      <a:cubicBezTo>
                        <a:pt x="54" y="8"/>
                        <a:pt x="54" y="14"/>
                        <a:pt x="50" y="17"/>
                      </a:cubicBezTo>
                      <a:lnTo>
                        <a:pt x="15" y="44"/>
                      </a:lnTo>
                      <a:close/>
                    </a:path>
                  </a:pathLst>
                </a:custGeom>
                <a:solidFill>
                  <a:srgbClr val="91919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8" name="Freeform 13"/>
                <p:cNvSpPr>
                  <a:spLocks/>
                </p:cNvSpPr>
                <p:nvPr/>
              </p:nvSpPr>
              <p:spPr bwMode="auto">
                <a:xfrm>
                  <a:off x="2925" y="-1470"/>
                  <a:ext cx="183" cy="59"/>
                </a:xfrm>
                <a:custGeom>
                  <a:avLst/>
                  <a:gdLst>
                    <a:gd name="T0" fmla="*/ 77 w 77"/>
                    <a:gd name="T1" fmla="*/ 13 h 25"/>
                    <a:gd name="T2" fmla="*/ 64 w 77"/>
                    <a:gd name="T3" fmla="*/ 25 h 25"/>
                    <a:gd name="T4" fmla="*/ 12 w 77"/>
                    <a:gd name="T5" fmla="*/ 25 h 25"/>
                    <a:gd name="T6" fmla="*/ 0 w 77"/>
                    <a:gd name="T7" fmla="*/ 13 h 25"/>
                    <a:gd name="T8" fmla="*/ 0 w 77"/>
                    <a:gd name="T9" fmla="*/ 13 h 25"/>
                    <a:gd name="T10" fmla="*/ 12 w 77"/>
                    <a:gd name="T11" fmla="*/ 0 h 25"/>
                    <a:gd name="T12" fmla="*/ 64 w 77"/>
                    <a:gd name="T13" fmla="*/ 0 h 25"/>
                    <a:gd name="T14" fmla="*/ 77 w 77"/>
                    <a:gd name="T15" fmla="*/ 13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77" h="25">
                      <a:moveTo>
                        <a:pt x="77" y="13"/>
                      </a:moveTo>
                      <a:cubicBezTo>
                        <a:pt x="77" y="20"/>
                        <a:pt x="71" y="25"/>
                        <a:pt x="64" y="25"/>
                      </a:cubicBezTo>
                      <a:cubicBezTo>
                        <a:pt x="12" y="25"/>
                        <a:pt x="12" y="25"/>
                        <a:pt x="12" y="25"/>
                      </a:cubicBezTo>
                      <a:cubicBezTo>
                        <a:pt x="5" y="25"/>
                        <a:pt x="0" y="20"/>
                        <a:pt x="0" y="13"/>
                      </a:cubicBezTo>
                      <a:cubicBezTo>
                        <a:pt x="0" y="13"/>
                        <a:pt x="0" y="13"/>
                        <a:pt x="0" y="13"/>
                      </a:cubicBezTo>
                      <a:cubicBezTo>
                        <a:pt x="0" y="6"/>
                        <a:pt x="5" y="0"/>
                        <a:pt x="12" y="0"/>
                      </a:cubicBezTo>
                      <a:cubicBezTo>
                        <a:pt x="64" y="0"/>
                        <a:pt x="64" y="0"/>
                        <a:pt x="64" y="0"/>
                      </a:cubicBezTo>
                      <a:cubicBezTo>
                        <a:pt x="71" y="0"/>
                        <a:pt x="77" y="6"/>
                        <a:pt x="77" y="13"/>
                      </a:cubicBezTo>
                      <a:close/>
                    </a:path>
                  </a:pathLst>
                </a:custGeom>
                <a:solidFill>
                  <a:srgbClr val="91919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9" name="Rectangle 14"/>
                <p:cNvSpPr>
                  <a:spLocks noChangeArrowheads="1"/>
                </p:cNvSpPr>
                <p:nvPr/>
              </p:nvSpPr>
              <p:spPr bwMode="auto">
                <a:xfrm>
                  <a:off x="2965" y="-1422"/>
                  <a:ext cx="105" cy="54"/>
                </a:xfrm>
                <a:prstGeom prst="rect">
                  <a:avLst/>
                </a:prstGeom>
                <a:solidFill>
                  <a:srgbClr val="91919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</p:grpSp>
          <p:grpSp>
            <p:nvGrpSpPr>
              <p:cNvPr id="76" name="Group 75"/>
              <p:cNvGrpSpPr/>
              <p:nvPr/>
            </p:nvGrpSpPr>
            <p:grpSpPr>
              <a:xfrm rot="5400000">
                <a:off x="4266802" y="-1927225"/>
                <a:ext cx="1066800" cy="1066800"/>
                <a:chOff x="4236244" y="-1957783"/>
                <a:chExt cx="1066800" cy="1066800"/>
              </a:xfrm>
              <a:grpFill/>
            </p:grpSpPr>
            <p:sp>
              <p:nvSpPr>
                <p:cNvPr id="79" name="Oval 78"/>
                <p:cNvSpPr/>
                <p:nvPr/>
              </p:nvSpPr>
              <p:spPr>
                <a:xfrm>
                  <a:off x="4236244" y="-1957783"/>
                  <a:ext cx="1066800" cy="1066800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0" name="Isosceles Triangle 79"/>
                <p:cNvSpPr/>
                <p:nvPr/>
              </p:nvSpPr>
              <p:spPr>
                <a:xfrm>
                  <a:off x="4718082" y="-1951436"/>
                  <a:ext cx="103123" cy="533401"/>
                </a:xfrm>
                <a:prstGeom prst="triangle">
                  <a:avLst/>
                </a:prstGeom>
                <a:solidFill>
                  <a:srgbClr val="91919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</p:grpSp>
          <p:sp>
            <p:nvSpPr>
              <p:cNvPr id="77" name="Block Arc 76"/>
              <p:cNvSpPr/>
              <p:nvPr/>
            </p:nvSpPr>
            <p:spPr>
              <a:xfrm>
                <a:off x="4262569" y="-1931062"/>
                <a:ext cx="1073150" cy="1073148"/>
              </a:xfrm>
              <a:prstGeom prst="blockArc">
                <a:avLst>
                  <a:gd name="adj1" fmla="val 16240927"/>
                  <a:gd name="adj2" fmla="val 0"/>
                  <a:gd name="adj3" fmla="val 25000"/>
                </a:avLst>
              </a:prstGeom>
              <a:gradFill>
                <a:gsLst>
                  <a:gs pos="28000">
                    <a:schemeClr val="tx2">
                      <a:alpha val="0"/>
                    </a:schemeClr>
                  </a:gs>
                  <a:gs pos="100000">
                    <a:srgbClr val="919191"/>
                  </a:gs>
                </a:gsLst>
                <a:lin ang="36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8" name="Oval 77"/>
              <p:cNvSpPr/>
              <p:nvPr/>
            </p:nvSpPr>
            <p:spPr>
              <a:xfrm>
                <a:off x="4709048" y="-1484981"/>
                <a:ext cx="182312" cy="182312"/>
              </a:xfrm>
              <a:prstGeom prst="ellipse">
                <a:avLst/>
              </a:prstGeom>
              <a:solidFill>
                <a:srgbClr val="91919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</p:grpSp>
      <p:grpSp>
        <p:nvGrpSpPr>
          <p:cNvPr id="90" name="Group 89"/>
          <p:cNvGrpSpPr/>
          <p:nvPr/>
        </p:nvGrpSpPr>
        <p:grpSpPr>
          <a:xfrm>
            <a:off x="384829" y="2723173"/>
            <a:ext cx="2412176" cy="591019"/>
            <a:chOff x="-652983" y="2717202"/>
            <a:chExt cx="2450789" cy="591019"/>
          </a:xfrm>
        </p:grpSpPr>
        <p:sp>
          <p:nvSpPr>
            <p:cNvPr id="91" name="TextBox 90"/>
            <p:cNvSpPr txBox="1"/>
            <p:nvPr/>
          </p:nvSpPr>
          <p:spPr>
            <a:xfrm>
              <a:off x="-24138" y="2717202"/>
              <a:ext cx="1821944" cy="581698"/>
            </a:xfrm>
            <a:prstGeom prst="rect">
              <a:avLst/>
            </a:prstGeom>
            <a:noFill/>
          </p:spPr>
          <p:txBody>
            <a:bodyPr wrap="square" lIns="182880" tIns="0" rIns="182880" bIns="0" rtlCol="0">
              <a:spAutoFit/>
            </a:bodyPr>
            <a:lstStyle>
              <a:defPPr>
                <a:defRPr lang="en-US"/>
              </a:defPPr>
              <a:lvl1pPr algn="r">
                <a:lnSpc>
                  <a:spcPct val="90000"/>
                </a:lnSpc>
                <a:spcAft>
                  <a:spcPts val="600"/>
                </a:spcAft>
                <a:defRPr sz="1200">
                  <a:gradFill flip="none" rotWithShape="1">
                    <a:gsLst>
                      <a:gs pos="0">
                        <a:schemeClr val="bg1"/>
                      </a:gs>
                      <a:gs pos="74000">
                        <a:schemeClr val="tx1">
                          <a:lumMod val="50000"/>
                          <a:lumOff val="50000"/>
                        </a:schemeClr>
                      </a:gs>
                      <a:gs pos="100000">
                        <a:schemeClr val="tx2"/>
                      </a:gs>
                    </a:gsLst>
                    <a:lin ang="0" scaled="1"/>
                    <a:tileRect/>
                  </a:gradFill>
                </a:defRPr>
              </a:lvl1pPr>
            </a:lstStyle>
            <a:p>
              <a:pPr marL="0" marR="0" lvl="0" indent="0" algn="l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EDC30D"/>
                  </a:solidFill>
                  <a:effectLst/>
                  <a:uLnTx/>
                  <a:uFillTx/>
                </a:rPr>
                <a:t> “name”:[string],</a:t>
              </a:r>
              <a:b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EDC30D"/>
                  </a:solidFill>
                  <a:effectLst/>
                  <a:uLnTx/>
                  <a:uFillTx/>
                </a:rPr>
              </a:b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EDC30D"/>
                  </a:solidFill>
                  <a:effectLst/>
                  <a:uLnTx/>
                  <a:uFillTx/>
                </a:rPr>
                <a:t>“columns”:[String]</a:t>
              </a:r>
              <a:b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EDC30D"/>
                  </a:solidFill>
                  <a:effectLst/>
                  <a:uLnTx/>
                  <a:uFillTx/>
                </a:rPr>
              </a:b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EDC30D"/>
                  </a:solidFill>
                  <a:effectLst/>
                  <a:uLnTx/>
                  <a:uFillTx/>
                </a:rPr>
                <a:t>“</a:t>
              </a:r>
              <a:r>
                <a:rPr kumimoji="0" lang="en-US" sz="14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EDC30D"/>
                  </a:solidFill>
                  <a:effectLst/>
                  <a:uLnTx/>
                  <a:uFillTx/>
                </a:rPr>
                <a:t>daType</a:t>
              </a: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EDC30D"/>
                  </a:solidFill>
                  <a:effectLst/>
                  <a:uLnTx/>
                  <a:uFillTx/>
                </a:rPr>
                <a:t>”:[String]</a:t>
              </a:r>
            </a:p>
          </p:txBody>
        </p:sp>
        <p:pic>
          <p:nvPicPr>
            <p:cNvPr id="92" name="Donut 59"/>
            <p:cNvPicPr>
              <a:picLocks noChangeAspect="1" noChangeArrowheads="1"/>
            </p:cNvPicPr>
            <p:nvPr/>
          </p:nvPicPr>
          <p:blipFill rotWithShape="1">
            <a:blip r:embed="rId3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098" r="35911" b="22156"/>
            <a:stretch/>
          </p:blipFill>
          <p:spPr bwMode="auto">
            <a:xfrm>
              <a:off x="-652983" y="2736910"/>
              <a:ext cx="736636" cy="5713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3" name="Text Placeholder 3"/>
          <p:cNvSpPr txBox="1">
            <a:spLocks/>
          </p:cNvSpPr>
          <p:nvPr/>
        </p:nvSpPr>
        <p:spPr>
          <a:xfrm>
            <a:off x="447675" y="5157115"/>
            <a:ext cx="2849060" cy="16909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>
            <a:lvl1pPr marL="336145" marR="0" indent="-336145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3921" kern="1200" spc="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572691" marR="0" indent="-236546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353" kern="1200" spc="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784338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961" kern="1200" spc="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008435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765" kern="1200" spc="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232531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765" kern="1200" spc="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DC30D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{</a:t>
            </a:r>
          </a:p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DC30D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       "name":{String},</a:t>
            </a:r>
          </a:p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DC30D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       "columns":[</a:t>
            </a:r>
          </a:p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DC30D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          {</a:t>
            </a:r>
          </a:p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DC30D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             "name":{String},</a:t>
            </a:r>
          </a:p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DC30D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             "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EDC30D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dataType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DC30D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":{String}</a:t>
            </a:r>
          </a:p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DC30D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          },</a:t>
            </a:r>
          </a:p>
        </p:txBody>
      </p:sp>
      <p:sp>
        <p:nvSpPr>
          <p:cNvPr id="47" name="Title 10"/>
          <p:cNvSpPr txBox="1">
            <a:spLocks/>
          </p:cNvSpPr>
          <p:nvPr/>
        </p:nvSpPr>
        <p:spPr>
          <a:xfrm>
            <a:off x="2849060" y="0"/>
            <a:ext cx="9342940" cy="665151"/>
          </a:xfrm>
          <a:prstGeom prst="rect">
            <a:avLst/>
          </a:prstGeom>
          <a:noFill/>
        </p:spPr>
        <p:txBody>
          <a:bodyPr vert="horz" wrap="square" lIns="0" tIns="91440" rIns="0" bIns="91440" rtlCol="0" anchor="t">
            <a:noAutofit/>
          </a:bodyPr>
          <a:lstStyle>
            <a:lvl1pPr defTabSz="914367">
              <a:lnSpc>
                <a:spcPct val="90000"/>
              </a:lnSpc>
              <a:spcBef>
                <a:spcPct val="0"/>
              </a:spcBef>
              <a:buNone/>
              <a:defRPr lang="en-US" sz="5294" b="0" cap="none" spc="-100" baseline="0" dirty="0" smtClean="0">
                <a:ln w="3175">
                  <a:noFill/>
                </a:ln>
                <a:solidFill>
                  <a:schemeClr val="tx2"/>
                </a:solidFill>
                <a:effectLst/>
                <a:latin typeface="+mj-lt"/>
                <a:cs typeface="Segoe UI" pitchFamily="34" charset="0"/>
              </a:defRPr>
            </a:lvl1pPr>
          </a:lstStyle>
          <a:p>
            <a:pPr marL="168275" marR="0" lvl="0" indent="0" defTabSz="914367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kern="0" dirty="0"/>
              <a:t>Test the Power BI REST APIs</a:t>
            </a:r>
            <a:endParaRPr kumimoji="0" lang="en-IN" sz="3600" b="0" i="0" u="none" strike="noStrike" kern="0" cap="none" spc="-100" normalizeH="0" baseline="0" noProof="0" dirty="0">
              <a:ln w="3175"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cs typeface="Segoe UI" pitchFamily="34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-14343" y="-8888"/>
            <a:ext cx="2850524" cy="1071062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>
            <a:defPPr>
              <a:defRPr lang="en-US"/>
            </a:defPPr>
            <a:lvl1pPr>
              <a:lnSpc>
                <a:spcPct val="90000"/>
              </a:lnSpc>
              <a:spcAft>
                <a:spcPts val="600"/>
              </a:spcAft>
              <a:defRPr sz="2800" b="1">
                <a:solidFill>
                  <a:srgbClr val="F2C812"/>
                </a:solidFill>
                <a:latin typeface="Segoe UI Light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2C812"/>
                </a:solidFill>
                <a:effectLst/>
                <a:uLnTx/>
                <a:uFillTx/>
                <a:latin typeface="Segoe UI Light"/>
              </a:rPr>
              <a:t>Power BI for Developers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2205" y="1123516"/>
            <a:ext cx="8344282" cy="487908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Rectangle 3"/>
          <p:cNvSpPr/>
          <p:nvPr/>
        </p:nvSpPr>
        <p:spPr>
          <a:xfrm>
            <a:off x="3296733" y="6067973"/>
            <a:ext cx="50730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hlinkClick r:id="rId5"/>
              </a:rPr>
              <a:t>http://docs.powerbi.apiary.io/</a:t>
            </a:r>
            <a:r>
              <a:rPr lang="en-GB" sz="2800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336341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255311" y="1181040"/>
            <a:ext cx="11655078" cy="5414682"/>
            <a:chOff x="263777" y="738729"/>
            <a:chExt cx="11655078" cy="5414682"/>
          </a:xfrm>
        </p:grpSpPr>
        <p:sp>
          <p:nvSpPr>
            <p:cNvPr id="5" name="Rectangle 4"/>
            <p:cNvSpPr/>
            <p:nvPr/>
          </p:nvSpPr>
          <p:spPr bwMode="auto">
            <a:xfrm>
              <a:off x="263777" y="1454329"/>
              <a:ext cx="1792850" cy="4661393"/>
            </a:xfrm>
            <a:prstGeom prst="rect">
              <a:avLst/>
            </a:prstGeom>
            <a:solidFill>
              <a:srgbClr val="EAEAEA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0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61" b="0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" name="Rectangle 5"/>
            <p:cNvSpPr/>
            <p:nvPr/>
          </p:nvSpPr>
          <p:spPr bwMode="auto">
            <a:xfrm>
              <a:off x="2236222" y="1454329"/>
              <a:ext cx="1792850" cy="4661393"/>
            </a:xfrm>
            <a:prstGeom prst="rect">
              <a:avLst/>
            </a:prstGeom>
            <a:solidFill>
              <a:srgbClr val="EAEAEA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0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61" b="0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" name="Rectangle 6"/>
            <p:cNvSpPr/>
            <p:nvPr/>
          </p:nvSpPr>
          <p:spPr bwMode="auto">
            <a:xfrm>
              <a:off x="4208668" y="1454329"/>
              <a:ext cx="1792850" cy="4661393"/>
            </a:xfrm>
            <a:prstGeom prst="rect">
              <a:avLst/>
            </a:prstGeom>
            <a:solidFill>
              <a:srgbClr val="EAEAEA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0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61" b="0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" name="Rectangle 7"/>
            <p:cNvSpPr/>
            <p:nvPr/>
          </p:nvSpPr>
          <p:spPr bwMode="auto">
            <a:xfrm>
              <a:off x="6181113" y="1454329"/>
              <a:ext cx="1792850" cy="4661393"/>
            </a:xfrm>
            <a:prstGeom prst="rect">
              <a:avLst/>
            </a:prstGeom>
            <a:solidFill>
              <a:srgbClr val="EAEAEA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0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61" b="0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" name="Rectangle 8"/>
            <p:cNvSpPr/>
            <p:nvPr/>
          </p:nvSpPr>
          <p:spPr bwMode="auto">
            <a:xfrm>
              <a:off x="8153558" y="1454329"/>
              <a:ext cx="1792850" cy="4661393"/>
            </a:xfrm>
            <a:prstGeom prst="rect">
              <a:avLst/>
            </a:prstGeom>
            <a:solidFill>
              <a:srgbClr val="EAEAEA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0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61" b="0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" name="Rectangle 9"/>
            <p:cNvSpPr/>
            <p:nvPr/>
          </p:nvSpPr>
          <p:spPr bwMode="auto">
            <a:xfrm>
              <a:off x="10126005" y="1389995"/>
              <a:ext cx="1792850" cy="4725727"/>
            </a:xfrm>
            <a:prstGeom prst="rect">
              <a:avLst/>
            </a:prstGeom>
            <a:solidFill>
              <a:srgbClr val="EAEAEA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0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61" b="0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" name="Oval 10"/>
            <p:cNvSpPr/>
            <p:nvPr/>
          </p:nvSpPr>
          <p:spPr bwMode="auto">
            <a:xfrm>
              <a:off x="2415237" y="1638267"/>
              <a:ext cx="7352158" cy="4293518"/>
            </a:xfrm>
            <a:prstGeom prst="ellipse">
              <a:avLst/>
            </a:prstGeom>
            <a:solidFill>
              <a:srgbClr val="EDC30D">
                <a:alpha val="15000"/>
              </a:srgb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0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61" b="0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" name="Freeform 9"/>
            <p:cNvSpPr>
              <a:spLocks/>
            </p:cNvSpPr>
            <p:nvPr/>
          </p:nvSpPr>
          <p:spPr bwMode="auto">
            <a:xfrm>
              <a:off x="4624510" y="3259923"/>
              <a:ext cx="3991891" cy="1641890"/>
            </a:xfrm>
            <a:custGeom>
              <a:avLst/>
              <a:gdLst>
                <a:gd name="T0" fmla="*/ 349 w 391"/>
                <a:gd name="T1" fmla="*/ 75 h 159"/>
                <a:gd name="T2" fmla="*/ 342 w 391"/>
                <a:gd name="T3" fmla="*/ 76 h 159"/>
                <a:gd name="T4" fmla="*/ 263 w 391"/>
                <a:gd name="T5" fmla="*/ 0 h 159"/>
                <a:gd name="T6" fmla="*/ 187 w 391"/>
                <a:gd name="T7" fmla="*/ 59 h 159"/>
                <a:gd name="T8" fmla="*/ 145 w 391"/>
                <a:gd name="T9" fmla="*/ 42 h 159"/>
                <a:gd name="T10" fmla="*/ 87 w 391"/>
                <a:gd name="T11" fmla="*/ 94 h 159"/>
                <a:gd name="T12" fmla="*/ 59 w 391"/>
                <a:gd name="T13" fmla="*/ 107 h 159"/>
                <a:gd name="T14" fmla="*/ 32 w 391"/>
                <a:gd name="T15" fmla="*/ 94 h 159"/>
                <a:gd name="T16" fmla="*/ 0 w 391"/>
                <a:gd name="T17" fmla="*/ 126 h 159"/>
                <a:gd name="T18" fmla="*/ 32 w 391"/>
                <a:gd name="T19" fmla="*/ 159 h 159"/>
                <a:gd name="T20" fmla="*/ 41 w 391"/>
                <a:gd name="T21" fmla="*/ 159 h 159"/>
                <a:gd name="T22" fmla="*/ 148 w 391"/>
                <a:gd name="T23" fmla="*/ 159 h 159"/>
                <a:gd name="T24" fmla="*/ 208 w 391"/>
                <a:gd name="T25" fmla="*/ 159 h 159"/>
                <a:gd name="T26" fmla="*/ 352 w 391"/>
                <a:gd name="T27" fmla="*/ 159 h 159"/>
                <a:gd name="T28" fmla="*/ 352 w 391"/>
                <a:gd name="T29" fmla="*/ 159 h 159"/>
                <a:gd name="T30" fmla="*/ 391 w 391"/>
                <a:gd name="T31" fmla="*/ 117 h 159"/>
                <a:gd name="T32" fmla="*/ 349 w 391"/>
                <a:gd name="T33" fmla="*/ 75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91" h="159">
                  <a:moveTo>
                    <a:pt x="349" y="75"/>
                  </a:moveTo>
                  <a:cubicBezTo>
                    <a:pt x="347" y="75"/>
                    <a:pt x="345" y="75"/>
                    <a:pt x="342" y="76"/>
                  </a:cubicBezTo>
                  <a:cubicBezTo>
                    <a:pt x="340" y="34"/>
                    <a:pt x="306" y="0"/>
                    <a:pt x="263" y="0"/>
                  </a:cubicBezTo>
                  <a:cubicBezTo>
                    <a:pt x="227" y="0"/>
                    <a:pt x="196" y="25"/>
                    <a:pt x="187" y="59"/>
                  </a:cubicBezTo>
                  <a:cubicBezTo>
                    <a:pt x="176" y="48"/>
                    <a:pt x="161" y="42"/>
                    <a:pt x="145" y="42"/>
                  </a:cubicBezTo>
                  <a:cubicBezTo>
                    <a:pt x="115" y="42"/>
                    <a:pt x="90" y="65"/>
                    <a:pt x="87" y="94"/>
                  </a:cubicBezTo>
                  <a:cubicBezTo>
                    <a:pt x="76" y="96"/>
                    <a:pt x="66" y="101"/>
                    <a:pt x="59" y="107"/>
                  </a:cubicBezTo>
                  <a:cubicBezTo>
                    <a:pt x="53" y="99"/>
                    <a:pt x="43" y="94"/>
                    <a:pt x="32" y="94"/>
                  </a:cubicBezTo>
                  <a:cubicBezTo>
                    <a:pt x="14" y="94"/>
                    <a:pt x="0" y="108"/>
                    <a:pt x="0" y="126"/>
                  </a:cubicBezTo>
                  <a:cubicBezTo>
                    <a:pt x="0" y="144"/>
                    <a:pt x="14" y="159"/>
                    <a:pt x="32" y="159"/>
                  </a:cubicBezTo>
                  <a:cubicBezTo>
                    <a:pt x="41" y="159"/>
                    <a:pt x="41" y="159"/>
                    <a:pt x="41" y="159"/>
                  </a:cubicBezTo>
                  <a:cubicBezTo>
                    <a:pt x="148" y="159"/>
                    <a:pt x="148" y="159"/>
                    <a:pt x="148" y="159"/>
                  </a:cubicBezTo>
                  <a:cubicBezTo>
                    <a:pt x="208" y="159"/>
                    <a:pt x="208" y="159"/>
                    <a:pt x="208" y="159"/>
                  </a:cubicBezTo>
                  <a:cubicBezTo>
                    <a:pt x="352" y="159"/>
                    <a:pt x="352" y="159"/>
                    <a:pt x="352" y="159"/>
                  </a:cubicBezTo>
                  <a:cubicBezTo>
                    <a:pt x="352" y="159"/>
                    <a:pt x="352" y="159"/>
                    <a:pt x="352" y="159"/>
                  </a:cubicBezTo>
                  <a:cubicBezTo>
                    <a:pt x="374" y="158"/>
                    <a:pt x="391" y="139"/>
                    <a:pt x="391" y="117"/>
                  </a:cubicBezTo>
                  <a:cubicBezTo>
                    <a:pt x="391" y="94"/>
                    <a:pt x="372" y="75"/>
                    <a:pt x="349" y="7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89638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endParaRPr>
            </a:p>
          </p:txBody>
        </p:sp>
        <p:sp>
          <p:nvSpPr>
            <p:cNvPr id="13" name="Freeform 13"/>
            <p:cNvSpPr>
              <a:spLocks/>
            </p:cNvSpPr>
            <p:nvPr/>
          </p:nvSpPr>
          <p:spPr bwMode="auto">
            <a:xfrm>
              <a:off x="5415107" y="2260783"/>
              <a:ext cx="1518942" cy="818610"/>
            </a:xfrm>
            <a:custGeom>
              <a:avLst/>
              <a:gdLst>
                <a:gd name="T0" fmla="*/ 210 w 242"/>
                <a:gd name="T1" fmla="*/ 64 h 129"/>
                <a:gd name="T2" fmla="*/ 209 w 242"/>
                <a:gd name="T3" fmla="*/ 64 h 129"/>
                <a:gd name="T4" fmla="*/ 144 w 242"/>
                <a:gd name="T5" fmla="*/ 0 h 129"/>
                <a:gd name="T6" fmla="*/ 80 w 242"/>
                <a:gd name="T7" fmla="*/ 56 h 129"/>
                <a:gd name="T8" fmla="*/ 45 w 242"/>
                <a:gd name="T9" fmla="*/ 39 h 129"/>
                <a:gd name="T10" fmla="*/ 0 w 242"/>
                <a:gd name="T11" fmla="*/ 84 h 129"/>
                <a:gd name="T12" fmla="*/ 45 w 242"/>
                <a:gd name="T13" fmla="*/ 129 h 129"/>
                <a:gd name="T14" fmla="*/ 210 w 242"/>
                <a:gd name="T15" fmla="*/ 129 h 129"/>
                <a:gd name="T16" fmla="*/ 242 w 242"/>
                <a:gd name="T17" fmla="*/ 96 h 129"/>
                <a:gd name="T18" fmla="*/ 210 w 242"/>
                <a:gd name="T19" fmla="*/ 64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2" h="129">
                  <a:moveTo>
                    <a:pt x="210" y="64"/>
                  </a:moveTo>
                  <a:cubicBezTo>
                    <a:pt x="210" y="64"/>
                    <a:pt x="209" y="64"/>
                    <a:pt x="209" y="64"/>
                  </a:cubicBezTo>
                  <a:cubicBezTo>
                    <a:pt x="209" y="28"/>
                    <a:pt x="180" y="0"/>
                    <a:pt x="144" y="0"/>
                  </a:cubicBezTo>
                  <a:cubicBezTo>
                    <a:pt x="111" y="0"/>
                    <a:pt x="84" y="24"/>
                    <a:pt x="80" y="56"/>
                  </a:cubicBezTo>
                  <a:cubicBezTo>
                    <a:pt x="72" y="46"/>
                    <a:pt x="59" y="39"/>
                    <a:pt x="45" y="39"/>
                  </a:cubicBezTo>
                  <a:cubicBezTo>
                    <a:pt x="20" y="39"/>
                    <a:pt x="0" y="59"/>
                    <a:pt x="0" y="84"/>
                  </a:cubicBezTo>
                  <a:cubicBezTo>
                    <a:pt x="0" y="109"/>
                    <a:pt x="20" y="129"/>
                    <a:pt x="45" y="129"/>
                  </a:cubicBezTo>
                  <a:cubicBezTo>
                    <a:pt x="210" y="129"/>
                    <a:pt x="210" y="129"/>
                    <a:pt x="210" y="129"/>
                  </a:cubicBezTo>
                  <a:cubicBezTo>
                    <a:pt x="228" y="129"/>
                    <a:pt x="242" y="114"/>
                    <a:pt x="242" y="96"/>
                  </a:cubicBezTo>
                  <a:cubicBezTo>
                    <a:pt x="242" y="78"/>
                    <a:pt x="228" y="64"/>
                    <a:pt x="210" y="6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89638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endParaRPr>
            </a:p>
          </p:txBody>
        </p:sp>
        <p:sp>
          <p:nvSpPr>
            <p:cNvPr id="14" name="Freeform 17"/>
            <p:cNvSpPr>
              <a:spLocks/>
            </p:cNvSpPr>
            <p:nvPr/>
          </p:nvSpPr>
          <p:spPr bwMode="auto">
            <a:xfrm>
              <a:off x="3427721" y="2744791"/>
              <a:ext cx="1965599" cy="1117418"/>
            </a:xfrm>
            <a:custGeom>
              <a:avLst/>
              <a:gdLst>
                <a:gd name="T0" fmla="*/ 187 w 224"/>
                <a:gd name="T1" fmla="*/ 53 h 126"/>
                <a:gd name="T2" fmla="*/ 183 w 224"/>
                <a:gd name="T3" fmla="*/ 53 h 126"/>
                <a:gd name="T4" fmla="*/ 187 w 224"/>
                <a:gd name="T5" fmla="*/ 37 h 126"/>
                <a:gd name="T6" fmla="*/ 150 w 224"/>
                <a:gd name="T7" fmla="*/ 0 h 126"/>
                <a:gd name="T8" fmla="*/ 114 w 224"/>
                <a:gd name="T9" fmla="*/ 32 h 126"/>
                <a:gd name="T10" fmla="*/ 86 w 224"/>
                <a:gd name="T11" fmla="*/ 20 h 126"/>
                <a:gd name="T12" fmla="*/ 49 w 224"/>
                <a:gd name="T13" fmla="*/ 55 h 126"/>
                <a:gd name="T14" fmla="*/ 37 w 224"/>
                <a:gd name="T15" fmla="*/ 53 h 126"/>
                <a:gd name="T16" fmla="*/ 0 w 224"/>
                <a:gd name="T17" fmla="*/ 90 h 126"/>
                <a:gd name="T18" fmla="*/ 37 w 224"/>
                <a:gd name="T19" fmla="*/ 126 h 126"/>
                <a:gd name="T20" fmla="*/ 187 w 224"/>
                <a:gd name="T21" fmla="*/ 126 h 126"/>
                <a:gd name="T22" fmla="*/ 224 w 224"/>
                <a:gd name="T23" fmla="*/ 90 h 126"/>
                <a:gd name="T24" fmla="*/ 187 w 224"/>
                <a:gd name="T25" fmla="*/ 53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4" h="126">
                  <a:moveTo>
                    <a:pt x="187" y="53"/>
                  </a:moveTo>
                  <a:cubicBezTo>
                    <a:pt x="186" y="53"/>
                    <a:pt x="184" y="53"/>
                    <a:pt x="183" y="53"/>
                  </a:cubicBezTo>
                  <a:cubicBezTo>
                    <a:pt x="185" y="48"/>
                    <a:pt x="187" y="42"/>
                    <a:pt x="187" y="37"/>
                  </a:cubicBezTo>
                  <a:cubicBezTo>
                    <a:pt x="187" y="16"/>
                    <a:pt x="170" y="0"/>
                    <a:pt x="150" y="0"/>
                  </a:cubicBezTo>
                  <a:cubicBezTo>
                    <a:pt x="131" y="0"/>
                    <a:pt x="116" y="14"/>
                    <a:pt x="114" y="32"/>
                  </a:cubicBezTo>
                  <a:cubicBezTo>
                    <a:pt x="107" y="25"/>
                    <a:pt x="97" y="20"/>
                    <a:pt x="86" y="20"/>
                  </a:cubicBezTo>
                  <a:cubicBezTo>
                    <a:pt x="67" y="20"/>
                    <a:pt x="50" y="36"/>
                    <a:pt x="49" y="55"/>
                  </a:cubicBezTo>
                  <a:cubicBezTo>
                    <a:pt x="45" y="54"/>
                    <a:pt x="41" y="53"/>
                    <a:pt x="37" y="53"/>
                  </a:cubicBezTo>
                  <a:cubicBezTo>
                    <a:pt x="16" y="53"/>
                    <a:pt x="0" y="69"/>
                    <a:pt x="0" y="90"/>
                  </a:cubicBezTo>
                  <a:cubicBezTo>
                    <a:pt x="0" y="110"/>
                    <a:pt x="16" y="126"/>
                    <a:pt x="37" y="126"/>
                  </a:cubicBezTo>
                  <a:cubicBezTo>
                    <a:pt x="187" y="126"/>
                    <a:pt x="187" y="126"/>
                    <a:pt x="187" y="126"/>
                  </a:cubicBezTo>
                  <a:cubicBezTo>
                    <a:pt x="207" y="126"/>
                    <a:pt x="224" y="110"/>
                    <a:pt x="224" y="90"/>
                  </a:cubicBezTo>
                  <a:cubicBezTo>
                    <a:pt x="224" y="69"/>
                    <a:pt x="207" y="53"/>
                    <a:pt x="187" y="5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89638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endParaRPr>
            </a:p>
          </p:txBody>
        </p:sp>
        <p:grpSp>
          <p:nvGrpSpPr>
            <p:cNvPr id="15" name="Group 14"/>
            <p:cNvGrpSpPr/>
            <p:nvPr/>
          </p:nvGrpSpPr>
          <p:grpSpPr>
            <a:xfrm>
              <a:off x="263777" y="738729"/>
              <a:ext cx="11655078" cy="717140"/>
              <a:chOff x="274638" y="1212850"/>
              <a:chExt cx="11888787" cy="731520"/>
            </a:xfrm>
          </p:grpSpPr>
          <p:sp>
            <p:nvSpPr>
              <p:cNvPr id="85" name="Rectangle 84"/>
              <p:cNvSpPr/>
              <p:nvPr/>
            </p:nvSpPr>
            <p:spPr bwMode="auto">
              <a:xfrm>
                <a:off x="10334625" y="1212850"/>
                <a:ext cx="1828800" cy="731520"/>
              </a:xfrm>
              <a:prstGeom prst="rect">
                <a:avLst/>
              </a:prstGeom>
              <a:solidFill>
                <a:schemeClr val="tx1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43428" tIns="89642" rIns="143428" bIns="89642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102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765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Presentation and action</a:t>
                </a:r>
              </a:p>
            </p:txBody>
          </p:sp>
          <p:sp>
            <p:nvSpPr>
              <p:cNvPr id="86" name="Right Arrow 133"/>
              <p:cNvSpPr/>
              <p:nvPr/>
            </p:nvSpPr>
            <p:spPr bwMode="auto">
              <a:xfrm>
                <a:off x="10032715" y="1441450"/>
                <a:ext cx="420624" cy="274320"/>
              </a:xfrm>
              <a:prstGeom prst="rightArrow">
                <a:avLst/>
              </a:prstGeom>
              <a:solidFill>
                <a:srgbClr val="EDC30D"/>
              </a:solidFill>
              <a:ln w="25400" cap="flat" cmpd="sng" algn="ctr">
                <a:solidFill>
                  <a:srgbClr val="FFFFFF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02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61" b="0" i="0" u="none" strike="noStrike" kern="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87" name="Rectangle 86"/>
              <p:cNvSpPr/>
              <p:nvPr/>
            </p:nvSpPr>
            <p:spPr bwMode="auto">
              <a:xfrm>
                <a:off x="8322626" y="1212850"/>
                <a:ext cx="1828800" cy="731520"/>
              </a:xfrm>
              <a:prstGeom prst="rect">
                <a:avLst/>
              </a:prstGeom>
              <a:solidFill>
                <a:schemeClr val="tx1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43428" tIns="89642" rIns="143428" bIns="89642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102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765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Storage and</a:t>
                </a:r>
              </a:p>
              <a:p>
                <a:pPr marL="0" marR="0" lvl="0" indent="0" defTabSz="914102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765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Batch Analysis</a:t>
                </a:r>
              </a:p>
            </p:txBody>
          </p:sp>
          <p:sp>
            <p:nvSpPr>
              <p:cNvPr id="88" name="Left-Right Arrow 132"/>
              <p:cNvSpPr/>
              <p:nvPr/>
            </p:nvSpPr>
            <p:spPr bwMode="auto">
              <a:xfrm>
                <a:off x="8020716" y="1441450"/>
                <a:ext cx="420624" cy="274320"/>
              </a:xfrm>
              <a:prstGeom prst="leftRightArrow">
                <a:avLst/>
              </a:prstGeom>
              <a:solidFill>
                <a:srgbClr val="EDC30D"/>
              </a:solidFill>
              <a:ln w="25400" cap="flat" cmpd="sng" algn="ctr">
                <a:solidFill>
                  <a:srgbClr val="FFFFFF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02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61" b="0" i="0" u="none" strike="noStrike" kern="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89" name="Rectangle 88"/>
              <p:cNvSpPr/>
              <p:nvPr/>
            </p:nvSpPr>
            <p:spPr bwMode="auto">
              <a:xfrm>
                <a:off x="6310629" y="1212850"/>
                <a:ext cx="1828800" cy="731520"/>
              </a:xfrm>
              <a:prstGeom prst="rect">
                <a:avLst/>
              </a:prstGeom>
              <a:solidFill>
                <a:schemeClr val="tx1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43428" tIns="89642" rIns="143428" bIns="89642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102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765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Stream</a:t>
                </a:r>
                <a:br>
                  <a:rPr kumimoji="0" lang="en-US" sz="1765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</a:br>
                <a:r>
                  <a:rPr kumimoji="0" lang="en-US" sz="1765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Analysis</a:t>
                </a:r>
              </a:p>
            </p:txBody>
          </p:sp>
          <p:sp>
            <p:nvSpPr>
              <p:cNvPr id="90" name="Right Arrow 85"/>
              <p:cNvSpPr/>
              <p:nvPr/>
            </p:nvSpPr>
            <p:spPr bwMode="auto">
              <a:xfrm>
                <a:off x="6021242" y="1441450"/>
                <a:ext cx="420624" cy="274320"/>
              </a:xfrm>
              <a:prstGeom prst="rightArrow">
                <a:avLst/>
              </a:prstGeom>
              <a:solidFill>
                <a:srgbClr val="EDC30D"/>
              </a:solidFill>
              <a:ln w="25400" cap="flat" cmpd="sng" algn="ctr">
                <a:solidFill>
                  <a:srgbClr val="FFFFFF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02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61" b="0" i="0" u="none" strike="noStrike" kern="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91" name="Rectangle 90"/>
              <p:cNvSpPr/>
              <p:nvPr/>
            </p:nvSpPr>
            <p:spPr bwMode="auto">
              <a:xfrm>
                <a:off x="4298632" y="1212850"/>
                <a:ext cx="1828800" cy="731520"/>
              </a:xfrm>
              <a:prstGeom prst="rect">
                <a:avLst/>
              </a:prstGeom>
              <a:solidFill>
                <a:schemeClr val="tx1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43428" tIns="89642" rIns="143428" bIns="89642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102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765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Ingestion </a:t>
                </a:r>
              </a:p>
            </p:txBody>
          </p:sp>
          <p:sp>
            <p:nvSpPr>
              <p:cNvPr id="92" name="Right Arrow 136"/>
              <p:cNvSpPr/>
              <p:nvPr/>
            </p:nvSpPr>
            <p:spPr bwMode="auto">
              <a:xfrm>
                <a:off x="3996722" y="1441450"/>
                <a:ext cx="420624" cy="274320"/>
              </a:xfrm>
              <a:prstGeom prst="rightArrow">
                <a:avLst/>
              </a:prstGeom>
              <a:solidFill>
                <a:srgbClr val="EDC30D"/>
              </a:solidFill>
              <a:ln w="25400" cap="flat" cmpd="sng" algn="ctr">
                <a:solidFill>
                  <a:srgbClr val="FFFFFF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02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61" b="0" i="0" u="none" strike="noStrike" kern="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93" name="Rectangle 92"/>
              <p:cNvSpPr/>
              <p:nvPr/>
            </p:nvSpPr>
            <p:spPr bwMode="auto">
              <a:xfrm>
                <a:off x="2286635" y="1212850"/>
                <a:ext cx="1828800" cy="731520"/>
              </a:xfrm>
              <a:prstGeom prst="rect">
                <a:avLst/>
              </a:prstGeom>
              <a:solidFill>
                <a:schemeClr val="tx1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43428" tIns="89642" rIns="143428" bIns="89642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102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765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Collection</a:t>
                </a:r>
              </a:p>
            </p:txBody>
          </p:sp>
          <p:sp>
            <p:nvSpPr>
              <p:cNvPr id="94" name="Right Arrow 139"/>
              <p:cNvSpPr/>
              <p:nvPr/>
            </p:nvSpPr>
            <p:spPr bwMode="auto">
              <a:xfrm>
                <a:off x="1984725" y="1441450"/>
                <a:ext cx="420624" cy="274320"/>
              </a:xfrm>
              <a:prstGeom prst="rightArrow">
                <a:avLst/>
              </a:prstGeom>
              <a:solidFill>
                <a:srgbClr val="EDC30D"/>
              </a:solidFill>
              <a:ln w="25400" cap="flat" cmpd="sng" algn="ctr">
                <a:solidFill>
                  <a:srgbClr val="FFFFFF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02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61" b="0" i="0" u="none" strike="noStrike" kern="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95" name="Rectangle 94"/>
              <p:cNvSpPr/>
              <p:nvPr/>
            </p:nvSpPr>
            <p:spPr bwMode="auto">
              <a:xfrm>
                <a:off x="274638" y="1212850"/>
                <a:ext cx="1828800" cy="731520"/>
              </a:xfrm>
              <a:prstGeom prst="rect">
                <a:avLst/>
              </a:prstGeom>
              <a:solidFill>
                <a:schemeClr val="tx1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43428" tIns="89642" rIns="143428" bIns="89642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102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765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Event production</a:t>
                </a:r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2522377" y="4719927"/>
              <a:ext cx="1305036" cy="1160694"/>
              <a:chOff x="2579112" y="3630590"/>
              <a:chExt cx="1331205" cy="1183968"/>
            </a:xfrm>
          </p:grpSpPr>
          <p:sp>
            <p:nvSpPr>
              <p:cNvPr id="83" name="TextBox 82"/>
              <p:cNvSpPr txBox="1"/>
              <p:nvPr/>
            </p:nvSpPr>
            <p:spPr>
              <a:xfrm>
                <a:off x="2640546" y="4426760"/>
                <a:ext cx="1269771" cy="3877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defTabSz="896386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588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372" b="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</a:rPr>
                  <a:t>Cloud gateways</a:t>
                </a:r>
                <a:br>
                  <a:rPr kumimoji="0" lang="en-US" sz="1372" b="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</a:rPr>
                </a:br>
                <a:r>
                  <a:rPr kumimoji="0" lang="en-US" sz="1372" b="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</a:rPr>
                  <a:t>(web APIs)</a:t>
                </a:r>
              </a:p>
            </p:txBody>
          </p:sp>
          <p:sp>
            <p:nvSpPr>
              <p:cNvPr id="84" name="Freeform 30"/>
              <p:cNvSpPr>
                <a:spLocks noChangeAspect="1" noEditPoints="1"/>
              </p:cNvSpPr>
              <p:nvPr/>
            </p:nvSpPr>
            <p:spPr bwMode="auto">
              <a:xfrm>
                <a:off x="2579112" y="3630590"/>
                <a:ext cx="1188720" cy="762033"/>
              </a:xfrm>
              <a:custGeom>
                <a:avLst/>
                <a:gdLst>
                  <a:gd name="T0" fmla="*/ 1938 w 2377"/>
                  <a:gd name="T1" fmla="*/ 1522 h 1522"/>
                  <a:gd name="T2" fmla="*/ 603 w 2377"/>
                  <a:gd name="T3" fmla="*/ 1522 h 1522"/>
                  <a:gd name="T4" fmla="*/ 377 w 2377"/>
                  <a:gd name="T5" fmla="*/ 1298 h 1522"/>
                  <a:gd name="T6" fmla="*/ 547 w 2377"/>
                  <a:gd name="T7" fmla="*/ 1077 h 1522"/>
                  <a:gd name="T8" fmla="*/ 813 w 2377"/>
                  <a:gd name="T9" fmla="*/ 878 h 1522"/>
                  <a:gd name="T10" fmla="*/ 1292 w 2377"/>
                  <a:gd name="T11" fmla="*/ 418 h 1522"/>
                  <a:gd name="T12" fmla="*/ 1728 w 2377"/>
                  <a:gd name="T13" fmla="*/ 693 h 1522"/>
                  <a:gd name="T14" fmla="*/ 1938 w 2377"/>
                  <a:gd name="T15" fmla="*/ 638 h 1522"/>
                  <a:gd name="T16" fmla="*/ 2377 w 2377"/>
                  <a:gd name="T17" fmla="*/ 1083 h 1522"/>
                  <a:gd name="T18" fmla="*/ 1938 w 2377"/>
                  <a:gd name="T19" fmla="*/ 1522 h 1522"/>
                  <a:gd name="T20" fmla="*/ 603 w 2377"/>
                  <a:gd name="T21" fmla="*/ 1227 h 1522"/>
                  <a:gd name="T22" fmla="*/ 533 w 2377"/>
                  <a:gd name="T23" fmla="*/ 1298 h 1522"/>
                  <a:gd name="T24" fmla="*/ 603 w 2377"/>
                  <a:gd name="T25" fmla="*/ 1368 h 1522"/>
                  <a:gd name="T26" fmla="*/ 1938 w 2377"/>
                  <a:gd name="T27" fmla="*/ 1368 h 1522"/>
                  <a:gd name="T28" fmla="*/ 2222 w 2377"/>
                  <a:gd name="T29" fmla="*/ 1083 h 1522"/>
                  <a:gd name="T30" fmla="*/ 1938 w 2377"/>
                  <a:gd name="T31" fmla="*/ 798 h 1522"/>
                  <a:gd name="T32" fmla="*/ 1736 w 2377"/>
                  <a:gd name="T33" fmla="*/ 873 h 1522"/>
                  <a:gd name="T34" fmla="*/ 1637 w 2377"/>
                  <a:gd name="T35" fmla="*/ 973 h 1522"/>
                  <a:gd name="T36" fmla="*/ 1607 w 2377"/>
                  <a:gd name="T37" fmla="*/ 834 h 1522"/>
                  <a:gd name="T38" fmla="*/ 1292 w 2377"/>
                  <a:gd name="T39" fmla="*/ 574 h 1522"/>
                  <a:gd name="T40" fmla="*/ 967 w 2377"/>
                  <a:gd name="T41" fmla="*/ 898 h 1522"/>
                  <a:gd name="T42" fmla="*/ 967 w 2377"/>
                  <a:gd name="T43" fmla="*/ 942 h 1522"/>
                  <a:gd name="T44" fmla="*/ 982 w 2377"/>
                  <a:gd name="T45" fmla="*/ 1048 h 1522"/>
                  <a:gd name="T46" fmla="*/ 847 w 2377"/>
                  <a:gd name="T47" fmla="*/ 1027 h 1522"/>
                  <a:gd name="T48" fmla="*/ 682 w 2377"/>
                  <a:gd name="T49" fmla="*/ 1162 h 1522"/>
                  <a:gd name="T50" fmla="*/ 672 w 2377"/>
                  <a:gd name="T51" fmla="*/ 1227 h 1522"/>
                  <a:gd name="T52" fmla="*/ 607 w 2377"/>
                  <a:gd name="T53" fmla="*/ 1227 h 1522"/>
                  <a:gd name="T54" fmla="*/ 603 w 2377"/>
                  <a:gd name="T55" fmla="*/ 1227 h 1522"/>
                  <a:gd name="T56" fmla="*/ 755 w 2377"/>
                  <a:gd name="T57" fmla="*/ 830 h 1522"/>
                  <a:gd name="T58" fmla="*/ 1272 w 2377"/>
                  <a:gd name="T59" fmla="*/ 350 h 1522"/>
                  <a:gd name="T60" fmla="*/ 1755 w 2377"/>
                  <a:gd name="T61" fmla="*/ 623 h 1522"/>
                  <a:gd name="T62" fmla="*/ 1768 w 2377"/>
                  <a:gd name="T63" fmla="*/ 615 h 1522"/>
                  <a:gd name="T64" fmla="*/ 1772 w 2377"/>
                  <a:gd name="T65" fmla="*/ 561 h 1522"/>
                  <a:gd name="T66" fmla="*/ 1374 w 2377"/>
                  <a:gd name="T67" fmla="*/ 194 h 1522"/>
                  <a:gd name="T68" fmla="*/ 1189 w 2377"/>
                  <a:gd name="T69" fmla="*/ 242 h 1522"/>
                  <a:gd name="T70" fmla="*/ 805 w 2377"/>
                  <a:gd name="T71" fmla="*/ 0 h 1522"/>
                  <a:gd name="T72" fmla="*/ 384 w 2377"/>
                  <a:gd name="T73" fmla="*/ 404 h 1522"/>
                  <a:gd name="T74" fmla="*/ 150 w 2377"/>
                  <a:gd name="T75" fmla="*/ 580 h 1522"/>
                  <a:gd name="T76" fmla="*/ 0 w 2377"/>
                  <a:gd name="T77" fmla="*/ 774 h 1522"/>
                  <a:gd name="T78" fmla="*/ 199 w 2377"/>
                  <a:gd name="T79" fmla="*/ 972 h 1522"/>
                  <a:gd name="T80" fmla="*/ 529 w 2377"/>
                  <a:gd name="T81" fmla="*/ 972 h 1522"/>
                  <a:gd name="T82" fmla="*/ 755 w 2377"/>
                  <a:gd name="T83" fmla="*/ 830 h 15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2377" h="1522">
                    <a:moveTo>
                      <a:pt x="1938" y="1522"/>
                    </a:moveTo>
                    <a:cubicBezTo>
                      <a:pt x="603" y="1522"/>
                      <a:pt x="603" y="1522"/>
                      <a:pt x="603" y="1522"/>
                    </a:cubicBezTo>
                    <a:cubicBezTo>
                      <a:pt x="477" y="1522"/>
                      <a:pt x="377" y="1422"/>
                      <a:pt x="377" y="1298"/>
                    </a:cubicBezTo>
                    <a:cubicBezTo>
                      <a:pt x="377" y="1193"/>
                      <a:pt x="452" y="1102"/>
                      <a:pt x="547" y="1077"/>
                    </a:cubicBezTo>
                    <a:cubicBezTo>
                      <a:pt x="593" y="967"/>
                      <a:pt x="693" y="888"/>
                      <a:pt x="813" y="878"/>
                    </a:cubicBezTo>
                    <a:cubicBezTo>
                      <a:pt x="822" y="624"/>
                      <a:pt x="1032" y="418"/>
                      <a:pt x="1292" y="418"/>
                    </a:cubicBezTo>
                    <a:cubicBezTo>
                      <a:pt x="1477" y="418"/>
                      <a:pt x="1647" y="528"/>
                      <a:pt x="1728" y="693"/>
                    </a:cubicBezTo>
                    <a:cubicBezTo>
                      <a:pt x="1786" y="657"/>
                      <a:pt x="1861" y="638"/>
                      <a:pt x="1938" y="638"/>
                    </a:cubicBezTo>
                    <a:cubicBezTo>
                      <a:pt x="2177" y="638"/>
                      <a:pt x="2377" y="838"/>
                      <a:pt x="2377" y="1083"/>
                    </a:cubicBezTo>
                    <a:cubicBezTo>
                      <a:pt x="2377" y="1323"/>
                      <a:pt x="2177" y="1522"/>
                      <a:pt x="1938" y="1522"/>
                    </a:cubicBezTo>
                    <a:close/>
                    <a:moveTo>
                      <a:pt x="603" y="1227"/>
                    </a:moveTo>
                    <a:cubicBezTo>
                      <a:pt x="562" y="1227"/>
                      <a:pt x="533" y="1258"/>
                      <a:pt x="533" y="1298"/>
                    </a:cubicBezTo>
                    <a:cubicBezTo>
                      <a:pt x="533" y="1333"/>
                      <a:pt x="562" y="1368"/>
                      <a:pt x="603" y="1368"/>
                    </a:cubicBezTo>
                    <a:cubicBezTo>
                      <a:pt x="1938" y="1368"/>
                      <a:pt x="1938" y="1368"/>
                      <a:pt x="1938" y="1368"/>
                    </a:cubicBezTo>
                    <a:cubicBezTo>
                      <a:pt x="2092" y="1368"/>
                      <a:pt x="2222" y="1237"/>
                      <a:pt x="2222" y="1083"/>
                    </a:cubicBezTo>
                    <a:cubicBezTo>
                      <a:pt x="2222" y="923"/>
                      <a:pt x="2092" y="798"/>
                      <a:pt x="1938" y="798"/>
                    </a:cubicBezTo>
                    <a:cubicBezTo>
                      <a:pt x="1861" y="798"/>
                      <a:pt x="1792" y="823"/>
                      <a:pt x="1736" y="873"/>
                    </a:cubicBezTo>
                    <a:cubicBezTo>
                      <a:pt x="1637" y="973"/>
                      <a:pt x="1637" y="973"/>
                      <a:pt x="1637" y="973"/>
                    </a:cubicBezTo>
                    <a:cubicBezTo>
                      <a:pt x="1607" y="834"/>
                      <a:pt x="1607" y="834"/>
                      <a:pt x="1607" y="834"/>
                    </a:cubicBezTo>
                    <a:cubicBezTo>
                      <a:pt x="1576" y="682"/>
                      <a:pt x="1447" y="574"/>
                      <a:pt x="1292" y="574"/>
                    </a:cubicBezTo>
                    <a:cubicBezTo>
                      <a:pt x="1113" y="574"/>
                      <a:pt x="967" y="718"/>
                      <a:pt x="967" y="898"/>
                    </a:cubicBezTo>
                    <a:cubicBezTo>
                      <a:pt x="967" y="913"/>
                      <a:pt x="967" y="928"/>
                      <a:pt x="967" y="942"/>
                    </a:cubicBezTo>
                    <a:cubicBezTo>
                      <a:pt x="982" y="1048"/>
                      <a:pt x="982" y="1048"/>
                      <a:pt x="982" y="1048"/>
                    </a:cubicBezTo>
                    <a:cubicBezTo>
                      <a:pt x="908" y="1026"/>
                      <a:pt x="857" y="1027"/>
                      <a:pt x="847" y="1027"/>
                    </a:cubicBezTo>
                    <a:cubicBezTo>
                      <a:pt x="767" y="1027"/>
                      <a:pt x="697" y="1088"/>
                      <a:pt x="682" y="1162"/>
                    </a:cubicBezTo>
                    <a:cubicBezTo>
                      <a:pt x="672" y="1227"/>
                      <a:pt x="672" y="1227"/>
                      <a:pt x="672" y="1227"/>
                    </a:cubicBezTo>
                    <a:cubicBezTo>
                      <a:pt x="607" y="1227"/>
                      <a:pt x="607" y="1227"/>
                      <a:pt x="607" y="1227"/>
                    </a:cubicBezTo>
                    <a:cubicBezTo>
                      <a:pt x="603" y="1227"/>
                      <a:pt x="603" y="1227"/>
                      <a:pt x="603" y="1227"/>
                    </a:cubicBezTo>
                    <a:close/>
                    <a:moveTo>
                      <a:pt x="755" y="830"/>
                    </a:moveTo>
                    <a:cubicBezTo>
                      <a:pt x="765" y="578"/>
                      <a:pt x="991" y="361"/>
                      <a:pt x="1272" y="350"/>
                    </a:cubicBezTo>
                    <a:cubicBezTo>
                      <a:pt x="1468" y="343"/>
                      <a:pt x="1667" y="445"/>
                      <a:pt x="1755" y="623"/>
                    </a:cubicBezTo>
                    <a:cubicBezTo>
                      <a:pt x="1759" y="620"/>
                      <a:pt x="1764" y="617"/>
                      <a:pt x="1768" y="615"/>
                    </a:cubicBezTo>
                    <a:cubicBezTo>
                      <a:pt x="1771" y="597"/>
                      <a:pt x="1772" y="580"/>
                      <a:pt x="1772" y="561"/>
                    </a:cubicBezTo>
                    <a:cubicBezTo>
                      <a:pt x="1772" y="346"/>
                      <a:pt x="1584" y="194"/>
                      <a:pt x="1374" y="194"/>
                    </a:cubicBezTo>
                    <a:cubicBezTo>
                      <a:pt x="1307" y="194"/>
                      <a:pt x="1241" y="211"/>
                      <a:pt x="1189" y="242"/>
                    </a:cubicBezTo>
                    <a:cubicBezTo>
                      <a:pt x="1118" y="97"/>
                      <a:pt x="968" y="0"/>
                      <a:pt x="805" y="0"/>
                    </a:cubicBezTo>
                    <a:cubicBezTo>
                      <a:pt x="576" y="0"/>
                      <a:pt x="391" y="181"/>
                      <a:pt x="384" y="404"/>
                    </a:cubicBezTo>
                    <a:cubicBezTo>
                      <a:pt x="278" y="414"/>
                      <a:pt x="190" y="483"/>
                      <a:pt x="150" y="580"/>
                    </a:cubicBezTo>
                    <a:cubicBezTo>
                      <a:pt x="66" y="602"/>
                      <a:pt x="0" y="682"/>
                      <a:pt x="0" y="774"/>
                    </a:cubicBezTo>
                    <a:cubicBezTo>
                      <a:pt x="0" y="884"/>
                      <a:pt x="88" y="972"/>
                      <a:pt x="199" y="972"/>
                    </a:cubicBezTo>
                    <a:cubicBezTo>
                      <a:pt x="199" y="972"/>
                      <a:pt x="207" y="972"/>
                      <a:pt x="529" y="972"/>
                    </a:cubicBezTo>
                    <a:cubicBezTo>
                      <a:pt x="574" y="900"/>
                      <a:pt x="661" y="839"/>
                      <a:pt x="755" y="83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89638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17" name="Group 16"/>
            <p:cNvGrpSpPr/>
            <p:nvPr/>
          </p:nvGrpSpPr>
          <p:grpSpPr>
            <a:xfrm>
              <a:off x="2422653" y="3785025"/>
              <a:ext cx="1448846" cy="687135"/>
              <a:chOff x="2645544" y="5225776"/>
              <a:chExt cx="1477898" cy="700913"/>
            </a:xfrm>
          </p:grpSpPr>
          <p:sp>
            <p:nvSpPr>
              <p:cNvPr id="81" name="TextBox 80"/>
              <p:cNvSpPr txBox="1"/>
              <p:nvPr/>
            </p:nvSpPr>
            <p:spPr>
              <a:xfrm>
                <a:off x="3387471" y="5382333"/>
                <a:ext cx="735971" cy="3877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defTabSz="896386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588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372" b="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</a:rPr>
                  <a:t>Field </a:t>
                </a:r>
                <a:br>
                  <a:rPr kumimoji="0" lang="en-US" sz="1372" b="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</a:rPr>
                </a:br>
                <a:r>
                  <a:rPr kumimoji="0" lang="en-US" sz="1372" b="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</a:rPr>
                  <a:t>gateways</a:t>
                </a:r>
              </a:p>
            </p:txBody>
          </p:sp>
          <p:sp>
            <p:nvSpPr>
              <p:cNvPr id="82" name="Freeform 58"/>
              <p:cNvSpPr>
                <a:spLocks noChangeAspect="1" noEditPoints="1"/>
              </p:cNvSpPr>
              <p:nvPr/>
            </p:nvSpPr>
            <p:spPr bwMode="black">
              <a:xfrm>
                <a:off x="2645544" y="5225776"/>
                <a:ext cx="653948" cy="700913"/>
              </a:xfrm>
              <a:custGeom>
                <a:avLst/>
                <a:gdLst>
                  <a:gd name="T0" fmla="*/ 181 w 182"/>
                  <a:gd name="T1" fmla="*/ 65 h 195"/>
                  <a:gd name="T2" fmla="*/ 88 w 182"/>
                  <a:gd name="T3" fmla="*/ 0 h 195"/>
                  <a:gd name="T4" fmla="*/ 88 w 182"/>
                  <a:gd name="T5" fmla="*/ 40 h 195"/>
                  <a:gd name="T6" fmla="*/ 1 w 182"/>
                  <a:gd name="T7" fmla="*/ 40 h 195"/>
                  <a:gd name="T8" fmla="*/ 1 w 182"/>
                  <a:gd name="T9" fmla="*/ 89 h 195"/>
                  <a:gd name="T10" fmla="*/ 57 w 182"/>
                  <a:gd name="T11" fmla="*/ 89 h 195"/>
                  <a:gd name="T12" fmla="*/ 88 w 182"/>
                  <a:gd name="T13" fmla="*/ 68 h 195"/>
                  <a:gd name="T14" fmla="*/ 88 w 182"/>
                  <a:gd name="T15" fmla="*/ 130 h 195"/>
                  <a:gd name="T16" fmla="*/ 181 w 182"/>
                  <a:gd name="T17" fmla="*/ 65 h 195"/>
                  <a:gd name="T18" fmla="*/ 19 w 182"/>
                  <a:gd name="T19" fmla="*/ 127 h 195"/>
                  <a:gd name="T20" fmla="*/ 88 w 182"/>
                  <a:gd name="T21" fmla="*/ 172 h 195"/>
                  <a:gd name="T22" fmla="*/ 88 w 182"/>
                  <a:gd name="T23" fmla="*/ 142 h 195"/>
                  <a:gd name="T24" fmla="*/ 178 w 182"/>
                  <a:gd name="T25" fmla="*/ 142 h 195"/>
                  <a:gd name="T26" fmla="*/ 178 w 182"/>
                  <a:gd name="T27" fmla="*/ 153 h 195"/>
                  <a:gd name="T28" fmla="*/ 100 w 182"/>
                  <a:gd name="T29" fmla="*/ 153 h 195"/>
                  <a:gd name="T30" fmla="*/ 100 w 182"/>
                  <a:gd name="T31" fmla="*/ 195 h 195"/>
                  <a:gd name="T32" fmla="*/ 0 w 182"/>
                  <a:gd name="T33" fmla="*/ 127 h 195"/>
                  <a:gd name="T34" fmla="*/ 19 w 182"/>
                  <a:gd name="T35" fmla="*/ 127 h 1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82" h="195">
                    <a:moveTo>
                      <a:pt x="181" y="65"/>
                    </a:moveTo>
                    <a:cubicBezTo>
                      <a:pt x="88" y="0"/>
                      <a:pt x="88" y="0"/>
                      <a:pt x="88" y="0"/>
                    </a:cubicBezTo>
                    <a:cubicBezTo>
                      <a:pt x="88" y="40"/>
                      <a:pt x="88" y="40"/>
                      <a:pt x="88" y="40"/>
                    </a:cubicBezTo>
                    <a:cubicBezTo>
                      <a:pt x="1" y="40"/>
                      <a:pt x="1" y="40"/>
                      <a:pt x="1" y="40"/>
                    </a:cubicBezTo>
                    <a:cubicBezTo>
                      <a:pt x="1" y="89"/>
                      <a:pt x="1" y="89"/>
                      <a:pt x="1" y="89"/>
                    </a:cubicBezTo>
                    <a:cubicBezTo>
                      <a:pt x="57" y="89"/>
                      <a:pt x="57" y="89"/>
                      <a:pt x="57" y="89"/>
                    </a:cubicBezTo>
                    <a:cubicBezTo>
                      <a:pt x="88" y="68"/>
                      <a:pt x="88" y="68"/>
                      <a:pt x="88" y="68"/>
                    </a:cubicBezTo>
                    <a:cubicBezTo>
                      <a:pt x="88" y="130"/>
                      <a:pt x="88" y="130"/>
                      <a:pt x="88" y="130"/>
                    </a:cubicBezTo>
                    <a:cubicBezTo>
                      <a:pt x="181" y="65"/>
                      <a:pt x="181" y="65"/>
                      <a:pt x="181" y="65"/>
                    </a:cubicBezTo>
                    <a:close/>
                    <a:moveTo>
                      <a:pt x="19" y="127"/>
                    </a:moveTo>
                    <a:cubicBezTo>
                      <a:pt x="88" y="172"/>
                      <a:pt x="88" y="172"/>
                      <a:pt x="88" y="172"/>
                    </a:cubicBezTo>
                    <a:cubicBezTo>
                      <a:pt x="88" y="142"/>
                      <a:pt x="88" y="142"/>
                      <a:pt x="88" y="142"/>
                    </a:cubicBezTo>
                    <a:cubicBezTo>
                      <a:pt x="178" y="142"/>
                      <a:pt x="178" y="142"/>
                      <a:pt x="178" y="142"/>
                    </a:cubicBezTo>
                    <a:cubicBezTo>
                      <a:pt x="182" y="142"/>
                      <a:pt x="182" y="153"/>
                      <a:pt x="178" y="153"/>
                    </a:cubicBezTo>
                    <a:cubicBezTo>
                      <a:pt x="100" y="153"/>
                      <a:pt x="100" y="153"/>
                      <a:pt x="100" y="153"/>
                    </a:cubicBezTo>
                    <a:cubicBezTo>
                      <a:pt x="100" y="195"/>
                      <a:pt x="100" y="195"/>
                      <a:pt x="100" y="195"/>
                    </a:cubicBezTo>
                    <a:cubicBezTo>
                      <a:pt x="0" y="127"/>
                      <a:pt x="0" y="127"/>
                      <a:pt x="0" y="127"/>
                    </a:cubicBezTo>
                    <a:cubicBezTo>
                      <a:pt x="19" y="127"/>
                      <a:pt x="19" y="127"/>
                      <a:pt x="19" y="127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vert="horz" wrap="square" lIns="80687" tIns="40344" rIns="80687" bIns="4034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89638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568" b="0" i="0" u="none" strike="noStrike" kern="0" cap="none" spc="0" normalizeH="0" baseline="0" noProof="0" dirty="0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18" name="Rectangle 17"/>
            <p:cNvSpPr/>
            <p:nvPr/>
          </p:nvSpPr>
          <p:spPr bwMode="auto">
            <a:xfrm>
              <a:off x="402579" y="5035668"/>
              <a:ext cx="1523922" cy="537855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43428" tIns="89642" rIns="143428" bIns="8964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96386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76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Segoe UI"/>
                  <a:ea typeface="MS PGothic" charset="0"/>
                  <a:cs typeface="MS PGothic" charset="0"/>
                </a:rPr>
                <a:t>Legacy IOT </a:t>
              </a:r>
              <a:br>
                <a:rPr kumimoji="0" lang="en-US" sz="1176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Segoe UI"/>
                  <a:ea typeface="MS PGothic" charset="0"/>
                  <a:cs typeface="MS PGothic" charset="0"/>
                </a:rPr>
              </a:br>
              <a:r>
                <a:rPr kumimoji="0" lang="en-US" sz="1176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Segoe UI"/>
                  <a:ea typeface="MS PGothic" charset="0"/>
                  <a:cs typeface="MS PGothic" charset="0"/>
                </a:rPr>
                <a:t>(custom protocols)</a:t>
              </a:r>
            </a:p>
          </p:txBody>
        </p:sp>
        <p:sp>
          <p:nvSpPr>
            <p:cNvPr id="19" name="Rectangle 18"/>
            <p:cNvSpPr/>
            <p:nvPr/>
          </p:nvSpPr>
          <p:spPr bwMode="auto">
            <a:xfrm>
              <a:off x="385073" y="2366196"/>
              <a:ext cx="1523922" cy="537855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43428" tIns="89642" rIns="143428" bIns="8964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96386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76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Segoe UI"/>
                  <a:ea typeface="MS PGothic" charset="0"/>
                  <a:cs typeface="MS PGothic" charset="0"/>
                </a:rPr>
                <a:t>Devices</a:t>
              </a:r>
            </a:p>
          </p:txBody>
        </p:sp>
        <p:sp>
          <p:nvSpPr>
            <p:cNvPr id="20" name="Rectangle 19"/>
            <p:cNvSpPr/>
            <p:nvPr/>
          </p:nvSpPr>
          <p:spPr bwMode="auto">
            <a:xfrm>
              <a:off x="385073" y="3153147"/>
              <a:ext cx="1523922" cy="537855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43428" tIns="89642" rIns="143428" bIns="8964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96386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76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Segoe UI"/>
                  <a:ea typeface="MS PGothic" charset="0"/>
                  <a:cs typeface="MS PGothic" charset="0"/>
                </a:rPr>
                <a:t>IP-capable devices</a:t>
              </a:r>
              <a:br>
                <a:rPr kumimoji="0" lang="en-US" sz="1176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Segoe UI"/>
                  <a:ea typeface="MS PGothic" charset="0"/>
                  <a:cs typeface="MS PGothic" charset="0"/>
                </a:rPr>
              </a:br>
              <a:r>
                <a:rPr kumimoji="0" lang="en-US" sz="1176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Segoe UI"/>
                  <a:ea typeface="MS PGothic" charset="0"/>
                  <a:cs typeface="MS PGothic" charset="0"/>
                </a:rPr>
                <a:t>(Windows/Linux)</a:t>
              </a:r>
            </a:p>
          </p:txBody>
        </p:sp>
        <p:sp>
          <p:nvSpPr>
            <p:cNvPr id="21" name="Rectangle 20"/>
            <p:cNvSpPr/>
            <p:nvPr/>
          </p:nvSpPr>
          <p:spPr bwMode="auto">
            <a:xfrm>
              <a:off x="383846" y="3828915"/>
              <a:ext cx="1523922" cy="537855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43428" tIns="89642" rIns="143428" bIns="8964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96386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76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Segoe UI"/>
                  <a:ea typeface="MS PGothic" charset="0"/>
                  <a:cs typeface="MS PGothic" charset="0"/>
                </a:rPr>
                <a:t>Low-power devices (RTOS)</a:t>
              </a:r>
            </a:p>
          </p:txBody>
        </p:sp>
        <p:grpSp>
          <p:nvGrpSpPr>
            <p:cNvPr id="22" name="Group 21"/>
            <p:cNvGrpSpPr/>
            <p:nvPr/>
          </p:nvGrpSpPr>
          <p:grpSpPr>
            <a:xfrm>
              <a:off x="10343196" y="2595477"/>
              <a:ext cx="1354626" cy="913303"/>
              <a:chOff x="10603070" y="2979885"/>
              <a:chExt cx="1381789" cy="931617"/>
            </a:xfrm>
          </p:grpSpPr>
          <p:sp>
            <p:nvSpPr>
              <p:cNvPr id="79" name="Freeform 8"/>
              <p:cNvSpPr>
                <a:spLocks noChangeAspect="1" noEditPoints="1"/>
              </p:cNvSpPr>
              <p:nvPr/>
            </p:nvSpPr>
            <p:spPr bwMode="black">
              <a:xfrm>
                <a:off x="10942147" y="2979885"/>
                <a:ext cx="703634" cy="703451"/>
              </a:xfrm>
              <a:custGeom>
                <a:avLst/>
                <a:gdLst>
                  <a:gd name="T0" fmla="*/ 226 w 300"/>
                  <a:gd name="T1" fmla="*/ 193 h 300"/>
                  <a:gd name="T2" fmla="*/ 233 w 300"/>
                  <a:gd name="T3" fmla="*/ 157 h 300"/>
                  <a:gd name="T4" fmla="*/ 233 w 300"/>
                  <a:gd name="T5" fmla="*/ 128 h 300"/>
                  <a:gd name="T6" fmla="*/ 142 w 300"/>
                  <a:gd name="T7" fmla="*/ 51 h 300"/>
                  <a:gd name="T8" fmla="*/ 52 w 300"/>
                  <a:gd name="T9" fmla="*/ 128 h 300"/>
                  <a:gd name="T10" fmla="*/ 52 w 300"/>
                  <a:gd name="T11" fmla="*/ 157 h 300"/>
                  <a:gd name="T12" fmla="*/ 142 w 300"/>
                  <a:gd name="T13" fmla="*/ 234 h 300"/>
                  <a:gd name="T14" fmla="*/ 183 w 300"/>
                  <a:gd name="T15" fmla="*/ 224 h 300"/>
                  <a:gd name="T16" fmla="*/ 193 w 300"/>
                  <a:gd name="T17" fmla="*/ 226 h 300"/>
                  <a:gd name="T18" fmla="*/ 270 w 300"/>
                  <a:gd name="T19" fmla="*/ 300 h 300"/>
                  <a:gd name="T20" fmla="*/ 298 w 300"/>
                  <a:gd name="T21" fmla="*/ 275 h 300"/>
                  <a:gd name="T22" fmla="*/ 206 w 300"/>
                  <a:gd name="T23" fmla="*/ 157 h 300"/>
                  <a:gd name="T24" fmla="*/ 142 w 300"/>
                  <a:gd name="T25" fmla="*/ 208 h 300"/>
                  <a:gd name="T26" fmla="*/ 78 w 300"/>
                  <a:gd name="T27" fmla="*/ 157 h 300"/>
                  <a:gd name="T28" fmla="*/ 78 w 300"/>
                  <a:gd name="T29" fmla="*/ 128 h 300"/>
                  <a:gd name="T30" fmla="*/ 142 w 300"/>
                  <a:gd name="T31" fmla="*/ 77 h 300"/>
                  <a:gd name="T32" fmla="*/ 206 w 300"/>
                  <a:gd name="T33" fmla="*/ 128 h 300"/>
                  <a:gd name="T34" fmla="*/ 206 w 300"/>
                  <a:gd name="T35" fmla="*/ 157 h 300"/>
                  <a:gd name="T36" fmla="*/ 197 w 300"/>
                  <a:gd name="T37" fmla="*/ 142 h 300"/>
                  <a:gd name="T38" fmla="*/ 156 w 300"/>
                  <a:gd name="T39" fmla="*/ 157 h 300"/>
                  <a:gd name="T40" fmla="*/ 142 w 300"/>
                  <a:gd name="T41" fmla="*/ 197 h 300"/>
                  <a:gd name="T42" fmla="*/ 128 w 300"/>
                  <a:gd name="T43" fmla="*/ 157 h 300"/>
                  <a:gd name="T44" fmla="*/ 87 w 300"/>
                  <a:gd name="T45" fmla="*/ 142 h 300"/>
                  <a:gd name="T46" fmla="*/ 128 w 300"/>
                  <a:gd name="T47" fmla="*/ 128 h 300"/>
                  <a:gd name="T48" fmla="*/ 142 w 300"/>
                  <a:gd name="T49" fmla="*/ 88 h 300"/>
                  <a:gd name="T50" fmla="*/ 156 w 300"/>
                  <a:gd name="T51" fmla="*/ 128 h 300"/>
                  <a:gd name="T52" fmla="*/ 142 w 300"/>
                  <a:gd name="T53" fmla="*/ 40 h 300"/>
                  <a:gd name="T54" fmla="*/ 128 w 300"/>
                  <a:gd name="T55" fmla="*/ 0 h 300"/>
                  <a:gd name="T56" fmla="*/ 156 w 300"/>
                  <a:gd name="T57" fmla="*/ 41 h 300"/>
                  <a:gd name="T58" fmla="*/ 40 w 300"/>
                  <a:gd name="T59" fmla="*/ 142 h 300"/>
                  <a:gd name="T60" fmla="*/ 0 w 300"/>
                  <a:gd name="T61" fmla="*/ 157 h 300"/>
                  <a:gd name="T62" fmla="*/ 41 w 300"/>
                  <a:gd name="T63" fmla="*/ 128 h 300"/>
                  <a:gd name="T64" fmla="*/ 142 w 300"/>
                  <a:gd name="T65" fmla="*/ 245 h 300"/>
                  <a:gd name="T66" fmla="*/ 156 w 300"/>
                  <a:gd name="T67" fmla="*/ 285 h 300"/>
                  <a:gd name="T68" fmla="*/ 128 w 300"/>
                  <a:gd name="T69" fmla="*/ 244 h 300"/>
                  <a:gd name="T70" fmla="*/ 245 w 300"/>
                  <a:gd name="T71" fmla="*/ 142 h 300"/>
                  <a:gd name="T72" fmla="*/ 285 w 300"/>
                  <a:gd name="T73" fmla="*/ 128 h 300"/>
                  <a:gd name="T74" fmla="*/ 243 w 300"/>
                  <a:gd name="T75" fmla="*/ 157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300" h="300">
                    <a:moveTo>
                      <a:pt x="298" y="266"/>
                    </a:moveTo>
                    <a:cubicBezTo>
                      <a:pt x="226" y="193"/>
                      <a:pt x="226" y="193"/>
                      <a:pt x="226" y="193"/>
                    </a:cubicBezTo>
                    <a:cubicBezTo>
                      <a:pt x="223" y="191"/>
                      <a:pt x="222" y="186"/>
                      <a:pt x="224" y="183"/>
                    </a:cubicBezTo>
                    <a:cubicBezTo>
                      <a:pt x="228" y="175"/>
                      <a:pt x="231" y="166"/>
                      <a:pt x="233" y="157"/>
                    </a:cubicBezTo>
                    <a:cubicBezTo>
                      <a:pt x="233" y="152"/>
                      <a:pt x="234" y="147"/>
                      <a:pt x="234" y="142"/>
                    </a:cubicBezTo>
                    <a:cubicBezTo>
                      <a:pt x="234" y="138"/>
                      <a:pt x="233" y="133"/>
                      <a:pt x="233" y="128"/>
                    </a:cubicBezTo>
                    <a:cubicBezTo>
                      <a:pt x="227" y="89"/>
                      <a:pt x="196" y="58"/>
                      <a:pt x="156" y="52"/>
                    </a:cubicBezTo>
                    <a:cubicBezTo>
                      <a:pt x="152" y="51"/>
                      <a:pt x="147" y="51"/>
                      <a:pt x="142" y="51"/>
                    </a:cubicBezTo>
                    <a:cubicBezTo>
                      <a:pt x="137" y="51"/>
                      <a:pt x="133" y="51"/>
                      <a:pt x="128" y="52"/>
                    </a:cubicBezTo>
                    <a:cubicBezTo>
                      <a:pt x="89" y="58"/>
                      <a:pt x="58" y="89"/>
                      <a:pt x="52" y="128"/>
                    </a:cubicBezTo>
                    <a:cubicBezTo>
                      <a:pt x="51" y="133"/>
                      <a:pt x="51" y="138"/>
                      <a:pt x="51" y="142"/>
                    </a:cubicBezTo>
                    <a:cubicBezTo>
                      <a:pt x="51" y="147"/>
                      <a:pt x="51" y="152"/>
                      <a:pt x="52" y="157"/>
                    </a:cubicBezTo>
                    <a:cubicBezTo>
                      <a:pt x="58" y="196"/>
                      <a:pt x="89" y="227"/>
                      <a:pt x="128" y="233"/>
                    </a:cubicBezTo>
                    <a:cubicBezTo>
                      <a:pt x="133" y="234"/>
                      <a:pt x="137" y="234"/>
                      <a:pt x="142" y="234"/>
                    </a:cubicBezTo>
                    <a:cubicBezTo>
                      <a:pt x="147" y="234"/>
                      <a:pt x="152" y="234"/>
                      <a:pt x="156" y="233"/>
                    </a:cubicBezTo>
                    <a:cubicBezTo>
                      <a:pt x="166" y="231"/>
                      <a:pt x="175" y="228"/>
                      <a:pt x="183" y="224"/>
                    </a:cubicBezTo>
                    <a:cubicBezTo>
                      <a:pt x="184" y="224"/>
                      <a:pt x="185" y="223"/>
                      <a:pt x="187" y="223"/>
                    </a:cubicBezTo>
                    <a:cubicBezTo>
                      <a:pt x="189" y="223"/>
                      <a:pt x="192" y="224"/>
                      <a:pt x="193" y="226"/>
                    </a:cubicBezTo>
                    <a:cubicBezTo>
                      <a:pt x="265" y="298"/>
                      <a:pt x="265" y="298"/>
                      <a:pt x="265" y="298"/>
                    </a:cubicBezTo>
                    <a:cubicBezTo>
                      <a:pt x="267" y="299"/>
                      <a:pt x="268" y="300"/>
                      <a:pt x="270" y="300"/>
                    </a:cubicBezTo>
                    <a:cubicBezTo>
                      <a:pt x="272" y="300"/>
                      <a:pt x="273" y="299"/>
                      <a:pt x="275" y="298"/>
                    </a:cubicBezTo>
                    <a:cubicBezTo>
                      <a:pt x="298" y="275"/>
                      <a:pt x="298" y="275"/>
                      <a:pt x="298" y="275"/>
                    </a:cubicBezTo>
                    <a:cubicBezTo>
                      <a:pt x="300" y="272"/>
                      <a:pt x="300" y="268"/>
                      <a:pt x="298" y="266"/>
                    </a:cubicBezTo>
                    <a:close/>
                    <a:moveTo>
                      <a:pt x="206" y="157"/>
                    </a:moveTo>
                    <a:cubicBezTo>
                      <a:pt x="201" y="181"/>
                      <a:pt x="181" y="201"/>
                      <a:pt x="156" y="206"/>
                    </a:cubicBezTo>
                    <a:cubicBezTo>
                      <a:pt x="152" y="207"/>
                      <a:pt x="147" y="208"/>
                      <a:pt x="142" y="208"/>
                    </a:cubicBezTo>
                    <a:cubicBezTo>
                      <a:pt x="137" y="208"/>
                      <a:pt x="133" y="207"/>
                      <a:pt x="128" y="206"/>
                    </a:cubicBezTo>
                    <a:cubicBezTo>
                      <a:pt x="103" y="201"/>
                      <a:pt x="84" y="181"/>
                      <a:pt x="78" y="157"/>
                    </a:cubicBezTo>
                    <a:cubicBezTo>
                      <a:pt x="77" y="152"/>
                      <a:pt x="77" y="147"/>
                      <a:pt x="77" y="142"/>
                    </a:cubicBezTo>
                    <a:cubicBezTo>
                      <a:pt x="77" y="138"/>
                      <a:pt x="77" y="133"/>
                      <a:pt x="78" y="128"/>
                    </a:cubicBezTo>
                    <a:cubicBezTo>
                      <a:pt x="84" y="103"/>
                      <a:pt x="103" y="84"/>
                      <a:pt x="128" y="79"/>
                    </a:cubicBezTo>
                    <a:cubicBezTo>
                      <a:pt x="133" y="78"/>
                      <a:pt x="137" y="77"/>
                      <a:pt x="142" y="77"/>
                    </a:cubicBezTo>
                    <a:cubicBezTo>
                      <a:pt x="147" y="77"/>
                      <a:pt x="152" y="78"/>
                      <a:pt x="156" y="79"/>
                    </a:cubicBezTo>
                    <a:cubicBezTo>
                      <a:pt x="181" y="84"/>
                      <a:pt x="201" y="103"/>
                      <a:pt x="206" y="128"/>
                    </a:cubicBezTo>
                    <a:cubicBezTo>
                      <a:pt x="207" y="133"/>
                      <a:pt x="208" y="138"/>
                      <a:pt x="208" y="142"/>
                    </a:cubicBezTo>
                    <a:cubicBezTo>
                      <a:pt x="208" y="147"/>
                      <a:pt x="207" y="152"/>
                      <a:pt x="206" y="157"/>
                    </a:cubicBezTo>
                    <a:close/>
                    <a:moveTo>
                      <a:pt x="195" y="128"/>
                    </a:moveTo>
                    <a:cubicBezTo>
                      <a:pt x="196" y="133"/>
                      <a:pt x="197" y="138"/>
                      <a:pt x="197" y="142"/>
                    </a:cubicBezTo>
                    <a:cubicBezTo>
                      <a:pt x="197" y="147"/>
                      <a:pt x="196" y="152"/>
                      <a:pt x="195" y="157"/>
                    </a:cubicBezTo>
                    <a:cubicBezTo>
                      <a:pt x="156" y="157"/>
                      <a:pt x="156" y="157"/>
                      <a:pt x="156" y="157"/>
                    </a:cubicBezTo>
                    <a:cubicBezTo>
                      <a:pt x="156" y="195"/>
                      <a:pt x="156" y="195"/>
                      <a:pt x="156" y="195"/>
                    </a:cubicBezTo>
                    <a:cubicBezTo>
                      <a:pt x="152" y="197"/>
                      <a:pt x="147" y="197"/>
                      <a:pt x="142" y="197"/>
                    </a:cubicBezTo>
                    <a:cubicBezTo>
                      <a:pt x="137" y="197"/>
                      <a:pt x="133" y="197"/>
                      <a:pt x="128" y="195"/>
                    </a:cubicBezTo>
                    <a:cubicBezTo>
                      <a:pt x="128" y="157"/>
                      <a:pt x="128" y="157"/>
                      <a:pt x="128" y="157"/>
                    </a:cubicBezTo>
                    <a:cubicBezTo>
                      <a:pt x="89" y="157"/>
                      <a:pt x="89" y="157"/>
                      <a:pt x="89" y="157"/>
                    </a:cubicBezTo>
                    <a:cubicBezTo>
                      <a:pt x="88" y="152"/>
                      <a:pt x="87" y="147"/>
                      <a:pt x="87" y="142"/>
                    </a:cubicBezTo>
                    <a:cubicBezTo>
                      <a:pt x="87" y="138"/>
                      <a:pt x="88" y="133"/>
                      <a:pt x="89" y="128"/>
                    </a:cubicBezTo>
                    <a:cubicBezTo>
                      <a:pt x="128" y="128"/>
                      <a:pt x="128" y="128"/>
                      <a:pt x="128" y="128"/>
                    </a:cubicBezTo>
                    <a:cubicBezTo>
                      <a:pt x="128" y="90"/>
                      <a:pt x="128" y="90"/>
                      <a:pt x="128" y="90"/>
                    </a:cubicBezTo>
                    <a:cubicBezTo>
                      <a:pt x="133" y="88"/>
                      <a:pt x="137" y="88"/>
                      <a:pt x="142" y="88"/>
                    </a:cubicBezTo>
                    <a:cubicBezTo>
                      <a:pt x="147" y="88"/>
                      <a:pt x="152" y="88"/>
                      <a:pt x="156" y="90"/>
                    </a:cubicBezTo>
                    <a:cubicBezTo>
                      <a:pt x="156" y="128"/>
                      <a:pt x="156" y="128"/>
                      <a:pt x="156" y="128"/>
                    </a:cubicBezTo>
                    <a:lnTo>
                      <a:pt x="195" y="128"/>
                    </a:lnTo>
                    <a:close/>
                    <a:moveTo>
                      <a:pt x="142" y="40"/>
                    </a:moveTo>
                    <a:cubicBezTo>
                      <a:pt x="137" y="40"/>
                      <a:pt x="133" y="41"/>
                      <a:pt x="128" y="41"/>
                    </a:cubicBezTo>
                    <a:cubicBezTo>
                      <a:pt x="128" y="0"/>
                      <a:pt x="128" y="0"/>
                      <a:pt x="128" y="0"/>
                    </a:cubicBezTo>
                    <a:cubicBezTo>
                      <a:pt x="156" y="0"/>
                      <a:pt x="156" y="0"/>
                      <a:pt x="156" y="0"/>
                    </a:cubicBezTo>
                    <a:cubicBezTo>
                      <a:pt x="156" y="41"/>
                      <a:pt x="156" y="41"/>
                      <a:pt x="156" y="41"/>
                    </a:cubicBezTo>
                    <a:cubicBezTo>
                      <a:pt x="152" y="41"/>
                      <a:pt x="147" y="40"/>
                      <a:pt x="142" y="40"/>
                    </a:cubicBezTo>
                    <a:close/>
                    <a:moveTo>
                      <a:pt x="40" y="142"/>
                    </a:moveTo>
                    <a:cubicBezTo>
                      <a:pt x="40" y="147"/>
                      <a:pt x="40" y="152"/>
                      <a:pt x="41" y="157"/>
                    </a:cubicBezTo>
                    <a:cubicBezTo>
                      <a:pt x="0" y="157"/>
                      <a:pt x="0" y="157"/>
                      <a:pt x="0" y="157"/>
                    </a:cubicBezTo>
                    <a:cubicBezTo>
                      <a:pt x="0" y="128"/>
                      <a:pt x="0" y="128"/>
                      <a:pt x="0" y="128"/>
                    </a:cubicBezTo>
                    <a:cubicBezTo>
                      <a:pt x="41" y="128"/>
                      <a:pt x="41" y="128"/>
                      <a:pt x="41" y="128"/>
                    </a:cubicBezTo>
                    <a:cubicBezTo>
                      <a:pt x="40" y="133"/>
                      <a:pt x="40" y="138"/>
                      <a:pt x="40" y="142"/>
                    </a:cubicBezTo>
                    <a:close/>
                    <a:moveTo>
                      <a:pt x="142" y="245"/>
                    </a:moveTo>
                    <a:cubicBezTo>
                      <a:pt x="147" y="245"/>
                      <a:pt x="152" y="244"/>
                      <a:pt x="156" y="244"/>
                    </a:cubicBezTo>
                    <a:cubicBezTo>
                      <a:pt x="156" y="285"/>
                      <a:pt x="156" y="285"/>
                      <a:pt x="156" y="285"/>
                    </a:cubicBezTo>
                    <a:cubicBezTo>
                      <a:pt x="128" y="285"/>
                      <a:pt x="128" y="285"/>
                      <a:pt x="128" y="285"/>
                    </a:cubicBezTo>
                    <a:cubicBezTo>
                      <a:pt x="128" y="244"/>
                      <a:pt x="128" y="244"/>
                      <a:pt x="128" y="244"/>
                    </a:cubicBezTo>
                    <a:cubicBezTo>
                      <a:pt x="133" y="244"/>
                      <a:pt x="137" y="245"/>
                      <a:pt x="142" y="245"/>
                    </a:cubicBezTo>
                    <a:close/>
                    <a:moveTo>
                      <a:pt x="245" y="142"/>
                    </a:moveTo>
                    <a:cubicBezTo>
                      <a:pt x="245" y="138"/>
                      <a:pt x="244" y="133"/>
                      <a:pt x="243" y="128"/>
                    </a:cubicBezTo>
                    <a:cubicBezTo>
                      <a:pt x="285" y="128"/>
                      <a:pt x="285" y="128"/>
                      <a:pt x="285" y="128"/>
                    </a:cubicBezTo>
                    <a:cubicBezTo>
                      <a:pt x="285" y="157"/>
                      <a:pt x="285" y="157"/>
                      <a:pt x="285" y="157"/>
                    </a:cubicBezTo>
                    <a:cubicBezTo>
                      <a:pt x="243" y="157"/>
                      <a:pt x="243" y="157"/>
                      <a:pt x="243" y="157"/>
                    </a:cubicBezTo>
                    <a:cubicBezTo>
                      <a:pt x="244" y="152"/>
                      <a:pt x="245" y="147"/>
                      <a:pt x="245" y="142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vert="horz" wrap="square" lIns="80687" tIns="40344" rIns="80687" bIns="4034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89638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568" b="0" i="0" u="none" strike="noStrike" kern="0" cap="none" spc="0" normalizeH="0" baseline="0" noProof="0" dirty="0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0" name="TextBox 79"/>
              <p:cNvSpPr txBox="1"/>
              <p:nvPr/>
            </p:nvSpPr>
            <p:spPr>
              <a:xfrm>
                <a:off x="10603070" y="3717603"/>
                <a:ext cx="1381789" cy="1938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lnSpc>
                    <a:spcPct val="90000"/>
                  </a:lnSpc>
                  <a:spcAft>
                    <a:spcPts val="600"/>
                  </a:spcAft>
                  <a:defRPr sz="1400">
                    <a:gradFill>
                      <a:gsLst>
                        <a:gs pos="2917">
                          <a:schemeClr val="tx2"/>
                        </a:gs>
                        <a:gs pos="30000">
                          <a:schemeClr val="tx2"/>
                        </a:gs>
                      </a:gsLst>
                      <a:lin ang="5400000" scaled="0"/>
                    </a:gradFill>
                    <a:latin typeface="+mn-lt"/>
                  </a:defRPr>
                </a:lvl1pPr>
              </a:lstStyle>
              <a:p>
                <a:pPr marL="0" marR="0" lvl="0" indent="0" defTabSz="896386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588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372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Segoe UI"/>
                  </a:rPr>
                  <a:t>Search and query</a:t>
                </a:r>
              </a:p>
            </p:txBody>
          </p:sp>
        </p:grpSp>
        <p:sp>
          <p:nvSpPr>
            <p:cNvPr id="23" name="TextBox 22"/>
            <p:cNvSpPr txBox="1"/>
            <p:nvPr/>
          </p:nvSpPr>
          <p:spPr>
            <a:xfrm>
              <a:off x="10624566" y="4502604"/>
              <a:ext cx="791883" cy="2215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>
                <a:lnSpc>
                  <a:spcPct val="90000"/>
                </a:lnSpc>
                <a:spcAft>
                  <a:spcPts val="600"/>
                </a:spcAft>
                <a:defRPr sz="1400">
                  <a:gradFill>
                    <a:gsLst>
                      <a:gs pos="2917">
                        <a:schemeClr val="tx2"/>
                      </a:gs>
                      <a:gs pos="30000">
                        <a:schemeClr val="tx2"/>
                      </a:gs>
                    </a:gsLst>
                    <a:lin ang="5400000" scaled="0"/>
                  </a:gradFill>
                  <a:latin typeface="+mn-lt"/>
                </a:defRPr>
              </a:lvl1pPr>
            </a:lstStyle>
            <a:p>
              <a:pPr marL="0" marR="0" lvl="0" indent="0" algn="ctr" defTabSz="896386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EDC30D"/>
                  </a:solidFill>
                  <a:effectLst/>
                  <a:uLnTx/>
                  <a:uFillTx/>
                  <a:latin typeface="Segoe UI"/>
                </a:rPr>
                <a:t>Power BI</a:t>
              </a:r>
            </a:p>
          </p:txBody>
        </p:sp>
        <p:sp>
          <p:nvSpPr>
            <p:cNvPr id="24" name="Freeform 27"/>
            <p:cNvSpPr>
              <a:spLocks noChangeAspect="1" noEditPoints="1"/>
            </p:cNvSpPr>
            <p:nvPr/>
          </p:nvSpPr>
          <p:spPr bwMode="black">
            <a:xfrm>
              <a:off x="10613063" y="1595023"/>
              <a:ext cx="897970" cy="578449"/>
            </a:xfrm>
            <a:custGeom>
              <a:avLst/>
              <a:gdLst/>
              <a:ahLst/>
              <a:cxnLst>
                <a:cxn ang="0">
                  <a:pos x="340" y="182"/>
                </a:cxn>
                <a:cxn ang="0">
                  <a:pos x="340" y="16"/>
                </a:cxn>
                <a:cxn ang="0">
                  <a:pos x="324" y="0"/>
                </a:cxn>
                <a:cxn ang="0">
                  <a:pos x="47" y="0"/>
                </a:cxn>
                <a:cxn ang="0">
                  <a:pos x="31" y="16"/>
                </a:cxn>
                <a:cxn ang="0">
                  <a:pos x="31" y="182"/>
                </a:cxn>
                <a:cxn ang="0">
                  <a:pos x="0" y="220"/>
                </a:cxn>
                <a:cxn ang="0">
                  <a:pos x="19" y="240"/>
                </a:cxn>
                <a:cxn ang="0">
                  <a:pos x="352" y="240"/>
                </a:cxn>
                <a:cxn ang="0">
                  <a:pos x="371" y="220"/>
                </a:cxn>
                <a:cxn ang="0">
                  <a:pos x="340" y="182"/>
                </a:cxn>
                <a:cxn ang="0">
                  <a:pos x="211" y="225"/>
                </a:cxn>
                <a:cxn ang="0">
                  <a:pos x="154" y="225"/>
                </a:cxn>
                <a:cxn ang="0">
                  <a:pos x="148" y="222"/>
                </a:cxn>
                <a:cxn ang="0">
                  <a:pos x="155" y="209"/>
                </a:cxn>
                <a:cxn ang="0">
                  <a:pos x="160" y="207"/>
                </a:cxn>
                <a:cxn ang="0">
                  <a:pos x="205" y="207"/>
                </a:cxn>
                <a:cxn ang="0">
                  <a:pos x="210" y="209"/>
                </a:cxn>
                <a:cxn ang="0">
                  <a:pos x="217" y="222"/>
                </a:cxn>
                <a:cxn ang="0">
                  <a:pos x="211" y="225"/>
                </a:cxn>
                <a:cxn ang="0">
                  <a:pos x="315" y="178"/>
                </a:cxn>
                <a:cxn ang="0">
                  <a:pos x="56" y="178"/>
                </a:cxn>
                <a:cxn ang="0">
                  <a:pos x="56" y="33"/>
                </a:cxn>
                <a:cxn ang="0">
                  <a:pos x="63" y="25"/>
                </a:cxn>
                <a:cxn ang="0">
                  <a:pos x="308" y="25"/>
                </a:cxn>
                <a:cxn ang="0">
                  <a:pos x="315" y="33"/>
                </a:cxn>
                <a:cxn ang="0">
                  <a:pos x="315" y="178"/>
                </a:cxn>
              </a:cxnLst>
              <a:rect l="0" t="0" r="r" b="b"/>
              <a:pathLst>
                <a:path w="371" h="240">
                  <a:moveTo>
                    <a:pt x="340" y="182"/>
                  </a:moveTo>
                  <a:cubicBezTo>
                    <a:pt x="340" y="16"/>
                    <a:pt x="340" y="16"/>
                    <a:pt x="340" y="16"/>
                  </a:cubicBezTo>
                  <a:cubicBezTo>
                    <a:pt x="340" y="8"/>
                    <a:pt x="333" y="0"/>
                    <a:pt x="324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38" y="0"/>
                    <a:pt x="31" y="8"/>
                    <a:pt x="31" y="16"/>
                  </a:cubicBezTo>
                  <a:cubicBezTo>
                    <a:pt x="31" y="182"/>
                    <a:pt x="31" y="182"/>
                    <a:pt x="31" y="182"/>
                  </a:cubicBezTo>
                  <a:cubicBezTo>
                    <a:pt x="0" y="220"/>
                    <a:pt x="0" y="220"/>
                    <a:pt x="0" y="220"/>
                  </a:cubicBezTo>
                  <a:cubicBezTo>
                    <a:pt x="0" y="231"/>
                    <a:pt x="9" y="240"/>
                    <a:pt x="19" y="240"/>
                  </a:cubicBezTo>
                  <a:cubicBezTo>
                    <a:pt x="352" y="240"/>
                    <a:pt x="352" y="240"/>
                    <a:pt x="352" y="240"/>
                  </a:cubicBezTo>
                  <a:cubicBezTo>
                    <a:pt x="362" y="240"/>
                    <a:pt x="371" y="231"/>
                    <a:pt x="371" y="220"/>
                  </a:cubicBezTo>
                  <a:lnTo>
                    <a:pt x="340" y="182"/>
                  </a:lnTo>
                  <a:close/>
                  <a:moveTo>
                    <a:pt x="211" y="225"/>
                  </a:moveTo>
                  <a:cubicBezTo>
                    <a:pt x="154" y="225"/>
                    <a:pt x="154" y="225"/>
                    <a:pt x="154" y="225"/>
                  </a:cubicBezTo>
                  <a:cubicBezTo>
                    <a:pt x="151" y="225"/>
                    <a:pt x="148" y="223"/>
                    <a:pt x="148" y="222"/>
                  </a:cubicBezTo>
                  <a:cubicBezTo>
                    <a:pt x="155" y="209"/>
                    <a:pt x="155" y="209"/>
                    <a:pt x="155" y="209"/>
                  </a:cubicBezTo>
                  <a:cubicBezTo>
                    <a:pt x="155" y="208"/>
                    <a:pt x="157" y="207"/>
                    <a:pt x="160" y="207"/>
                  </a:cubicBezTo>
                  <a:cubicBezTo>
                    <a:pt x="205" y="207"/>
                    <a:pt x="205" y="207"/>
                    <a:pt x="205" y="207"/>
                  </a:cubicBezTo>
                  <a:cubicBezTo>
                    <a:pt x="208" y="207"/>
                    <a:pt x="210" y="208"/>
                    <a:pt x="210" y="209"/>
                  </a:cubicBezTo>
                  <a:cubicBezTo>
                    <a:pt x="217" y="222"/>
                    <a:pt x="217" y="222"/>
                    <a:pt x="217" y="222"/>
                  </a:cubicBezTo>
                  <a:cubicBezTo>
                    <a:pt x="217" y="223"/>
                    <a:pt x="214" y="225"/>
                    <a:pt x="211" y="225"/>
                  </a:cubicBezTo>
                  <a:close/>
                  <a:moveTo>
                    <a:pt x="315" y="178"/>
                  </a:moveTo>
                  <a:cubicBezTo>
                    <a:pt x="56" y="178"/>
                    <a:pt x="56" y="178"/>
                    <a:pt x="56" y="178"/>
                  </a:cubicBezTo>
                  <a:cubicBezTo>
                    <a:pt x="56" y="33"/>
                    <a:pt x="56" y="33"/>
                    <a:pt x="56" y="33"/>
                  </a:cubicBezTo>
                  <a:cubicBezTo>
                    <a:pt x="56" y="28"/>
                    <a:pt x="59" y="25"/>
                    <a:pt x="63" y="25"/>
                  </a:cubicBezTo>
                  <a:cubicBezTo>
                    <a:pt x="308" y="25"/>
                    <a:pt x="308" y="25"/>
                    <a:pt x="308" y="25"/>
                  </a:cubicBezTo>
                  <a:cubicBezTo>
                    <a:pt x="312" y="25"/>
                    <a:pt x="315" y="28"/>
                    <a:pt x="315" y="33"/>
                  </a:cubicBezTo>
                  <a:lnTo>
                    <a:pt x="315" y="178"/>
                  </a:lnTo>
                  <a:close/>
                </a:path>
              </a:pathLst>
            </a:custGeom>
            <a:solidFill>
              <a:schemeClr val="tx1"/>
            </a:solidFill>
            <a:extLst/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89638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0161160" y="2270574"/>
              <a:ext cx="1726435" cy="19005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>
                <a:lnSpc>
                  <a:spcPct val="90000"/>
                </a:lnSpc>
                <a:spcAft>
                  <a:spcPts val="600"/>
                </a:spcAft>
                <a:defRPr sz="1400">
                  <a:gradFill>
                    <a:gsLst>
                      <a:gs pos="2917">
                        <a:schemeClr val="tx2"/>
                      </a:gs>
                      <a:gs pos="30000">
                        <a:schemeClr val="tx2"/>
                      </a:gs>
                    </a:gsLst>
                    <a:lin ang="5400000" scaled="0"/>
                  </a:gradFill>
                  <a:latin typeface="+mn-lt"/>
                </a:defRPr>
              </a:lvl1pPr>
            </a:lstStyle>
            <a:p>
              <a:pPr marL="0" marR="0" lvl="0" indent="0" defTabSz="896386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72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Segoe UI"/>
                </a:rPr>
                <a:t>Web/client dashboard</a:t>
              </a:r>
            </a:p>
          </p:txBody>
        </p:sp>
        <p:sp>
          <p:nvSpPr>
            <p:cNvPr id="26" name="Freeform 38"/>
            <p:cNvSpPr>
              <a:spLocks noEditPoints="1"/>
            </p:cNvSpPr>
            <p:nvPr/>
          </p:nvSpPr>
          <p:spPr bwMode="auto">
            <a:xfrm>
              <a:off x="8682726" y="1817043"/>
              <a:ext cx="810172" cy="2868559"/>
            </a:xfrm>
            <a:custGeom>
              <a:avLst/>
              <a:gdLst>
                <a:gd name="T0" fmla="*/ 792 w 792"/>
                <a:gd name="T1" fmla="*/ 144 h 2588"/>
                <a:gd name="T2" fmla="*/ 396 w 792"/>
                <a:gd name="T3" fmla="*/ 0 h 2588"/>
                <a:gd name="T4" fmla="*/ 0 w 792"/>
                <a:gd name="T5" fmla="*/ 144 h 2588"/>
                <a:gd name="T6" fmla="*/ 0 w 792"/>
                <a:gd name="T7" fmla="*/ 792 h 2588"/>
                <a:gd name="T8" fmla="*/ 396 w 792"/>
                <a:gd name="T9" fmla="*/ 936 h 2588"/>
                <a:gd name="T10" fmla="*/ 792 w 792"/>
                <a:gd name="T11" fmla="*/ 792 h 2588"/>
                <a:gd name="T12" fmla="*/ 792 w 792"/>
                <a:gd name="T13" fmla="*/ 792 h 2588"/>
                <a:gd name="T14" fmla="*/ 792 w 792"/>
                <a:gd name="T15" fmla="*/ 144 h 2588"/>
                <a:gd name="T16" fmla="*/ 396 w 792"/>
                <a:gd name="T17" fmla="*/ 241 h 2588"/>
                <a:gd name="T18" fmla="*/ 65 w 792"/>
                <a:gd name="T19" fmla="*/ 144 h 2588"/>
                <a:gd name="T20" fmla="*/ 396 w 792"/>
                <a:gd name="T21" fmla="*/ 47 h 2588"/>
                <a:gd name="T22" fmla="*/ 728 w 792"/>
                <a:gd name="T23" fmla="*/ 144 h 2588"/>
                <a:gd name="T24" fmla="*/ 396 w 792"/>
                <a:gd name="T25" fmla="*/ 241 h 2588"/>
                <a:gd name="T26" fmla="*/ 792 w 792"/>
                <a:gd name="T27" fmla="*/ 970 h 2588"/>
                <a:gd name="T28" fmla="*/ 792 w 792"/>
                <a:gd name="T29" fmla="*/ 970 h 2588"/>
                <a:gd name="T30" fmla="*/ 792 w 792"/>
                <a:gd name="T31" fmla="*/ 1618 h 2588"/>
                <a:gd name="T32" fmla="*/ 792 w 792"/>
                <a:gd name="T33" fmla="*/ 1618 h 2588"/>
                <a:gd name="T34" fmla="*/ 396 w 792"/>
                <a:gd name="T35" fmla="*/ 1762 h 2588"/>
                <a:gd name="T36" fmla="*/ 0 w 792"/>
                <a:gd name="T37" fmla="*/ 1618 h 2588"/>
                <a:gd name="T38" fmla="*/ 0 w 792"/>
                <a:gd name="T39" fmla="*/ 970 h 2588"/>
                <a:gd name="T40" fmla="*/ 30 w 792"/>
                <a:gd name="T41" fmla="*/ 915 h 2588"/>
                <a:gd name="T42" fmla="*/ 97 w 792"/>
                <a:gd name="T43" fmla="*/ 946 h 2588"/>
                <a:gd name="T44" fmla="*/ 396 w 792"/>
                <a:gd name="T45" fmla="*/ 992 h 2588"/>
                <a:gd name="T46" fmla="*/ 696 w 792"/>
                <a:gd name="T47" fmla="*/ 946 h 2588"/>
                <a:gd name="T48" fmla="*/ 763 w 792"/>
                <a:gd name="T49" fmla="*/ 915 h 2588"/>
                <a:gd name="T50" fmla="*/ 792 w 792"/>
                <a:gd name="T51" fmla="*/ 970 h 2588"/>
                <a:gd name="T52" fmla="*/ 792 w 792"/>
                <a:gd name="T53" fmla="*/ 1796 h 2588"/>
                <a:gd name="T54" fmla="*/ 792 w 792"/>
                <a:gd name="T55" fmla="*/ 1796 h 2588"/>
                <a:gd name="T56" fmla="*/ 792 w 792"/>
                <a:gd name="T57" fmla="*/ 2444 h 2588"/>
                <a:gd name="T58" fmla="*/ 792 w 792"/>
                <a:gd name="T59" fmla="*/ 2444 h 2588"/>
                <a:gd name="T60" fmla="*/ 396 w 792"/>
                <a:gd name="T61" fmla="*/ 2588 h 2588"/>
                <a:gd name="T62" fmla="*/ 0 w 792"/>
                <a:gd name="T63" fmla="*/ 2444 h 2588"/>
                <a:gd name="T64" fmla="*/ 0 w 792"/>
                <a:gd name="T65" fmla="*/ 1796 h 2588"/>
                <a:gd name="T66" fmla="*/ 30 w 792"/>
                <a:gd name="T67" fmla="*/ 1741 h 2588"/>
                <a:gd name="T68" fmla="*/ 97 w 792"/>
                <a:gd name="T69" fmla="*/ 1772 h 2588"/>
                <a:gd name="T70" fmla="*/ 396 w 792"/>
                <a:gd name="T71" fmla="*/ 1818 h 2588"/>
                <a:gd name="T72" fmla="*/ 696 w 792"/>
                <a:gd name="T73" fmla="*/ 1772 h 2588"/>
                <a:gd name="T74" fmla="*/ 763 w 792"/>
                <a:gd name="T75" fmla="*/ 1741 h 2588"/>
                <a:gd name="T76" fmla="*/ 792 w 792"/>
                <a:gd name="T77" fmla="*/ 1796 h 25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792" h="2588">
                  <a:moveTo>
                    <a:pt x="792" y="144"/>
                  </a:moveTo>
                  <a:cubicBezTo>
                    <a:pt x="792" y="64"/>
                    <a:pt x="615" y="0"/>
                    <a:pt x="396" y="0"/>
                  </a:cubicBezTo>
                  <a:cubicBezTo>
                    <a:pt x="178" y="0"/>
                    <a:pt x="0" y="64"/>
                    <a:pt x="0" y="144"/>
                  </a:cubicBezTo>
                  <a:cubicBezTo>
                    <a:pt x="0" y="792"/>
                    <a:pt x="0" y="792"/>
                    <a:pt x="0" y="792"/>
                  </a:cubicBezTo>
                  <a:cubicBezTo>
                    <a:pt x="0" y="872"/>
                    <a:pt x="178" y="936"/>
                    <a:pt x="396" y="936"/>
                  </a:cubicBezTo>
                  <a:cubicBezTo>
                    <a:pt x="615" y="936"/>
                    <a:pt x="792" y="872"/>
                    <a:pt x="792" y="792"/>
                  </a:cubicBezTo>
                  <a:cubicBezTo>
                    <a:pt x="792" y="792"/>
                    <a:pt x="792" y="792"/>
                    <a:pt x="792" y="792"/>
                  </a:cubicBezTo>
                  <a:cubicBezTo>
                    <a:pt x="792" y="144"/>
                    <a:pt x="792" y="144"/>
                    <a:pt x="792" y="144"/>
                  </a:cubicBezTo>
                  <a:close/>
                  <a:moveTo>
                    <a:pt x="396" y="241"/>
                  </a:moveTo>
                  <a:cubicBezTo>
                    <a:pt x="214" y="241"/>
                    <a:pt x="65" y="198"/>
                    <a:pt x="65" y="144"/>
                  </a:cubicBezTo>
                  <a:cubicBezTo>
                    <a:pt x="65" y="90"/>
                    <a:pt x="214" y="47"/>
                    <a:pt x="396" y="47"/>
                  </a:cubicBezTo>
                  <a:cubicBezTo>
                    <a:pt x="579" y="47"/>
                    <a:pt x="728" y="90"/>
                    <a:pt x="728" y="144"/>
                  </a:cubicBezTo>
                  <a:cubicBezTo>
                    <a:pt x="728" y="198"/>
                    <a:pt x="579" y="241"/>
                    <a:pt x="396" y="241"/>
                  </a:cubicBezTo>
                  <a:close/>
                  <a:moveTo>
                    <a:pt x="792" y="970"/>
                  </a:moveTo>
                  <a:cubicBezTo>
                    <a:pt x="792" y="970"/>
                    <a:pt x="792" y="970"/>
                    <a:pt x="792" y="970"/>
                  </a:cubicBezTo>
                  <a:cubicBezTo>
                    <a:pt x="792" y="1618"/>
                    <a:pt x="792" y="1618"/>
                    <a:pt x="792" y="1618"/>
                  </a:cubicBezTo>
                  <a:cubicBezTo>
                    <a:pt x="792" y="1618"/>
                    <a:pt x="792" y="1618"/>
                    <a:pt x="792" y="1618"/>
                  </a:cubicBezTo>
                  <a:cubicBezTo>
                    <a:pt x="792" y="1698"/>
                    <a:pt x="615" y="1762"/>
                    <a:pt x="396" y="1762"/>
                  </a:cubicBezTo>
                  <a:cubicBezTo>
                    <a:pt x="178" y="1762"/>
                    <a:pt x="0" y="1698"/>
                    <a:pt x="0" y="1618"/>
                  </a:cubicBezTo>
                  <a:cubicBezTo>
                    <a:pt x="0" y="970"/>
                    <a:pt x="0" y="970"/>
                    <a:pt x="0" y="970"/>
                  </a:cubicBezTo>
                  <a:cubicBezTo>
                    <a:pt x="0" y="951"/>
                    <a:pt x="11" y="932"/>
                    <a:pt x="30" y="915"/>
                  </a:cubicBezTo>
                  <a:cubicBezTo>
                    <a:pt x="48" y="926"/>
                    <a:pt x="71" y="937"/>
                    <a:pt x="97" y="946"/>
                  </a:cubicBezTo>
                  <a:cubicBezTo>
                    <a:pt x="178" y="976"/>
                    <a:pt x="284" y="992"/>
                    <a:pt x="396" y="992"/>
                  </a:cubicBezTo>
                  <a:cubicBezTo>
                    <a:pt x="509" y="992"/>
                    <a:pt x="615" y="976"/>
                    <a:pt x="696" y="946"/>
                  </a:cubicBezTo>
                  <a:cubicBezTo>
                    <a:pt x="722" y="937"/>
                    <a:pt x="744" y="926"/>
                    <a:pt x="763" y="915"/>
                  </a:cubicBezTo>
                  <a:cubicBezTo>
                    <a:pt x="782" y="932"/>
                    <a:pt x="792" y="951"/>
                    <a:pt x="792" y="970"/>
                  </a:cubicBezTo>
                  <a:close/>
                  <a:moveTo>
                    <a:pt x="792" y="1796"/>
                  </a:moveTo>
                  <a:cubicBezTo>
                    <a:pt x="792" y="1796"/>
                    <a:pt x="792" y="1796"/>
                    <a:pt x="792" y="1796"/>
                  </a:cubicBezTo>
                  <a:cubicBezTo>
                    <a:pt x="792" y="2444"/>
                    <a:pt x="792" y="2444"/>
                    <a:pt x="792" y="2444"/>
                  </a:cubicBezTo>
                  <a:cubicBezTo>
                    <a:pt x="792" y="2444"/>
                    <a:pt x="792" y="2444"/>
                    <a:pt x="792" y="2444"/>
                  </a:cubicBezTo>
                  <a:cubicBezTo>
                    <a:pt x="792" y="2524"/>
                    <a:pt x="615" y="2588"/>
                    <a:pt x="396" y="2588"/>
                  </a:cubicBezTo>
                  <a:cubicBezTo>
                    <a:pt x="178" y="2588"/>
                    <a:pt x="0" y="2524"/>
                    <a:pt x="0" y="2444"/>
                  </a:cubicBezTo>
                  <a:cubicBezTo>
                    <a:pt x="0" y="1796"/>
                    <a:pt x="0" y="1796"/>
                    <a:pt x="0" y="1796"/>
                  </a:cubicBezTo>
                  <a:cubicBezTo>
                    <a:pt x="0" y="1777"/>
                    <a:pt x="11" y="1758"/>
                    <a:pt x="30" y="1741"/>
                  </a:cubicBezTo>
                  <a:cubicBezTo>
                    <a:pt x="48" y="1752"/>
                    <a:pt x="71" y="1763"/>
                    <a:pt x="97" y="1772"/>
                  </a:cubicBezTo>
                  <a:cubicBezTo>
                    <a:pt x="178" y="1802"/>
                    <a:pt x="284" y="1818"/>
                    <a:pt x="396" y="1818"/>
                  </a:cubicBezTo>
                  <a:cubicBezTo>
                    <a:pt x="509" y="1818"/>
                    <a:pt x="615" y="1802"/>
                    <a:pt x="696" y="1772"/>
                  </a:cubicBezTo>
                  <a:cubicBezTo>
                    <a:pt x="722" y="1763"/>
                    <a:pt x="744" y="1752"/>
                    <a:pt x="763" y="1741"/>
                  </a:cubicBezTo>
                  <a:cubicBezTo>
                    <a:pt x="782" y="1758"/>
                    <a:pt x="792" y="1777"/>
                    <a:pt x="792" y="1796"/>
                  </a:cubicBezTo>
                  <a:close/>
                </a:path>
              </a:pathLst>
            </a:custGeom>
            <a:solidFill>
              <a:srgbClr val="FFFFFF"/>
            </a:solidFill>
            <a:ln w="38100">
              <a:solidFill>
                <a:schemeClr val="tx1"/>
              </a:solidFill>
            </a:ln>
            <a:extLst/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89638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endParaRPr>
            </a:p>
          </p:txBody>
        </p:sp>
        <p:sp>
          <p:nvSpPr>
            <p:cNvPr id="27" name="Right Arrow 215"/>
            <p:cNvSpPr/>
            <p:nvPr/>
          </p:nvSpPr>
          <p:spPr bwMode="auto">
            <a:xfrm>
              <a:off x="7973008" y="1499963"/>
              <a:ext cx="1260000" cy="720000"/>
            </a:xfrm>
            <a:prstGeom prst="rightArrow">
              <a:avLst/>
            </a:prstGeom>
            <a:solidFill>
              <a:srgbClr val="EDC30D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89642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10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76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rPr>
                <a:t>Event Hubs</a:t>
              </a:r>
            </a:p>
          </p:txBody>
        </p:sp>
        <p:sp>
          <p:nvSpPr>
            <p:cNvPr id="28" name="Right Arrow 216"/>
            <p:cNvSpPr/>
            <p:nvPr/>
          </p:nvSpPr>
          <p:spPr bwMode="auto">
            <a:xfrm>
              <a:off x="7973008" y="2873652"/>
              <a:ext cx="1260000" cy="720000"/>
            </a:xfrm>
            <a:prstGeom prst="rightArrow">
              <a:avLst/>
            </a:prstGeom>
            <a:solidFill>
              <a:schemeClr val="tx1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89642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102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76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rPr>
                <a:t>SQL DB</a:t>
              </a:r>
            </a:p>
          </p:txBody>
        </p:sp>
        <p:sp>
          <p:nvSpPr>
            <p:cNvPr id="29" name="Right Arrow 217"/>
            <p:cNvSpPr/>
            <p:nvPr/>
          </p:nvSpPr>
          <p:spPr bwMode="auto">
            <a:xfrm>
              <a:off x="7957847" y="3575851"/>
              <a:ext cx="1260000" cy="720000"/>
            </a:xfrm>
            <a:prstGeom prst="rightArrow">
              <a:avLst/>
            </a:prstGeom>
            <a:solidFill>
              <a:schemeClr val="tx1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89642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102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76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rPr>
                <a:t>Storage Blobs and Tables</a:t>
              </a:r>
            </a:p>
          </p:txBody>
        </p:sp>
        <p:sp>
          <p:nvSpPr>
            <p:cNvPr id="30" name="Right Arrow 71"/>
            <p:cNvSpPr/>
            <p:nvPr/>
          </p:nvSpPr>
          <p:spPr bwMode="auto">
            <a:xfrm>
              <a:off x="7957847" y="4986525"/>
              <a:ext cx="2160000" cy="720000"/>
            </a:xfrm>
            <a:prstGeom prst="rightArrow">
              <a:avLst/>
            </a:prstGeom>
            <a:solidFill>
              <a:schemeClr val="tx1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89642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102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76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rPr>
                <a:t>Power BI</a:t>
              </a:r>
            </a:p>
          </p:txBody>
        </p:sp>
        <p:sp>
          <p:nvSpPr>
            <p:cNvPr id="31" name="Right Arrow 72"/>
            <p:cNvSpPr/>
            <p:nvPr/>
          </p:nvSpPr>
          <p:spPr bwMode="auto">
            <a:xfrm>
              <a:off x="7958159" y="4292991"/>
              <a:ext cx="1260000" cy="720000"/>
            </a:xfrm>
            <a:prstGeom prst="rightArrow">
              <a:avLst/>
            </a:prstGeom>
            <a:solidFill>
              <a:schemeClr val="tx1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89642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102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76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rPr>
                <a:t>Document DB</a:t>
              </a:r>
            </a:p>
          </p:txBody>
        </p:sp>
        <p:cxnSp>
          <p:nvCxnSpPr>
            <p:cNvPr id="32" name="Straight Arrow Connector 31"/>
            <p:cNvCxnSpPr>
              <a:stCxn id="54" idx="3"/>
              <a:endCxn id="49" idx="2"/>
            </p:cNvCxnSpPr>
            <p:nvPr/>
          </p:nvCxnSpPr>
          <p:spPr>
            <a:xfrm>
              <a:off x="1916302" y="1963317"/>
              <a:ext cx="2580253" cy="328169"/>
            </a:xfrm>
            <a:prstGeom prst="straightConnector1">
              <a:avLst/>
            </a:prstGeom>
            <a:noFill/>
            <a:ln w="38100" cap="flat" cmpd="sng" algn="ctr">
              <a:solidFill>
                <a:srgbClr val="EDC30D"/>
              </a:solidFill>
              <a:prstDash val="solid"/>
              <a:headEnd type="none"/>
              <a:tailEnd type="triangle"/>
            </a:ln>
            <a:effectLst/>
          </p:spPr>
        </p:cxnSp>
        <p:cxnSp>
          <p:nvCxnSpPr>
            <p:cNvPr id="33" name="Straight Arrow Connector 32"/>
            <p:cNvCxnSpPr>
              <a:endCxn id="77" idx="2"/>
            </p:cNvCxnSpPr>
            <p:nvPr/>
          </p:nvCxnSpPr>
          <p:spPr>
            <a:xfrm flipV="1">
              <a:off x="3788074" y="3403417"/>
              <a:ext cx="708240" cy="1701342"/>
            </a:xfrm>
            <a:prstGeom prst="straightConnector1">
              <a:avLst/>
            </a:prstGeom>
            <a:noFill/>
            <a:ln w="25400" cap="flat" cmpd="sng" algn="ctr">
              <a:solidFill>
                <a:srgbClr val="777777"/>
              </a:solidFill>
              <a:prstDash val="solid"/>
              <a:headEnd type="none"/>
              <a:tailEnd type="triangle"/>
            </a:ln>
            <a:effectLst/>
          </p:spPr>
        </p:cxnSp>
        <p:cxnSp>
          <p:nvCxnSpPr>
            <p:cNvPr id="34" name="Straight Arrow Connector 33"/>
            <p:cNvCxnSpPr/>
            <p:nvPr/>
          </p:nvCxnSpPr>
          <p:spPr>
            <a:xfrm>
              <a:off x="1908417" y="5282474"/>
              <a:ext cx="647498" cy="0"/>
            </a:xfrm>
            <a:prstGeom prst="straightConnector1">
              <a:avLst/>
            </a:prstGeom>
            <a:noFill/>
            <a:ln w="25400" cap="flat" cmpd="sng" algn="ctr">
              <a:solidFill>
                <a:srgbClr val="777777"/>
              </a:solidFill>
              <a:prstDash val="solid"/>
              <a:headEnd type="none"/>
              <a:tailEnd type="triangle"/>
            </a:ln>
            <a:effectLst/>
          </p:spPr>
        </p:cxnSp>
        <p:cxnSp>
          <p:nvCxnSpPr>
            <p:cNvPr id="35" name="Straight Arrow Connector 34"/>
            <p:cNvCxnSpPr>
              <a:stCxn id="20" idx="3"/>
              <a:endCxn id="77" idx="2"/>
            </p:cNvCxnSpPr>
            <p:nvPr/>
          </p:nvCxnSpPr>
          <p:spPr>
            <a:xfrm flipV="1">
              <a:off x="1908995" y="3403417"/>
              <a:ext cx="2587319" cy="18658"/>
            </a:xfrm>
            <a:prstGeom prst="straightConnector1">
              <a:avLst/>
            </a:prstGeom>
            <a:noFill/>
            <a:ln w="25400" cap="flat" cmpd="sng" algn="ctr">
              <a:solidFill>
                <a:srgbClr val="777777"/>
              </a:solidFill>
              <a:prstDash val="solid"/>
              <a:headEnd type="none"/>
              <a:tailEnd type="triangle"/>
            </a:ln>
            <a:effectLst/>
          </p:spPr>
        </p:cxnSp>
        <p:cxnSp>
          <p:nvCxnSpPr>
            <p:cNvPr id="36" name="Straight Arrow Connector 35"/>
            <p:cNvCxnSpPr>
              <a:endCxn id="77" idx="2"/>
            </p:cNvCxnSpPr>
            <p:nvPr/>
          </p:nvCxnSpPr>
          <p:spPr>
            <a:xfrm flipV="1">
              <a:off x="3715110" y="3403417"/>
              <a:ext cx="781204" cy="567328"/>
            </a:xfrm>
            <a:prstGeom prst="straightConnector1">
              <a:avLst/>
            </a:prstGeom>
            <a:noFill/>
            <a:ln w="25400" cap="flat" cmpd="sng" algn="ctr">
              <a:solidFill>
                <a:srgbClr val="777777"/>
              </a:solidFill>
              <a:prstDash val="solid"/>
              <a:headEnd type="none"/>
              <a:tailEnd type="triangle"/>
            </a:ln>
            <a:effectLst/>
          </p:spPr>
        </p:cxnSp>
        <p:cxnSp>
          <p:nvCxnSpPr>
            <p:cNvPr id="37" name="Straight Arrow Connector 36"/>
            <p:cNvCxnSpPr>
              <a:stCxn id="21" idx="3"/>
            </p:cNvCxnSpPr>
            <p:nvPr/>
          </p:nvCxnSpPr>
          <p:spPr>
            <a:xfrm>
              <a:off x="1907768" y="4097843"/>
              <a:ext cx="444834" cy="0"/>
            </a:xfrm>
            <a:prstGeom prst="straightConnector1">
              <a:avLst/>
            </a:prstGeom>
            <a:noFill/>
            <a:ln w="25400" cap="flat" cmpd="sng" algn="ctr">
              <a:solidFill>
                <a:srgbClr val="777777"/>
              </a:solidFill>
              <a:prstDash val="solid"/>
              <a:headEnd type="triangle"/>
              <a:tailEnd type="triangle"/>
            </a:ln>
            <a:effectLst/>
          </p:spPr>
        </p:cxnSp>
        <p:cxnSp>
          <p:nvCxnSpPr>
            <p:cNvPr id="38" name="Straight Arrow Connector 37"/>
            <p:cNvCxnSpPr>
              <a:stCxn id="77" idx="6"/>
              <a:endCxn id="59" idx="2"/>
            </p:cNvCxnSpPr>
            <p:nvPr/>
          </p:nvCxnSpPr>
          <p:spPr>
            <a:xfrm>
              <a:off x="5547514" y="3403417"/>
              <a:ext cx="764358" cy="3927"/>
            </a:xfrm>
            <a:prstGeom prst="straightConnector1">
              <a:avLst/>
            </a:prstGeom>
            <a:noFill/>
            <a:ln w="25400" cap="flat" cmpd="sng" algn="ctr">
              <a:solidFill>
                <a:srgbClr val="777777"/>
              </a:solidFill>
              <a:prstDash val="solid"/>
              <a:headEnd type="none"/>
              <a:tailEnd type="triangle"/>
            </a:ln>
            <a:effectLst/>
          </p:spPr>
        </p:cxnSp>
        <p:cxnSp>
          <p:nvCxnSpPr>
            <p:cNvPr id="39" name="Straight Arrow Connector 38"/>
            <p:cNvCxnSpPr>
              <a:stCxn id="59" idx="4"/>
              <a:endCxn id="61" idx="0"/>
            </p:cNvCxnSpPr>
            <p:nvPr/>
          </p:nvCxnSpPr>
          <p:spPr>
            <a:xfrm>
              <a:off x="7069261" y="4188033"/>
              <a:ext cx="0" cy="403999"/>
            </a:xfrm>
            <a:prstGeom prst="straightConnector1">
              <a:avLst/>
            </a:prstGeom>
            <a:noFill/>
            <a:ln w="38100" cap="flat" cmpd="sng" algn="ctr">
              <a:solidFill>
                <a:srgbClr val="EDC30D"/>
              </a:solidFill>
              <a:prstDash val="solid"/>
              <a:headEnd type="triangle" w="med" len="med"/>
              <a:tailEnd type="triangle" w="med" len="med"/>
            </a:ln>
            <a:effectLst/>
          </p:spPr>
        </p:cxnSp>
        <p:sp>
          <p:nvSpPr>
            <p:cNvPr id="40" name="Freeform 38"/>
            <p:cNvSpPr>
              <a:spLocks noEditPoints="1"/>
            </p:cNvSpPr>
            <p:nvPr/>
          </p:nvSpPr>
          <p:spPr bwMode="auto">
            <a:xfrm>
              <a:off x="4707283" y="5397497"/>
              <a:ext cx="648000" cy="648000"/>
            </a:xfrm>
            <a:custGeom>
              <a:avLst/>
              <a:gdLst>
                <a:gd name="T0" fmla="*/ 792 w 792"/>
                <a:gd name="T1" fmla="*/ 144 h 2588"/>
                <a:gd name="T2" fmla="*/ 396 w 792"/>
                <a:gd name="T3" fmla="*/ 0 h 2588"/>
                <a:gd name="T4" fmla="*/ 0 w 792"/>
                <a:gd name="T5" fmla="*/ 144 h 2588"/>
                <a:gd name="T6" fmla="*/ 0 w 792"/>
                <a:gd name="T7" fmla="*/ 792 h 2588"/>
                <a:gd name="T8" fmla="*/ 396 w 792"/>
                <a:gd name="T9" fmla="*/ 936 h 2588"/>
                <a:gd name="T10" fmla="*/ 792 w 792"/>
                <a:gd name="T11" fmla="*/ 792 h 2588"/>
                <a:gd name="T12" fmla="*/ 792 w 792"/>
                <a:gd name="T13" fmla="*/ 792 h 2588"/>
                <a:gd name="T14" fmla="*/ 792 w 792"/>
                <a:gd name="T15" fmla="*/ 144 h 2588"/>
                <a:gd name="T16" fmla="*/ 396 w 792"/>
                <a:gd name="T17" fmla="*/ 241 h 2588"/>
                <a:gd name="T18" fmla="*/ 65 w 792"/>
                <a:gd name="T19" fmla="*/ 144 h 2588"/>
                <a:gd name="T20" fmla="*/ 396 w 792"/>
                <a:gd name="T21" fmla="*/ 47 h 2588"/>
                <a:gd name="T22" fmla="*/ 728 w 792"/>
                <a:gd name="T23" fmla="*/ 144 h 2588"/>
                <a:gd name="T24" fmla="*/ 396 w 792"/>
                <a:gd name="T25" fmla="*/ 241 h 2588"/>
                <a:gd name="T26" fmla="*/ 792 w 792"/>
                <a:gd name="T27" fmla="*/ 970 h 2588"/>
                <a:gd name="T28" fmla="*/ 792 w 792"/>
                <a:gd name="T29" fmla="*/ 970 h 2588"/>
                <a:gd name="T30" fmla="*/ 792 w 792"/>
                <a:gd name="T31" fmla="*/ 1618 h 2588"/>
                <a:gd name="T32" fmla="*/ 792 w 792"/>
                <a:gd name="T33" fmla="*/ 1618 h 2588"/>
                <a:gd name="T34" fmla="*/ 396 w 792"/>
                <a:gd name="T35" fmla="*/ 1762 h 2588"/>
                <a:gd name="T36" fmla="*/ 0 w 792"/>
                <a:gd name="T37" fmla="*/ 1618 h 2588"/>
                <a:gd name="T38" fmla="*/ 0 w 792"/>
                <a:gd name="T39" fmla="*/ 970 h 2588"/>
                <a:gd name="T40" fmla="*/ 30 w 792"/>
                <a:gd name="T41" fmla="*/ 915 h 2588"/>
                <a:gd name="T42" fmla="*/ 97 w 792"/>
                <a:gd name="T43" fmla="*/ 946 h 2588"/>
                <a:gd name="T44" fmla="*/ 396 w 792"/>
                <a:gd name="T45" fmla="*/ 992 h 2588"/>
                <a:gd name="T46" fmla="*/ 696 w 792"/>
                <a:gd name="T47" fmla="*/ 946 h 2588"/>
                <a:gd name="T48" fmla="*/ 763 w 792"/>
                <a:gd name="T49" fmla="*/ 915 h 2588"/>
                <a:gd name="T50" fmla="*/ 792 w 792"/>
                <a:gd name="T51" fmla="*/ 970 h 2588"/>
                <a:gd name="T52" fmla="*/ 792 w 792"/>
                <a:gd name="T53" fmla="*/ 1796 h 2588"/>
                <a:gd name="T54" fmla="*/ 792 w 792"/>
                <a:gd name="T55" fmla="*/ 1796 h 2588"/>
                <a:gd name="T56" fmla="*/ 792 w 792"/>
                <a:gd name="T57" fmla="*/ 2444 h 2588"/>
                <a:gd name="T58" fmla="*/ 792 w 792"/>
                <a:gd name="T59" fmla="*/ 2444 h 2588"/>
                <a:gd name="T60" fmla="*/ 396 w 792"/>
                <a:gd name="T61" fmla="*/ 2588 h 2588"/>
                <a:gd name="T62" fmla="*/ 0 w 792"/>
                <a:gd name="T63" fmla="*/ 2444 h 2588"/>
                <a:gd name="T64" fmla="*/ 0 w 792"/>
                <a:gd name="T65" fmla="*/ 1796 h 2588"/>
                <a:gd name="T66" fmla="*/ 30 w 792"/>
                <a:gd name="T67" fmla="*/ 1741 h 2588"/>
                <a:gd name="T68" fmla="*/ 97 w 792"/>
                <a:gd name="T69" fmla="*/ 1772 h 2588"/>
                <a:gd name="T70" fmla="*/ 396 w 792"/>
                <a:gd name="T71" fmla="*/ 1818 h 2588"/>
                <a:gd name="T72" fmla="*/ 696 w 792"/>
                <a:gd name="T73" fmla="*/ 1772 h 2588"/>
                <a:gd name="T74" fmla="*/ 763 w 792"/>
                <a:gd name="T75" fmla="*/ 1741 h 2588"/>
                <a:gd name="T76" fmla="*/ 792 w 792"/>
                <a:gd name="T77" fmla="*/ 1796 h 25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792" h="2588">
                  <a:moveTo>
                    <a:pt x="792" y="144"/>
                  </a:moveTo>
                  <a:cubicBezTo>
                    <a:pt x="792" y="64"/>
                    <a:pt x="615" y="0"/>
                    <a:pt x="396" y="0"/>
                  </a:cubicBezTo>
                  <a:cubicBezTo>
                    <a:pt x="178" y="0"/>
                    <a:pt x="0" y="64"/>
                    <a:pt x="0" y="144"/>
                  </a:cubicBezTo>
                  <a:cubicBezTo>
                    <a:pt x="0" y="792"/>
                    <a:pt x="0" y="792"/>
                    <a:pt x="0" y="792"/>
                  </a:cubicBezTo>
                  <a:cubicBezTo>
                    <a:pt x="0" y="872"/>
                    <a:pt x="178" y="936"/>
                    <a:pt x="396" y="936"/>
                  </a:cubicBezTo>
                  <a:cubicBezTo>
                    <a:pt x="615" y="936"/>
                    <a:pt x="792" y="872"/>
                    <a:pt x="792" y="792"/>
                  </a:cubicBezTo>
                  <a:cubicBezTo>
                    <a:pt x="792" y="792"/>
                    <a:pt x="792" y="792"/>
                    <a:pt x="792" y="792"/>
                  </a:cubicBezTo>
                  <a:cubicBezTo>
                    <a:pt x="792" y="144"/>
                    <a:pt x="792" y="144"/>
                    <a:pt x="792" y="144"/>
                  </a:cubicBezTo>
                  <a:close/>
                  <a:moveTo>
                    <a:pt x="396" y="241"/>
                  </a:moveTo>
                  <a:cubicBezTo>
                    <a:pt x="214" y="241"/>
                    <a:pt x="65" y="198"/>
                    <a:pt x="65" y="144"/>
                  </a:cubicBezTo>
                  <a:cubicBezTo>
                    <a:pt x="65" y="90"/>
                    <a:pt x="214" y="47"/>
                    <a:pt x="396" y="47"/>
                  </a:cubicBezTo>
                  <a:cubicBezTo>
                    <a:pt x="579" y="47"/>
                    <a:pt x="728" y="90"/>
                    <a:pt x="728" y="144"/>
                  </a:cubicBezTo>
                  <a:cubicBezTo>
                    <a:pt x="728" y="198"/>
                    <a:pt x="579" y="241"/>
                    <a:pt x="396" y="241"/>
                  </a:cubicBezTo>
                  <a:close/>
                  <a:moveTo>
                    <a:pt x="792" y="970"/>
                  </a:moveTo>
                  <a:cubicBezTo>
                    <a:pt x="792" y="970"/>
                    <a:pt x="792" y="970"/>
                    <a:pt x="792" y="970"/>
                  </a:cubicBezTo>
                  <a:cubicBezTo>
                    <a:pt x="792" y="1618"/>
                    <a:pt x="792" y="1618"/>
                    <a:pt x="792" y="1618"/>
                  </a:cubicBezTo>
                  <a:cubicBezTo>
                    <a:pt x="792" y="1618"/>
                    <a:pt x="792" y="1618"/>
                    <a:pt x="792" y="1618"/>
                  </a:cubicBezTo>
                  <a:cubicBezTo>
                    <a:pt x="792" y="1698"/>
                    <a:pt x="615" y="1762"/>
                    <a:pt x="396" y="1762"/>
                  </a:cubicBezTo>
                  <a:cubicBezTo>
                    <a:pt x="178" y="1762"/>
                    <a:pt x="0" y="1698"/>
                    <a:pt x="0" y="1618"/>
                  </a:cubicBezTo>
                  <a:cubicBezTo>
                    <a:pt x="0" y="970"/>
                    <a:pt x="0" y="970"/>
                    <a:pt x="0" y="970"/>
                  </a:cubicBezTo>
                  <a:cubicBezTo>
                    <a:pt x="0" y="951"/>
                    <a:pt x="11" y="932"/>
                    <a:pt x="30" y="915"/>
                  </a:cubicBezTo>
                  <a:cubicBezTo>
                    <a:pt x="48" y="926"/>
                    <a:pt x="71" y="937"/>
                    <a:pt x="97" y="946"/>
                  </a:cubicBezTo>
                  <a:cubicBezTo>
                    <a:pt x="178" y="976"/>
                    <a:pt x="284" y="992"/>
                    <a:pt x="396" y="992"/>
                  </a:cubicBezTo>
                  <a:cubicBezTo>
                    <a:pt x="509" y="992"/>
                    <a:pt x="615" y="976"/>
                    <a:pt x="696" y="946"/>
                  </a:cubicBezTo>
                  <a:cubicBezTo>
                    <a:pt x="722" y="937"/>
                    <a:pt x="744" y="926"/>
                    <a:pt x="763" y="915"/>
                  </a:cubicBezTo>
                  <a:cubicBezTo>
                    <a:pt x="782" y="932"/>
                    <a:pt x="792" y="951"/>
                    <a:pt x="792" y="970"/>
                  </a:cubicBezTo>
                  <a:close/>
                  <a:moveTo>
                    <a:pt x="792" y="1796"/>
                  </a:moveTo>
                  <a:cubicBezTo>
                    <a:pt x="792" y="1796"/>
                    <a:pt x="792" y="1796"/>
                    <a:pt x="792" y="1796"/>
                  </a:cubicBezTo>
                  <a:cubicBezTo>
                    <a:pt x="792" y="2444"/>
                    <a:pt x="792" y="2444"/>
                    <a:pt x="792" y="2444"/>
                  </a:cubicBezTo>
                  <a:cubicBezTo>
                    <a:pt x="792" y="2444"/>
                    <a:pt x="792" y="2444"/>
                    <a:pt x="792" y="2444"/>
                  </a:cubicBezTo>
                  <a:cubicBezTo>
                    <a:pt x="792" y="2524"/>
                    <a:pt x="615" y="2588"/>
                    <a:pt x="396" y="2588"/>
                  </a:cubicBezTo>
                  <a:cubicBezTo>
                    <a:pt x="178" y="2588"/>
                    <a:pt x="0" y="2524"/>
                    <a:pt x="0" y="2444"/>
                  </a:cubicBezTo>
                  <a:cubicBezTo>
                    <a:pt x="0" y="1796"/>
                    <a:pt x="0" y="1796"/>
                    <a:pt x="0" y="1796"/>
                  </a:cubicBezTo>
                  <a:cubicBezTo>
                    <a:pt x="0" y="1777"/>
                    <a:pt x="11" y="1758"/>
                    <a:pt x="30" y="1741"/>
                  </a:cubicBezTo>
                  <a:cubicBezTo>
                    <a:pt x="48" y="1752"/>
                    <a:pt x="71" y="1763"/>
                    <a:pt x="97" y="1772"/>
                  </a:cubicBezTo>
                  <a:cubicBezTo>
                    <a:pt x="178" y="1802"/>
                    <a:pt x="284" y="1818"/>
                    <a:pt x="396" y="1818"/>
                  </a:cubicBezTo>
                  <a:cubicBezTo>
                    <a:pt x="509" y="1818"/>
                    <a:pt x="615" y="1802"/>
                    <a:pt x="696" y="1772"/>
                  </a:cubicBezTo>
                  <a:cubicBezTo>
                    <a:pt x="722" y="1763"/>
                    <a:pt x="744" y="1752"/>
                    <a:pt x="763" y="1741"/>
                  </a:cubicBezTo>
                  <a:cubicBezTo>
                    <a:pt x="782" y="1758"/>
                    <a:pt x="792" y="1777"/>
                    <a:pt x="792" y="1796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/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89638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endParaRPr>
            </a:p>
          </p:txBody>
        </p:sp>
        <p:cxnSp>
          <p:nvCxnSpPr>
            <p:cNvPr id="41" name="Straight Arrow Connector 40"/>
            <p:cNvCxnSpPr>
              <a:endCxn id="59" idx="3"/>
            </p:cNvCxnSpPr>
            <p:nvPr/>
          </p:nvCxnSpPr>
          <p:spPr>
            <a:xfrm flipV="1">
              <a:off x="5534230" y="3959374"/>
              <a:ext cx="999476" cy="1614149"/>
            </a:xfrm>
            <a:prstGeom prst="straightConnector1">
              <a:avLst/>
            </a:prstGeom>
            <a:noFill/>
            <a:ln w="25400" cap="flat" cmpd="sng" algn="ctr">
              <a:solidFill>
                <a:srgbClr val="777777"/>
              </a:solidFill>
              <a:prstDash val="solid"/>
              <a:headEnd type="none"/>
              <a:tailEnd type="triangle"/>
            </a:ln>
            <a:effectLst/>
          </p:spPr>
        </p:cxnSp>
        <p:sp>
          <p:nvSpPr>
            <p:cNvPr id="42" name="TextBox 41"/>
            <p:cNvSpPr txBox="1"/>
            <p:nvPr/>
          </p:nvSpPr>
          <p:spPr>
            <a:xfrm>
              <a:off x="10168070" y="5855410"/>
              <a:ext cx="1704880" cy="19008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>
                <a:lnSpc>
                  <a:spcPct val="90000"/>
                </a:lnSpc>
                <a:spcAft>
                  <a:spcPts val="600"/>
                </a:spcAft>
                <a:defRPr sz="1400">
                  <a:gradFill>
                    <a:gsLst>
                      <a:gs pos="2917">
                        <a:schemeClr val="tx2"/>
                      </a:gs>
                      <a:gs pos="30000">
                        <a:schemeClr val="tx2"/>
                      </a:gs>
                    </a:gsLst>
                    <a:lin ang="5400000" scaled="0"/>
                  </a:gradFill>
                  <a:latin typeface="+mn-lt"/>
                </a:defRPr>
              </a:lvl1pPr>
            </a:lstStyle>
            <a:p>
              <a:pPr marL="0" marR="0" lvl="0" indent="0" defTabSz="896386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72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Segoe UI"/>
                </a:rPr>
                <a:t>Devices to take action</a:t>
              </a:r>
            </a:p>
          </p:txBody>
        </p:sp>
        <p:sp>
          <p:nvSpPr>
            <p:cNvPr id="43" name="Freeform 75"/>
            <p:cNvSpPr>
              <a:spLocks noChangeAspect="1" noEditPoints="1"/>
            </p:cNvSpPr>
            <p:nvPr/>
          </p:nvSpPr>
          <p:spPr bwMode="black">
            <a:xfrm>
              <a:off x="10820415" y="4939137"/>
              <a:ext cx="400189" cy="751396"/>
            </a:xfrm>
            <a:custGeom>
              <a:avLst/>
              <a:gdLst>
                <a:gd name="T0" fmla="*/ 860 w 1012"/>
                <a:gd name="T1" fmla="*/ 1756 h 1907"/>
                <a:gd name="T2" fmla="*/ 837 w 1012"/>
                <a:gd name="T3" fmla="*/ 1771 h 1907"/>
                <a:gd name="T4" fmla="*/ 855 w 1012"/>
                <a:gd name="T5" fmla="*/ 1796 h 1907"/>
                <a:gd name="T6" fmla="*/ 873 w 1012"/>
                <a:gd name="T7" fmla="*/ 1766 h 1907"/>
                <a:gd name="T8" fmla="*/ 860 w 1012"/>
                <a:gd name="T9" fmla="*/ 1756 h 1907"/>
                <a:gd name="T10" fmla="*/ 837 w 1012"/>
                <a:gd name="T11" fmla="*/ 1771 h 1907"/>
                <a:gd name="T12" fmla="*/ 855 w 1012"/>
                <a:gd name="T13" fmla="*/ 1796 h 1907"/>
                <a:gd name="T14" fmla="*/ 873 w 1012"/>
                <a:gd name="T15" fmla="*/ 1766 h 1907"/>
                <a:gd name="T16" fmla="*/ 44 w 1012"/>
                <a:gd name="T17" fmla="*/ 0 h 1907"/>
                <a:gd name="T18" fmla="*/ 0 w 1012"/>
                <a:gd name="T19" fmla="*/ 1864 h 1907"/>
                <a:gd name="T20" fmla="*/ 968 w 1012"/>
                <a:gd name="T21" fmla="*/ 1907 h 1907"/>
                <a:gd name="T22" fmla="*/ 1012 w 1012"/>
                <a:gd name="T23" fmla="*/ 44 h 1907"/>
                <a:gd name="T24" fmla="*/ 201 w 1012"/>
                <a:gd name="T25" fmla="*/ 1793 h 1907"/>
                <a:gd name="T26" fmla="*/ 171 w 1012"/>
                <a:gd name="T27" fmla="*/ 1816 h 1907"/>
                <a:gd name="T28" fmla="*/ 119 w 1012"/>
                <a:gd name="T29" fmla="*/ 1785 h 1907"/>
                <a:gd name="T30" fmla="*/ 171 w 1012"/>
                <a:gd name="T31" fmla="*/ 1755 h 1907"/>
                <a:gd name="T32" fmla="*/ 201 w 1012"/>
                <a:gd name="T33" fmla="*/ 1777 h 1907"/>
                <a:gd name="T34" fmla="*/ 500 w 1012"/>
                <a:gd name="T35" fmla="*/ 1819 h 1907"/>
                <a:gd name="T36" fmla="*/ 473 w 1012"/>
                <a:gd name="T37" fmla="*/ 1792 h 1907"/>
                <a:gd name="T38" fmla="*/ 500 w 1012"/>
                <a:gd name="T39" fmla="*/ 1819 h 1907"/>
                <a:gd name="T40" fmla="*/ 473 w 1012"/>
                <a:gd name="T41" fmla="*/ 1789 h 1907"/>
                <a:gd name="T42" fmla="*/ 500 w 1012"/>
                <a:gd name="T43" fmla="*/ 1763 h 1907"/>
                <a:gd name="T44" fmla="*/ 539 w 1012"/>
                <a:gd name="T45" fmla="*/ 1824 h 1907"/>
                <a:gd name="T46" fmla="*/ 503 w 1012"/>
                <a:gd name="T47" fmla="*/ 1792 h 1907"/>
                <a:gd name="T48" fmla="*/ 539 w 1012"/>
                <a:gd name="T49" fmla="*/ 1824 h 1907"/>
                <a:gd name="T50" fmla="*/ 503 w 1012"/>
                <a:gd name="T51" fmla="*/ 1789 h 1907"/>
                <a:gd name="T52" fmla="*/ 539 w 1012"/>
                <a:gd name="T53" fmla="*/ 1758 h 1907"/>
                <a:gd name="T54" fmla="*/ 883 w 1012"/>
                <a:gd name="T55" fmla="*/ 1783 h 1907"/>
                <a:gd name="T56" fmla="*/ 848 w 1012"/>
                <a:gd name="T57" fmla="*/ 1804 h 1907"/>
                <a:gd name="T58" fmla="*/ 819 w 1012"/>
                <a:gd name="T59" fmla="*/ 1823 h 1907"/>
                <a:gd name="T60" fmla="*/ 809 w 1012"/>
                <a:gd name="T61" fmla="*/ 1823 h 1907"/>
                <a:gd name="T62" fmla="*/ 809 w 1012"/>
                <a:gd name="T63" fmla="*/ 1812 h 1907"/>
                <a:gd name="T64" fmla="*/ 812 w 1012"/>
                <a:gd name="T65" fmla="*/ 1809 h 1907"/>
                <a:gd name="T66" fmla="*/ 815 w 1012"/>
                <a:gd name="T67" fmla="*/ 1806 h 1907"/>
                <a:gd name="T68" fmla="*/ 831 w 1012"/>
                <a:gd name="T69" fmla="*/ 1790 h 1907"/>
                <a:gd name="T70" fmla="*/ 855 w 1012"/>
                <a:gd name="T71" fmla="*/ 1747 h 1907"/>
                <a:gd name="T72" fmla="*/ 880 w 1012"/>
                <a:gd name="T73" fmla="*/ 1761 h 1907"/>
                <a:gd name="T74" fmla="*/ 921 w 1012"/>
                <a:gd name="T75" fmla="*/ 1658 h 1907"/>
                <a:gd name="T76" fmla="*/ 91 w 1012"/>
                <a:gd name="T77" fmla="*/ 234 h 1907"/>
                <a:gd name="T78" fmla="*/ 921 w 1012"/>
                <a:gd name="T79" fmla="*/ 1658 h 1907"/>
                <a:gd name="T80" fmla="*/ 855 w 1012"/>
                <a:gd name="T81" fmla="*/ 1756 h 1907"/>
                <a:gd name="T82" fmla="*/ 851 w 1012"/>
                <a:gd name="T83" fmla="*/ 1796 h 1907"/>
                <a:gd name="T84" fmla="*/ 875 w 1012"/>
                <a:gd name="T85" fmla="*/ 1781 h 1907"/>
                <a:gd name="T86" fmla="*/ 860 w 1012"/>
                <a:gd name="T87" fmla="*/ 1756 h 1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012" h="1907">
                  <a:moveTo>
                    <a:pt x="873" y="1766"/>
                  </a:moveTo>
                  <a:cubicBezTo>
                    <a:pt x="870" y="1761"/>
                    <a:pt x="866" y="1757"/>
                    <a:pt x="860" y="1756"/>
                  </a:cubicBezTo>
                  <a:cubicBezTo>
                    <a:pt x="855" y="1756"/>
                    <a:pt x="855" y="1756"/>
                    <a:pt x="855" y="1756"/>
                  </a:cubicBezTo>
                  <a:cubicBezTo>
                    <a:pt x="846" y="1756"/>
                    <a:pt x="839" y="1762"/>
                    <a:pt x="837" y="1771"/>
                  </a:cubicBezTo>
                  <a:cubicBezTo>
                    <a:pt x="833" y="1782"/>
                    <a:pt x="840" y="1793"/>
                    <a:pt x="851" y="1796"/>
                  </a:cubicBezTo>
                  <a:cubicBezTo>
                    <a:pt x="855" y="1796"/>
                    <a:pt x="855" y="1796"/>
                    <a:pt x="855" y="1796"/>
                  </a:cubicBezTo>
                  <a:cubicBezTo>
                    <a:pt x="865" y="1796"/>
                    <a:pt x="873" y="1790"/>
                    <a:pt x="875" y="1781"/>
                  </a:cubicBezTo>
                  <a:cubicBezTo>
                    <a:pt x="876" y="1776"/>
                    <a:pt x="875" y="1770"/>
                    <a:pt x="873" y="1766"/>
                  </a:cubicBezTo>
                  <a:close/>
                  <a:moveTo>
                    <a:pt x="873" y="1766"/>
                  </a:moveTo>
                  <a:cubicBezTo>
                    <a:pt x="870" y="1761"/>
                    <a:pt x="866" y="1757"/>
                    <a:pt x="860" y="1756"/>
                  </a:cubicBezTo>
                  <a:cubicBezTo>
                    <a:pt x="855" y="1756"/>
                    <a:pt x="855" y="1756"/>
                    <a:pt x="855" y="1756"/>
                  </a:cubicBezTo>
                  <a:cubicBezTo>
                    <a:pt x="846" y="1756"/>
                    <a:pt x="839" y="1762"/>
                    <a:pt x="837" y="1771"/>
                  </a:cubicBezTo>
                  <a:cubicBezTo>
                    <a:pt x="833" y="1782"/>
                    <a:pt x="840" y="1793"/>
                    <a:pt x="851" y="1796"/>
                  </a:cubicBezTo>
                  <a:cubicBezTo>
                    <a:pt x="855" y="1796"/>
                    <a:pt x="855" y="1796"/>
                    <a:pt x="855" y="1796"/>
                  </a:cubicBezTo>
                  <a:cubicBezTo>
                    <a:pt x="865" y="1796"/>
                    <a:pt x="873" y="1790"/>
                    <a:pt x="875" y="1781"/>
                  </a:cubicBezTo>
                  <a:cubicBezTo>
                    <a:pt x="876" y="1776"/>
                    <a:pt x="875" y="1770"/>
                    <a:pt x="873" y="1766"/>
                  </a:cubicBezTo>
                  <a:close/>
                  <a:moveTo>
                    <a:pt x="968" y="0"/>
                  </a:moveTo>
                  <a:cubicBezTo>
                    <a:pt x="968" y="0"/>
                    <a:pt x="968" y="0"/>
                    <a:pt x="44" y="0"/>
                  </a:cubicBezTo>
                  <a:cubicBezTo>
                    <a:pt x="19" y="0"/>
                    <a:pt x="0" y="19"/>
                    <a:pt x="0" y="44"/>
                  </a:cubicBezTo>
                  <a:cubicBezTo>
                    <a:pt x="0" y="1864"/>
                    <a:pt x="0" y="1864"/>
                    <a:pt x="0" y="1864"/>
                  </a:cubicBezTo>
                  <a:cubicBezTo>
                    <a:pt x="0" y="1889"/>
                    <a:pt x="19" y="1907"/>
                    <a:pt x="44" y="1907"/>
                  </a:cubicBezTo>
                  <a:cubicBezTo>
                    <a:pt x="44" y="1907"/>
                    <a:pt x="44" y="1907"/>
                    <a:pt x="968" y="1907"/>
                  </a:cubicBezTo>
                  <a:cubicBezTo>
                    <a:pt x="993" y="1907"/>
                    <a:pt x="1012" y="1889"/>
                    <a:pt x="1012" y="1864"/>
                  </a:cubicBezTo>
                  <a:cubicBezTo>
                    <a:pt x="1012" y="44"/>
                    <a:pt x="1012" y="44"/>
                    <a:pt x="1012" y="44"/>
                  </a:cubicBezTo>
                  <a:cubicBezTo>
                    <a:pt x="1012" y="19"/>
                    <a:pt x="993" y="0"/>
                    <a:pt x="968" y="0"/>
                  </a:cubicBezTo>
                  <a:close/>
                  <a:moveTo>
                    <a:pt x="201" y="1793"/>
                  </a:moveTo>
                  <a:cubicBezTo>
                    <a:pt x="147" y="1793"/>
                    <a:pt x="147" y="1793"/>
                    <a:pt x="147" y="1793"/>
                  </a:cubicBezTo>
                  <a:cubicBezTo>
                    <a:pt x="171" y="1816"/>
                    <a:pt x="171" y="1816"/>
                    <a:pt x="171" y="1816"/>
                  </a:cubicBezTo>
                  <a:cubicBezTo>
                    <a:pt x="151" y="1816"/>
                    <a:pt x="151" y="1816"/>
                    <a:pt x="151" y="1816"/>
                  </a:cubicBezTo>
                  <a:cubicBezTo>
                    <a:pt x="119" y="1785"/>
                    <a:pt x="119" y="1785"/>
                    <a:pt x="119" y="1785"/>
                  </a:cubicBezTo>
                  <a:cubicBezTo>
                    <a:pt x="151" y="1755"/>
                    <a:pt x="151" y="1755"/>
                    <a:pt x="151" y="1755"/>
                  </a:cubicBezTo>
                  <a:cubicBezTo>
                    <a:pt x="171" y="1755"/>
                    <a:pt x="171" y="1755"/>
                    <a:pt x="171" y="1755"/>
                  </a:cubicBezTo>
                  <a:cubicBezTo>
                    <a:pt x="147" y="1777"/>
                    <a:pt x="147" y="1777"/>
                    <a:pt x="147" y="1777"/>
                  </a:cubicBezTo>
                  <a:cubicBezTo>
                    <a:pt x="201" y="1777"/>
                    <a:pt x="201" y="1777"/>
                    <a:pt x="201" y="1777"/>
                  </a:cubicBezTo>
                  <a:lnTo>
                    <a:pt x="201" y="1793"/>
                  </a:lnTo>
                  <a:close/>
                  <a:moveTo>
                    <a:pt x="500" y="1819"/>
                  </a:moveTo>
                  <a:cubicBezTo>
                    <a:pt x="473" y="1815"/>
                    <a:pt x="473" y="1815"/>
                    <a:pt x="473" y="1815"/>
                  </a:cubicBezTo>
                  <a:cubicBezTo>
                    <a:pt x="473" y="1792"/>
                    <a:pt x="473" y="1792"/>
                    <a:pt x="473" y="1792"/>
                  </a:cubicBezTo>
                  <a:cubicBezTo>
                    <a:pt x="500" y="1792"/>
                    <a:pt x="500" y="1792"/>
                    <a:pt x="500" y="1792"/>
                  </a:cubicBezTo>
                  <a:lnTo>
                    <a:pt x="500" y="1819"/>
                  </a:lnTo>
                  <a:close/>
                  <a:moveTo>
                    <a:pt x="500" y="1789"/>
                  </a:moveTo>
                  <a:cubicBezTo>
                    <a:pt x="473" y="1789"/>
                    <a:pt x="473" y="1789"/>
                    <a:pt x="473" y="1789"/>
                  </a:cubicBezTo>
                  <a:cubicBezTo>
                    <a:pt x="473" y="1767"/>
                    <a:pt x="473" y="1767"/>
                    <a:pt x="473" y="1767"/>
                  </a:cubicBezTo>
                  <a:cubicBezTo>
                    <a:pt x="500" y="1763"/>
                    <a:pt x="500" y="1763"/>
                    <a:pt x="500" y="1763"/>
                  </a:cubicBezTo>
                  <a:lnTo>
                    <a:pt x="500" y="1789"/>
                  </a:lnTo>
                  <a:close/>
                  <a:moveTo>
                    <a:pt x="539" y="1824"/>
                  </a:moveTo>
                  <a:cubicBezTo>
                    <a:pt x="503" y="1819"/>
                    <a:pt x="503" y="1819"/>
                    <a:pt x="503" y="1819"/>
                  </a:cubicBezTo>
                  <a:cubicBezTo>
                    <a:pt x="503" y="1792"/>
                    <a:pt x="503" y="1792"/>
                    <a:pt x="503" y="1792"/>
                  </a:cubicBezTo>
                  <a:cubicBezTo>
                    <a:pt x="539" y="1792"/>
                    <a:pt x="539" y="1792"/>
                    <a:pt x="539" y="1792"/>
                  </a:cubicBezTo>
                  <a:lnTo>
                    <a:pt x="539" y="1824"/>
                  </a:lnTo>
                  <a:close/>
                  <a:moveTo>
                    <a:pt x="539" y="1789"/>
                  </a:moveTo>
                  <a:cubicBezTo>
                    <a:pt x="503" y="1789"/>
                    <a:pt x="503" y="1789"/>
                    <a:pt x="503" y="1789"/>
                  </a:cubicBezTo>
                  <a:cubicBezTo>
                    <a:pt x="503" y="1763"/>
                    <a:pt x="503" y="1763"/>
                    <a:pt x="503" y="1763"/>
                  </a:cubicBezTo>
                  <a:cubicBezTo>
                    <a:pt x="539" y="1758"/>
                    <a:pt x="539" y="1758"/>
                    <a:pt x="539" y="1758"/>
                  </a:cubicBezTo>
                  <a:lnTo>
                    <a:pt x="539" y="1789"/>
                  </a:lnTo>
                  <a:close/>
                  <a:moveTo>
                    <a:pt x="883" y="1783"/>
                  </a:moveTo>
                  <a:cubicBezTo>
                    <a:pt x="881" y="1796"/>
                    <a:pt x="869" y="1806"/>
                    <a:pt x="855" y="1806"/>
                  </a:cubicBezTo>
                  <a:cubicBezTo>
                    <a:pt x="853" y="1806"/>
                    <a:pt x="851" y="1804"/>
                    <a:pt x="848" y="1804"/>
                  </a:cubicBezTo>
                  <a:cubicBezTo>
                    <a:pt x="846" y="1803"/>
                    <a:pt x="844" y="1802"/>
                    <a:pt x="841" y="1801"/>
                  </a:cubicBezTo>
                  <a:cubicBezTo>
                    <a:pt x="841" y="1801"/>
                    <a:pt x="841" y="1801"/>
                    <a:pt x="819" y="1823"/>
                  </a:cubicBezTo>
                  <a:cubicBezTo>
                    <a:pt x="818" y="1824"/>
                    <a:pt x="816" y="1824"/>
                    <a:pt x="815" y="1824"/>
                  </a:cubicBezTo>
                  <a:cubicBezTo>
                    <a:pt x="812" y="1824"/>
                    <a:pt x="811" y="1824"/>
                    <a:pt x="809" y="1823"/>
                  </a:cubicBezTo>
                  <a:cubicBezTo>
                    <a:pt x="806" y="1820"/>
                    <a:pt x="806" y="1815"/>
                    <a:pt x="809" y="1813"/>
                  </a:cubicBezTo>
                  <a:cubicBezTo>
                    <a:pt x="809" y="1813"/>
                    <a:pt x="809" y="1812"/>
                    <a:pt x="809" y="1812"/>
                  </a:cubicBezTo>
                  <a:cubicBezTo>
                    <a:pt x="810" y="1812"/>
                    <a:pt x="810" y="1811"/>
                    <a:pt x="811" y="1810"/>
                  </a:cubicBezTo>
                  <a:cubicBezTo>
                    <a:pt x="811" y="1810"/>
                    <a:pt x="812" y="1810"/>
                    <a:pt x="812" y="1809"/>
                  </a:cubicBezTo>
                  <a:cubicBezTo>
                    <a:pt x="813" y="1808"/>
                    <a:pt x="814" y="1808"/>
                    <a:pt x="815" y="1807"/>
                  </a:cubicBezTo>
                  <a:cubicBezTo>
                    <a:pt x="815" y="1806"/>
                    <a:pt x="815" y="1806"/>
                    <a:pt x="815" y="1806"/>
                  </a:cubicBezTo>
                  <a:cubicBezTo>
                    <a:pt x="816" y="1806"/>
                    <a:pt x="816" y="1805"/>
                    <a:pt x="817" y="1805"/>
                  </a:cubicBezTo>
                  <a:cubicBezTo>
                    <a:pt x="831" y="1790"/>
                    <a:pt x="831" y="1790"/>
                    <a:pt x="831" y="1790"/>
                  </a:cubicBezTo>
                  <a:cubicBezTo>
                    <a:pt x="827" y="1784"/>
                    <a:pt x="826" y="1776"/>
                    <a:pt x="827" y="1769"/>
                  </a:cubicBezTo>
                  <a:cubicBezTo>
                    <a:pt x="831" y="1756"/>
                    <a:pt x="842" y="1747"/>
                    <a:pt x="855" y="1747"/>
                  </a:cubicBezTo>
                  <a:cubicBezTo>
                    <a:pt x="858" y="1747"/>
                    <a:pt x="860" y="1747"/>
                    <a:pt x="862" y="1748"/>
                  </a:cubicBezTo>
                  <a:cubicBezTo>
                    <a:pt x="870" y="1749"/>
                    <a:pt x="876" y="1754"/>
                    <a:pt x="880" y="1761"/>
                  </a:cubicBezTo>
                  <a:cubicBezTo>
                    <a:pt x="884" y="1768"/>
                    <a:pt x="885" y="1775"/>
                    <a:pt x="883" y="1783"/>
                  </a:cubicBezTo>
                  <a:close/>
                  <a:moveTo>
                    <a:pt x="921" y="1658"/>
                  </a:moveTo>
                  <a:cubicBezTo>
                    <a:pt x="91" y="1658"/>
                    <a:pt x="91" y="1658"/>
                    <a:pt x="91" y="1658"/>
                  </a:cubicBezTo>
                  <a:cubicBezTo>
                    <a:pt x="91" y="234"/>
                    <a:pt x="91" y="234"/>
                    <a:pt x="91" y="234"/>
                  </a:cubicBezTo>
                  <a:cubicBezTo>
                    <a:pt x="921" y="234"/>
                    <a:pt x="921" y="234"/>
                    <a:pt x="921" y="234"/>
                  </a:cubicBezTo>
                  <a:lnTo>
                    <a:pt x="921" y="1658"/>
                  </a:lnTo>
                  <a:close/>
                  <a:moveTo>
                    <a:pt x="860" y="1756"/>
                  </a:moveTo>
                  <a:cubicBezTo>
                    <a:pt x="855" y="1756"/>
                    <a:pt x="855" y="1756"/>
                    <a:pt x="855" y="1756"/>
                  </a:cubicBezTo>
                  <a:cubicBezTo>
                    <a:pt x="846" y="1756"/>
                    <a:pt x="839" y="1762"/>
                    <a:pt x="837" y="1771"/>
                  </a:cubicBezTo>
                  <a:cubicBezTo>
                    <a:pt x="833" y="1782"/>
                    <a:pt x="840" y="1793"/>
                    <a:pt x="851" y="1796"/>
                  </a:cubicBezTo>
                  <a:cubicBezTo>
                    <a:pt x="855" y="1796"/>
                    <a:pt x="855" y="1796"/>
                    <a:pt x="855" y="1796"/>
                  </a:cubicBezTo>
                  <a:cubicBezTo>
                    <a:pt x="865" y="1796"/>
                    <a:pt x="873" y="1790"/>
                    <a:pt x="875" y="1781"/>
                  </a:cubicBezTo>
                  <a:cubicBezTo>
                    <a:pt x="876" y="1776"/>
                    <a:pt x="875" y="1770"/>
                    <a:pt x="873" y="1766"/>
                  </a:cubicBezTo>
                  <a:cubicBezTo>
                    <a:pt x="870" y="1761"/>
                    <a:pt x="866" y="1757"/>
                    <a:pt x="860" y="1756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8187658" y="5914947"/>
              <a:ext cx="1316066" cy="19005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>
                <a:lnSpc>
                  <a:spcPct val="90000"/>
                </a:lnSpc>
                <a:spcAft>
                  <a:spcPts val="600"/>
                </a:spcAft>
                <a:defRPr sz="1400">
                  <a:gradFill>
                    <a:gsLst>
                      <a:gs pos="2917">
                        <a:schemeClr val="tx2"/>
                      </a:gs>
                      <a:gs pos="30000">
                        <a:schemeClr val="tx2"/>
                      </a:gs>
                    </a:gsLst>
                    <a:lin ang="5400000" scaled="0"/>
                  </a:gradFill>
                </a:defRPr>
              </a:lvl1pPr>
            </a:lstStyle>
            <a:p>
              <a:pPr marL="0" marR="0" lvl="0" indent="0" defTabSz="896386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72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</a:rPr>
                <a:t>more to come…</a:t>
              </a: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4415912" y="5142362"/>
              <a:ext cx="1272809" cy="1900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896386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72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</a:rPr>
                <a:t>Reference Data</a:t>
              </a:r>
            </a:p>
          </p:txBody>
        </p:sp>
        <p:sp>
          <p:nvSpPr>
            <p:cNvPr id="46" name="Right Arrow 88"/>
            <p:cNvSpPr/>
            <p:nvPr/>
          </p:nvSpPr>
          <p:spPr bwMode="auto">
            <a:xfrm>
              <a:off x="7982776" y="2187401"/>
              <a:ext cx="1260000" cy="720000"/>
            </a:xfrm>
            <a:prstGeom prst="rightArrow">
              <a:avLst/>
            </a:prstGeom>
            <a:solidFill>
              <a:schemeClr val="tx1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89642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10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76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rPr>
                <a:t>Service Bus Queues,Topics</a:t>
              </a:r>
            </a:p>
          </p:txBody>
        </p:sp>
        <p:cxnSp>
          <p:nvCxnSpPr>
            <p:cNvPr id="47" name="Straight Arrow Connector 46"/>
            <p:cNvCxnSpPr>
              <a:stCxn id="49" idx="6"/>
              <a:endCxn id="59" idx="1"/>
            </p:cNvCxnSpPr>
            <p:nvPr/>
          </p:nvCxnSpPr>
          <p:spPr>
            <a:xfrm>
              <a:off x="5548999" y="2291486"/>
              <a:ext cx="984707" cy="563827"/>
            </a:xfrm>
            <a:prstGeom prst="straightConnector1">
              <a:avLst/>
            </a:prstGeom>
            <a:noFill/>
            <a:ln w="38100" cap="flat" cmpd="sng" algn="ctr">
              <a:solidFill>
                <a:srgbClr val="EDC30D"/>
              </a:solidFill>
              <a:prstDash val="solid"/>
              <a:headEnd type="none"/>
              <a:tailEnd type="triangle"/>
            </a:ln>
            <a:effectLst/>
          </p:spPr>
        </p:cxnSp>
        <p:grpSp>
          <p:nvGrpSpPr>
            <p:cNvPr id="48" name="Group 47"/>
            <p:cNvGrpSpPr/>
            <p:nvPr/>
          </p:nvGrpSpPr>
          <p:grpSpPr>
            <a:xfrm>
              <a:off x="4496314" y="2877817"/>
              <a:ext cx="1051200" cy="1051200"/>
              <a:chOff x="4496314" y="2877817"/>
              <a:chExt cx="1051200" cy="1051200"/>
            </a:xfrm>
          </p:grpSpPr>
          <p:sp>
            <p:nvSpPr>
              <p:cNvPr id="77" name="Oval 76"/>
              <p:cNvSpPr/>
              <p:nvPr/>
            </p:nvSpPr>
            <p:spPr bwMode="auto">
              <a:xfrm>
                <a:off x="4496314" y="2877817"/>
                <a:ext cx="1051200" cy="105120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44821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02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8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IOT hubs</a:t>
                </a:r>
              </a:p>
            </p:txBody>
          </p:sp>
          <p:sp>
            <p:nvSpPr>
              <p:cNvPr id="78" name="Freeform 92"/>
              <p:cNvSpPr>
                <a:spLocks noChangeAspect="1"/>
              </p:cNvSpPr>
              <p:nvPr/>
            </p:nvSpPr>
            <p:spPr bwMode="auto">
              <a:xfrm rot="5280000">
                <a:off x="4803744" y="3213615"/>
                <a:ext cx="411746" cy="557630"/>
              </a:xfrm>
              <a:custGeom>
                <a:avLst/>
                <a:gdLst>
                  <a:gd name="connsiteX0" fmla="*/ 1704966 w 2556145"/>
                  <a:gd name="connsiteY0" fmla="*/ 3221586 h 3250307"/>
                  <a:gd name="connsiteX1" fmla="*/ 1719326 w 2556145"/>
                  <a:gd name="connsiteY1" fmla="*/ 2810357 h 3250307"/>
                  <a:gd name="connsiteX2" fmla="*/ 2130556 w 2556145"/>
                  <a:gd name="connsiteY2" fmla="*/ 2824717 h 3250307"/>
                  <a:gd name="connsiteX3" fmla="*/ 2144916 w 2556145"/>
                  <a:gd name="connsiteY3" fmla="*/ 2413488 h 3250307"/>
                  <a:gd name="connsiteX4" fmla="*/ 2556145 w 2556145"/>
                  <a:gd name="connsiteY4" fmla="*/ 2427849 h 3250307"/>
                  <a:gd name="connsiteX5" fmla="*/ 2527424 w 2556145"/>
                  <a:gd name="connsiteY5" fmla="*/ 3250307 h 3250307"/>
                  <a:gd name="connsiteX6" fmla="*/ 297522 w 2556145"/>
                  <a:gd name="connsiteY6" fmla="*/ 1966692 h 3250307"/>
                  <a:gd name="connsiteX7" fmla="*/ 542806 w 2556145"/>
                  <a:gd name="connsiteY7" fmla="*/ 1737961 h 3250307"/>
                  <a:gd name="connsiteX8" fmla="*/ 634409 w 2556145"/>
                  <a:gd name="connsiteY8" fmla="*/ 1759807 h 3250307"/>
                  <a:gd name="connsiteX9" fmla="*/ 675730 w 2556145"/>
                  <a:gd name="connsiteY9" fmla="*/ 1789816 h 3250307"/>
                  <a:gd name="connsiteX10" fmla="*/ 932915 w 2556145"/>
                  <a:gd name="connsiteY10" fmla="*/ 1504183 h 3250307"/>
                  <a:gd name="connsiteX11" fmla="*/ 882766 w 2556145"/>
                  <a:gd name="connsiteY11" fmla="*/ 1474652 h 3250307"/>
                  <a:gd name="connsiteX12" fmla="*/ 740661 w 2556145"/>
                  <a:gd name="connsiteY12" fmla="*/ 1183285 h 3250307"/>
                  <a:gd name="connsiteX13" fmla="*/ 1097679 w 2556145"/>
                  <a:gd name="connsiteY13" fmla="*/ 850360 h 3250307"/>
                  <a:gd name="connsiteX14" fmla="*/ 1378424 w 2556145"/>
                  <a:gd name="connsiteY14" fmla="*/ 1012444 h 3250307"/>
                  <a:gd name="connsiteX15" fmla="*/ 1388475 w 2556145"/>
                  <a:gd name="connsiteY15" fmla="*/ 1032609 h 3250307"/>
                  <a:gd name="connsiteX16" fmla="*/ 1627124 w 2556145"/>
                  <a:gd name="connsiteY16" fmla="*/ 877628 h 3250307"/>
                  <a:gd name="connsiteX17" fmla="*/ 1612998 w 2556145"/>
                  <a:gd name="connsiteY17" fmla="*/ 849286 h 3250307"/>
                  <a:gd name="connsiteX18" fmla="*/ 1597594 w 2556145"/>
                  <a:gd name="connsiteY18" fmla="*/ 756381 h 3250307"/>
                  <a:gd name="connsiteX19" fmla="*/ 1842878 w 2556145"/>
                  <a:gd name="connsiteY19" fmla="*/ 527650 h 3250307"/>
                  <a:gd name="connsiteX20" fmla="*/ 2071609 w 2556145"/>
                  <a:gd name="connsiteY20" fmla="*/ 772934 h 3250307"/>
                  <a:gd name="connsiteX21" fmla="*/ 1826325 w 2556145"/>
                  <a:gd name="connsiteY21" fmla="*/ 1001665 h 3250307"/>
                  <a:gd name="connsiteX22" fmla="*/ 1661160 w 2556145"/>
                  <a:gd name="connsiteY22" fmla="*/ 926395 h 3250307"/>
                  <a:gd name="connsiteX23" fmla="*/ 1652778 w 2556145"/>
                  <a:gd name="connsiteY23" fmla="*/ 915482 h 3250307"/>
                  <a:gd name="connsiteX24" fmla="*/ 1408687 w 2556145"/>
                  <a:gd name="connsiteY24" fmla="*/ 1073997 h 3250307"/>
                  <a:gd name="connsiteX25" fmla="*/ 1426024 w 2556145"/>
                  <a:gd name="connsiteY25" fmla="*/ 1137610 h 3250307"/>
                  <a:gd name="connsiteX26" fmla="*/ 1430605 w 2556145"/>
                  <a:gd name="connsiteY26" fmla="*/ 1207378 h 3250307"/>
                  <a:gd name="connsiteX27" fmla="*/ 1344167 w 2556145"/>
                  <a:gd name="connsiteY27" fmla="*/ 1424062 h 3250307"/>
                  <a:gd name="connsiteX28" fmla="*/ 1305485 w 2556145"/>
                  <a:gd name="connsiteY28" fmla="*/ 1455257 h 3250307"/>
                  <a:gd name="connsiteX29" fmla="*/ 1636897 w 2556145"/>
                  <a:gd name="connsiteY29" fmla="*/ 1798444 h 3250307"/>
                  <a:gd name="connsiteX30" fmla="*/ 1666484 w 2556145"/>
                  <a:gd name="connsiteY30" fmla="*/ 1779965 h 3250307"/>
                  <a:gd name="connsiteX31" fmla="*/ 1737903 w 2556145"/>
                  <a:gd name="connsiteY31" fmla="*/ 1768123 h 3250307"/>
                  <a:gd name="connsiteX32" fmla="*/ 1913738 w 2556145"/>
                  <a:gd name="connsiteY32" fmla="*/ 1956684 h 3250307"/>
                  <a:gd name="connsiteX33" fmla="*/ 1725178 w 2556145"/>
                  <a:gd name="connsiteY33" fmla="*/ 2132519 h 3250307"/>
                  <a:gd name="connsiteX34" fmla="*/ 1549343 w 2556145"/>
                  <a:gd name="connsiteY34" fmla="*/ 1943959 h 3250307"/>
                  <a:gd name="connsiteX35" fmla="*/ 1566137 w 2556145"/>
                  <a:gd name="connsiteY35" fmla="*/ 1873539 h 3250307"/>
                  <a:gd name="connsiteX36" fmla="*/ 1600357 w 2556145"/>
                  <a:gd name="connsiteY36" fmla="*/ 1826421 h 3250307"/>
                  <a:gd name="connsiteX37" fmla="*/ 1269754 w 2556145"/>
                  <a:gd name="connsiteY37" fmla="*/ 1484072 h 3250307"/>
                  <a:gd name="connsiteX38" fmla="*/ 1254211 w 2556145"/>
                  <a:gd name="connsiteY38" fmla="*/ 1496607 h 3250307"/>
                  <a:gd name="connsiteX39" fmla="*/ 1143355 w 2556145"/>
                  <a:gd name="connsiteY39" fmla="*/ 1535723 h 3250307"/>
                  <a:gd name="connsiteX40" fmla="*/ 1139752 w 2556145"/>
                  <a:gd name="connsiteY40" fmla="*/ 1535959 h 3250307"/>
                  <a:gd name="connsiteX41" fmla="*/ 1139752 w 2556145"/>
                  <a:gd name="connsiteY41" fmla="*/ 2625193 h 3250307"/>
                  <a:gd name="connsiteX42" fmla="*/ 1206000 w 2556145"/>
                  <a:gd name="connsiteY42" fmla="*/ 2640992 h 3250307"/>
                  <a:gd name="connsiteX43" fmla="*/ 1318225 w 2556145"/>
                  <a:gd name="connsiteY43" fmla="*/ 2823853 h 3250307"/>
                  <a:gd name="connsiteX44" fmla="*/ 1117485 w 2556145"/>
                  <a:gd name="connsiteY44" fmla="*/ 3011046 h 3250307"/>
                  <a:gd name="connsiteX45" fmla="*/ 930291 w 2556145"/>
                  <a:gd name="connsiteY45" fmla="*/ 2810306 h 3250307"/>
                  <a:gd name="connsiteX46" fmla="*/ 1054999 w 2556145"/>
                  <a:gd name="connsiteY46" fmla="*/ 2635719 h 3250307"/>
                  <a:gd name="connsiteX47" fmla="*/ 1094033 w 2556145"/>
                  <a:gd name="connsiteY47" fmla="*/ 2629247 h 3250307"/>
                  <a:gd name="connsiteX48" fmla="*/ 1094033 w 2556145"/>
                  <a:gd name="connsiteY48" fmla="*/ 1538961 h 3250307"/>
                  <a:gd name="connsiteX49" fmla="*/ 1073586 w 2556145"/>
                  <a:gd name="connsiteY49" fmla="*/ 1540303 h 3250307"/>
                  <a:gd name="connsiteX50" fmla="*/ 1004307 w 2556145"/>
                  <a:gd name="connsiteY50" fmla="*/ 1530867 h 3250307"/>
                  <a:gd name="connsiteX51" fmla="*/ 978517 w 2556145"/>
                  <a:gd name="connsiteY51" fmla="*/ 1521863 h 3250307"/>
                  <a:gd name="connsiteX52" fmla="*/ 711745 w 2556145"/>
                  <a:gd name="connsiteY52" fmla="*/ 1818144 h 3250307"/>
                  <a:gd name="connsiteX53" fmla="*/ 735687 w 2556145"/>
                  <a:gd name="connsiteY53" fmla="*/ 1849318 h 3250307"/>
                  <a:gd name="connsiteX54" fmla="*/ 771537 w 2556145"/>
                  <a:gd name="connsiteY54" fmla="*/ 1983245 h 3250307"/>
                  <a:gd name="connsiteX55" fmla="*/ 526253 w 2556145"/>
                  <a:gd name="connsiteY55" fmla="*/ 2211976 h 3250307"/>
                  <a:gd name="connsiteX56" fmla="*/ 297522 w 2556145"/>
                  <a:gd name="connsiteY56" fmla="*/ 1966692 h 3250307"/>
                  <a:gd name="connsiteX57" fmla="*/ 0 w 2556145"/>
                  <a:gd name="connsiteY57" fmla="*/ 822458 h 3250307"/>
                  <a:gd name="connsiteX58" fmla="*/ 28720 w 2556145"/>
                  <a:gd name="connsiteY58" fmla="*/ 0 h 3250307"/>
                  <a:gd name="connsiteX59" fmla="*/ 851179 w 2556145"/>
                  <a:gd name="connsiteY59" fmla="*/ 28721 h 3250307"/>
                  <a:gd name="connsiteX60" fmla="*/ 836819 w 2556145"/>
                  <a:gd name="connsiteY60" fmla="*/ 439950 h 3250307"/>
                  <a:gd name="connsiteX61" fmla="*/ 425589 w 2556145"/>
                  <a:gd name="connsiteY61" fmla="*/ 425590 h 3250307"/>
                  <a:gd name="connsiteX62" fmla="*/ 411229 w 2556145"/>
                  <a:gd name="connsiteY62" fmla="*/ 836819 h 32503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2556145" h="3250307">
                    <a:moveTo>
                      <a:pt x="1704966" y="3221586"/>
                    </a:moveTo>
                    <a:lnTo>
                      <a:pt x="1719326" y="2810357"/>
                    </a:lnTo>
                    <a:lnTo>
                      <a:pt x="2130556" y="2824717"/>
                    </a:lnTo>
                    <a:lnTo>
                      <a:pt x="2144916" y="2413488"/>
                    </a:lnTo>
                    <a:lnTo>
                      <a:pt x="2556145" y="2427849"/>
                    </a:lnTo>
                    <a:lnTo>
                      <a:pt x="2527424" y="3250307"/>
                    </a:lnTo>
                    <a:close/>
                    <a:moveTo>
                      <a:pt x="297522" y="1966692"/>
                    </a:moveTo>
                    <a:cubicBezTo>
                      <a:pt x="302093" y="1835797"/>
                      <a:pt x="411910" y="1733390"/>
                      <a:pt x="542806" y="1737961"/>
                    </a:cubicBezTo>
                    <a:cubicBezTo>
                      <a:pt x="575529" y="1739104"/>
                      <a:pt x="606473" y="1746824"/>
                      <a:pt x="634409" y="1759807"/>
                    </a:cubicBezTo>
                    <a:lnTo>
                      <a:pt x="675730" y="1789816"/>
                    </a:lnTo>
                    <a:lnTo>
                      <a:pt x="932915" y="1504183"/>
                    </a:lnTo>
                    <a:lnTo>
                      <a:pt x="882766" y="1474652"/>
                    </a:lnTo>
                    <a:cubicBezTo>
                      <a:pt x="793168" y="1409454"/>
                      <a:pt x="736503" y="1302362"/>
                      <a:pt x="740661" y="1183285"/>
                    </a:cubicBezTo>
                    <a:cubicBezTo>
                      <a:pt x="747314" y="992762"/>
                      <a:pt x="907157" y="843707"/>
                      <a:pt x="1097679" y="850360"/>
                    </a:cubicBezTo>
                    <a:cubicBezTo>
                      <a:pt x="1216756" y="854518"/>
                      <a:pt x="1319635" y="918516"/>
                      <a:pt x="1378424" y="1012444"/>
                    </a:cubicBezTo>
                    <a:lnTo>
                      <a:pt x="1388475" y="1032609"/>
                    </a:lnTo>
                    <a:lnTo>
                      <a:pt x="1627124" y="877628"/>
                    </a:lnTo>
                    <a:lnTo>
                      <a:pt x="1612998" y="849286"/>
                    </a:lnTo>
                    <a:cubicBezTo>
                      <a:pt x="1601994" y="820512"/>
                      <a:pt x="1596451" y="789105"/>
                      <a:pt x="1597594" y="756381"/>
                    </a:cubicBezTo>
                    <a:cubicBezTo>
                      <a:pt x="1602165" y="625486"/>
                      <a:pt x="1711983" y="523079"/>
                      <a:pt x="1842878" y="527650"/>
                    </a:cubicBezTo>
                    <a:cubicBezTo>
                      <a:pt x="1973773" y="532221"/>
                      <a:pt x="2076180" y="642039"/>
                      <a:pt x="2071609" y="772934"/>
                    </a:cubicBezTo>
                    <a:cubicBezTo>
                      <a:pt x="2067038" y="903830"/>
                      <a:pt x="1957220" y="1006236"/>
                      <a:pt x="1826325" y="1001665"/>
                    </a:cubicBezTo>
                    <a:cubicBezTo>
                      <a:pt x="1760877" y="999380"/>
                      <a:pt x="1702552" y="970783"/>
                      <a:pt x="1661160" y="926395"/>
                    </a:cubicBezTo>
                    <a:lnTo>
                      <a:pt x="1652778" y="915482"/>
                    </a:lnTo>
                    <a:lnTo>
                      <a:pt x="1408687" y="1073997"/>
                    </a:lnTo>
                    <a:lnTo>
                      <a:pt x="1426024" y="1137610"/>
                    </a:lnTo>
                    <a:cubicBezTo>
                      <a:pt x="1429835" y="1160227"/>
                      <a:pt x="1431436" y="1183563"/>
                      <a:pt x="1430605" y="1207378"/>
                    </a:cubicBezTo>
                    <a:cubicBezTo>
                      <a:pt x="1427694" y="1290732"/>
                      <a:pt x="1395462" y="1366149"/>
                      <a:pt x="1344167" y="1424062"/>
                    </a:cubicBezTo>
                    <a:lnTo>
                      <a:pt x="1305485" y="1455257"/>
                    </a:lnTo>
                    <a:lnTo>
                      <a:pt x="1636897" y="1798444"/>
                    </a:lnTo>
                    <a:lnTo>
                      <a:pt x="1666484" y="1779965"/>
                    </a:lnTo>
                    <a:cubicBezTo>
                      <a:pt x="1688603" y="1771506"/>
                      <a:pt x="1712747" y="1767245"/>
                      <a:pt x="1737903" y="1768123"/>
                    </a:cubicBezTo>
                    <a:cubicBezTo>
                      <a:pt x="1838528" y="1771637"/>
                      <a:pt x="1917252" y="1856059"/>
                      <a:pt x="1913738" y="1956684"/>
                    </a:cubicBezTo>
                    <a:cubicBezTo>
                      <a:pt x="1910225" y="2057309"/>
                      <a:pt x="1825803" y="2136033"/>
                      <a:pt x="1725178" y="2132519"/>
                    </a:cubicBezTo>
                    <a:cubicBezTo>
                      <a:pt x="1624553" y="2129005"/>
                      <a:pt x="1545829" y="2044584"/>
                      <a:pt x="1549343" y="1943959"/>
                    </a:cubicBezTo>
                    <a:cubicBezTo>
                      <a:pt x="1550221" y="1918803"/>
                      <a:pt x="1556156" y="1895015"/>
                      <a:pt x="1566137" y="1873539"/>
                    </a:cubicBezTo>
                    <a:lnTo>
                      <a:pt x="1600357" y="1826421"/>
                    </a:lnTo>
                    <a:lnTo>
                      <a:pt x="1269754" y="1484072"/>
                    </a:lnTo>
                    <a:lnTo>
                      <a:pt x="1254211" y="1496607"/>
                    </a:lnTo>
                    <a:cubicBezTo>
                      <a:pt x="1220315" y="1515616"/>
                      <a:pt x="1182935" y="1529053"/>
                      <a:pt x="1143355" y="1535723"/>
                    </a:cubicBezTo>
                    <a:lnTo>
                      <a:pt x="1139752" y="1535959"/>
                    </a:lnTo>
                    <a:lnTo>
                      <a:pt x="1139752" y="2625193"/>
                    </a:lnTo>
                    <a:lnTo>
                      <a:pt x="1206000" y="2640992"/>
                    </a:lnTo>
                    <a:cubicBezTo>
                      <a:pt x="1274589" y="2672869"/>
                      <a:pt x="1321031" y="2743509"/>
                      <a:pt x="1318225" y="2823853"/>
                    </a:cubicBezTo>
                    <a:cubicBezTo>
                      <a:pt x="1314484" y="2930978"/>
                      <a:pt x="1224609" y="3014787"/>
                      <a:pt x="1117485" y="3011046"/>
                    </a:cubicBezTo>
                    <a:cubicBezTo>
                      <a:pt x="1010360" y="3007305"/>
                      <a:pt x="926551" y="2917431"/>
                      <a:pt x="930291" y="2810306"/>
                    </a:cubicBezTo>
                    <a:cubicBezTo>
                      <a:pt x="933097" y="2729963"/>
                      <a:pt x="984353" y="2662734"/>
                      <a:pt x="1054999" y="2635719"/>
                    </a:cubicBezTo>
                    <a:lnTo>
                      <a:pt x="1094033" y="2629247"/>
                    </a:lnTo>
                    <a:lnTo>
                      <a:pt x="1094033" y="1538961"/>
                    </a:lnTo>
                    <a:lnTo>
                      <a:pt x="1073586" y="1540303"/>
                    </a:lnTo>
                    <a:cubicBezTo>
                      <a:pt x="1049771" y="1539472"/>
                      <a:pt x="1026603" y="1536246"/>
                      <a:pt x="1004307" y="1530867"/>
                    </a:cubicBezTo>
                    <a:lnTo>
                      <a:pt x="978517" y="1521863"/>
                    </a:lnTo>
                    <a:lnTo>
                      <a:pt x="711745" y="1818144"/>
                    </a:lnTo>
                    <a:lnTo>
                      <a:pt x="735687" y="1849318"/>
                    </a:lnTo>
                    <a:cubicBezTo>
                      <a:pt x="759921" y="1888037"/>
                      <a:pt x="773251" y="1934159"/>
                      <a:pt x="771537" y="1983245"/>
                    </a:cubicBezTo>
                    <a:cubicBezTo>
                      <a:pt x="766966" y="2114140"/>
                      <a:pt x="657148" y="2216547"/>
                      <a:pt x="526253" y="2211976"/>
                    </a:cubicBezTo>
                    <a:cubicBezTo>
                      <a:pt x="395357" y="2207405"/>
                      <a:pt x="292951" y="2097587"/>
                      <a:pt x="297522" y="1966692"/>
                    </a:cubicBezTo>
                    <a:close/>
                    <a:moveTo>
                      <a:pt x="0" y="822458"/>
                    </a:moveTo>
                    <a:lnTo>
                      <a:pt x="28720" y="0"/>
                    </a:lnTo>
                    <a:lnTo>
                      <a:pt x="851179" y="28721"/>
                    </a:lnTo>
                    <a:lnTo>
                      <a:pt x="836819" y="439950"/>
                    </a:lnTo>
                    <a:lnTo>
                      <a:pt x="425589" y="425590"/>
                    </a:lnTo>
                    <a:lnTo>
                      <a:pt x="411229" y="836819"/>
                    </a:lnTo>
                    <a:close/>
                  </a:path>
                </a:pathLst>
              </a:custGeom>
              <a:solidFill>
                <a:srgbClr val="FFFFFF"/>
              </a:solidFill>
              <a:ln w="1079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10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61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5417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sp>
          <p:nvSpPr>
            <p:cNvPr id="49" name="Oval 48"/>
            <p:cNvSpPr/>
            <p:nvPr/>
          </p:nvSpPr>
          <p:spPr bwMode="auto">
            <a:xfrm>
              <a:off x="4496555" y="1765886"/>
              <a:ext cx="1052444" cy="1051200"/>
            </a:xfrm>
            <a:prstGeom prst="ellipse">
              <a:avLst/>
            </a:prstGeom>
            <a:solidFill>
              <a:srgbClr val="EDC30D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44821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0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76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rPr>
                <a:t>Event Hubs</a:t>
              </a:r>
            </a:p>
          </p:txBody>
        </p:sp>
        <p:grpSp>
          <p:nvGrpSpPr>
            <p:cNvPr id="50" name="Group 49"/>
            <p:cNvGrpSpPr/>
            <p:nvPr/>
          </p:nvGrpSpPr>
          <p:grpSpPr>
            <a:xfrm>
              <a:off x="4770130" y="2188263"/>
              <a:ext cx="460458" cy="427610"/>
              <a:chOff x="2296894" y="-3310276"/>
              <a:chExt cx="484187" cy="498475"/>
            </a:xfrm>
            <a:solidFill>
              <a:srgbClr val="FFFFFF"/>
            </a:solidFill>
          </p:grpSpPr>
          <p:sp>
            <p:nvSpPr>
              <p:cNvPr id="69" name="Freeform 172"/>
              <p:cNvSpPr>
                <a:spLocks/>
              </p:cNvSpPr>
              <p:nvPr/>
            </p:nvSpPr>
            <p:spPr bwMode="auto">
              <a:xfrm>
                <a:off x="2514382" y="-3142001"/>
                <a:ext cx="82550" cy="65088"/>
              </a:xfrm>
              <a:custGeom>
                <a:avLst/>
                <a:gdLst>
                  <a:gd name="T0" fmla="*/ 110 w 110"/>
                  <a:gd name="T1" fmla="*/ 76 h 87"/>
                  <a:gd name="T2" fmla="*/ 99 w 110"/>
                  <a:gd name="T3" fmla="*/ 87 h 87"/>
                  <a:gd name="T4" fmla="*/ 11 w 110"/>
                  <a:gd name="T5" fmla="*/ 87 h 87"/>
                  <a:gd name="T6" fmla="*/ 0 w 110"/>
                  <a:gd name="T7" fmla="*/ 76 h 87"/>
                  <a:gd name="T8" fmla="*/ 0 w 110"/>
                  <a:gd name="T9" fmla="*/ 11 h 87"/>
                  <a:gd name="T10" fmla="*/ 11 w 110"/>
                  <a:gd name="T11" fmla="*/ 0 h 87"/>
                  <a:gd name="T12" fmla="*/ 99 w 110"/>
                  <a:gd name="T13" fmla="*/ 0 h 87"/>
                  <a:gd name="T14" fmla="*/ 110 w 110"/>
                  <a:gd name="T15" fmla="*/ 11 h 87"/>
                  <a:gd name="T16" fmla="*/ 110 w 110"/>
                  <a:gd name="T17" fmla="*/ 76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0" h="87">
                    <a:moveTo>
                      <a:pt x="110" y="76"/>
                    </a:moveTo>
                    <a:cubicBezTo>
                      <a:pt x="110" y="82"/>
                      <a:pt x="105" y="87"/>
                      <a:pt x="99" y="87"/>
                    </a:cubicBezTo>
                    <a:lnTo>
                      <a:pt x="11" y="87"/>
                    </a:lnTo>
                    <a:cubicBezTo>
                      <a:pt x="5" y="87"/>
                      <a:pt x="0" y="82"/>
                      <a:pt x="0" y="76"/>
                    </a:cubicBezTo>
                    <a:lnTo>
                      <a:pt x="0" y="11"/>
                    </a:lnTo>
                    <a:cubicBezTo>
                      <a:pt x="0" y="5"/>
                      <a:pt x="5" y="0"/>
                      <a:pt x="11" y="0"/>
                    </a:cubicBezTo>
                    <a:lnTo>
                      <a:pt x="99" y="0"/>
                    </a:lnTo>
                    <a:cubicBezTo>
                      <a:pt x="105" y="0"/>
                      <a:pt x="110" y="5"/>
                      <a:pt x="110" y="11"/>
                    </a:cubicBezTo>
                    <a:lnTo>
                      <a:pt x="110" y="76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89638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0" name="Freeform 173"/>
              <p:cNvSpPr>
                <a:spLocks/>
              </p:cNvSpPr>
              <p:nvPr/>
            </p:nvSpPr>
            <p:spPr bwMode="auto">
              <a:xfrm>
                <a:off x="2631857" y="-3092789"/>
                <a:ext cx="80962" cy="66675"/>
              </a:xfrm>
              <a:custGeom>
                <a:avLst/>
                <a:gdLst>
                  <a:gd name="T0" fmla="*/ 109 w 110"/>
                  <a:gd name="T1" fmla="*/ 76 h 88"/>
                  <a:gd name="T2" fmla="*/ 97 w 110"/>
                  <a:gd name="T3" fmla="*/ 88 h 88"/>
                  <a:gd name="T4" fmla="*/ 12 w 110"/>
                  <a:gd name="T5" fmla="*/ 88 h 88"/>
                  <a:gd name="T6" fmla="*/ 0 w 110"/>
                  <a:gd name="T7" fmla="*/ 76 h 88"/>
                  <a:gd name="T8" fmla="*/ 0 w 110"/>
                  <a:gd name="T9" fmla="*/ 12 h 88"/>
                  <a:gd name="T10" fmla="*/ 12 w 110"/>
                  <a:gd name="T11" fmla="*/ 0 h 88"/>
                  <a:gd name="T12" fmla="*/ 99 w 110"/>
                  <a:gd name="T13" fmla="*/ 0 h 88"/>
                  <a:gd name="T14" fmla="*/ 110 w 110"/>
                  <a:gd name="T15" fmla="*/ 12 h 88"/>
                  <a:gd name="T16" fmla="*/ 110 w 110"/>
                  <a:gd name="T17" fmla="*/ 76 h 88"/>
                  <a:gd name="T18" fmla="*/ 109 w 110"/>
                  <a:gd name="T19" fmla="*/ 76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0" h="88">
                    <a:moveTo>
                      <a:pt x="109" y="76"/>
                    </a:moveTo>
                    <a:cubicBezTo>
                      <a:pt x="109" y="83"/>
                      <a:pt x="104" y="88"/>
                      <a:pt x="97" y="88"/>
                    </a:cubicBezTo>
                    <a:lnTo>
                      <a:pt x="12" y="88"/>
                    </a:lnTo>
                    <a:cubicBezTo>
                      <a:pt x="5" y="88"/>
                      <a:pt x="0" y="83"/>
                      <a:pt x="0" y="76"/>
                    </a:cubicBezTo>
                    <a:lnTo>
                      <a:pt x="0" y="12"/>
                    </a:lnTo>
                    <a:cubicBezTo>
                      <a:pt x="0" y="5"/>
                      <a:pt x="5" y="0"/>
                      <a:pt x="12" y="0"/>
                    </a:cubicBezTo>
                    <a:lnTo>
                      <a:pt x="99" y="0"/>
                    </a:lnTo>
                    <a:cubicBezTo>
                      <a:pt x="106" y="0"/>
                      <a:pt x="110" y="5"/>
                      <a:pt x="110" y="12"/>
                    </a:cubicBezTo>
                    <a:lnTo>
                      <a:pt x="110" y="76"/>
                    </a:lnTo>
                    <a:lnTo>
                      <a:pt x="109" y="76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89638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1" name="Freeform 174"/>
              <p:cNvSpPr>
                <a:spLocks/>
              </p:cNvSpPr>
              <p:nvPr/>
            </p:nvSpPr>
            <p:spPr bwMode="auto">
              <a:xfrm>
                <a:off x="2514382" y="-3041989"/>
                <a:ext cx="82550" cy="65088"/>
              </a:xfrm>
              <a:custGeom>
                <a:avLst/>
                <a:gdLst>
                  <a:gd name="T0" fmla="*/ 110 w 110"/>
                  <a:gd name="T1" fmla="*/ 76 h 87"/>
                  <a:gd name="T2" fmla="*/ 99 w 110"/>
                  <a:gd name="T3" fmla="*/ 87 h 87"/>
                  <a:gd name="T4" fmla="*/ 11 w 110"/>
                  <a:gd name="T5" fmla="*/ 87 h 87"/>
                  <a:gd name="T6" fmla="*/ 0 w 110"/>
                  <a:gd name="T7" fmla="*/ 76 h 87"/>
                  <a:gd name="T8" fmla="*/ 0 w 110"/>
                  <a:gd name="T9" fmla="*/ 12 h 87"/>
                  <a:gd name="T10" fmla="*/ 11 w 110"/>
                  <a:gd name="T11" fmla="*/ 0 h 87"/>
                  <a:gd name="T12" fmla="*/ 99 w 110"/>
                  <a:gd name="T13" fmla="*/ 0 h 87"/>
                  <a:gd name="T14" fmla="*/ 110 w 110"/>
                  <a:gd name="T15" fmla="*/ 12 h 87"/>
                  <a:gd name="T16" fmla="*/ 110 w 110"/>
                  <a:gd name="T17" fmla="*/ 76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0" h="87">
                    <a:moveTo>
                      <a:pt x="110" y="76"/>
                    </a:moveTo>
                    <a:cubicBezTo>
                      <a:pt x="110" y="82"/>
                      <a:pt x="105" y="87"/>
                      <a:pt x="99" y="87"/>
                    </a:cubicBezTo>
                    <a:lnTo>
                      <a:pt x="11" y="87"/>
                    </a:lnTo>
                    <a:cubicBezTo>
                      <a:pt x="5" y="87"/>
                      <a:pt x="0" y="82"/>
                      <a:pt x="0" y="76"/>
                    </a:cubicBezTo>
                    <a:lnTo>
                      <a:pt x="0" y="12"/>
                    </a:lnTo>
                    <a:cubicBezTo>
                      <a:pt x="0" y="5"/>
                      <a:pt x="5" y="0"/>
                      <a:pt x="11" y="0"/>
                    </a:cubicBezTo>
                    <a:lnTo>
                      <a:pt x="99" y="0"/>
                    </a:lnTo>
                    <a:cubicBezTo>
                      <a:pt x="105" y="0"/>
                      <a:pt x="110" y="5"/>
                      <a:pt x="110" y="12"/>
                    </a:cubicBezTo>
                    <a:lnTo>
                      <a:pt x="110" y="76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89638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2" name="Freeform 175"/>
              <p:cNvSpPr>
                <a:spLocks/>
              </p:cNvSpPr>
              <p:nvPr/>
            </p:nvSpPr>
            <p:spPr bwMode="auto">
              <a:xfrm>
                <a:off x="2396907" y="-3194389"/>
                <a:ext cx="84137" cy="66675"/>
              </a:xfrm>
              <a:custGeom>
                <a:avLst/>
                <a:gdLst>
                  <a:gd name="T0" fmla="*/ 112 w 112"/>
                  <a:gd name="T1" fmla="*/ 79 h 91"/>
                  <a:gd name="T2" fmla="*/ 100 w 112"/>
                  <a:gd name="T3" fmla="*/ 91 h 91"/>
                  <a:gd name="T4" fmla="*/ 11 w 112"/>
                  <a:gd name="T5" fmla="*/ 91 h 91"/>
                  <a:gd name="T6" fmla="*/ 0 w 112"/>
                  <a:gd name="T7" fmla="*/ 79 h 91"/>
                  <a:gd name="T8" fmla="*/ 0 w 112"/>
                  <a:gd name="T9" fmla="*/ 12 h 91"/>
                  <a:gd name="T10" fmla="*/ 11 w 112"/>
                  <a:gd name="T11" fmla="*/ 0 h 91"/>
                  <a:gd name="T12" fmla="*/ 98 w 112"/>
                  <a:gd name="T13" fmla="*/ 0 h 91"/>
                  <a:gd name="T14" fmla="*/ 112 w 112"/>
                  <a:gd name="T15" fmla="*/ 12 h 91"/>
                  <a:gd name="T16" fmla="*/ 112 w 112"/>
                  <a:gd name="T17" fmla="*/ 79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2" h="91">
                    <a:moveTo>
                      <a:pt x="112" y="79"/>
                    </a:moveTo>
                    <a:cubicBezTo>
                      <a:pt x="112" y="86"/>
                      <a:pt x="107" y="91"/>
                      <a:pt x="100" y="91"/>
                    </a:cubicBezTo>
                    <a:lnTo>
                      <a:pt x="11" y="91"/>
                    </a:lnTo>
                    <a:cubicBezTo>
                      <a:pt x="4" y="91"/>
                      <a:pt x="0" y="86"/>
                      <a:pt x="0" y="79"/>
                    </a:cubicBezTo>
                    <a:lnTo>
                      <a:pt x="0" y="12"/>
                    </a:lnTo>
                    <a:cubicBezTo>
                      <a:pt x="0" y="5"/>
                      <a:pt x="4" y="0"/>
                      <a:pt x="11" y="0"/>
                    </a:cubicBezTo>
                    <a:lnTo>
                      <a:pt x="98" y="0"/>
                    </a:lnTo>
                    <a:cubicBezTo>
                      <a:pt x="107" y="0"/>
                      <a:pt x="112" y="5"/>
                      <a:pt x="112" y="12"/>
                    </a:cubicBezTo>
                    <a:lnTo>
                      <a:pt x="112" y="79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89638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3" name="Freeform 176"/>
              <p:cNvSpPr>
                <a:spLocks/>
              </p:cNvSpPr>
              <p:nvPr/>
            </p:nvSpPr>
            <p:spPr bwMode="auto">
              <a:xfrm>
                <a:off x="2296894" y="-3310276"/>
                <a:ext cx="482600" cy="117475"/>
              </a:xfrm>
              <a:custGeom>
                <a:avLst/>
                <a:gdLst>
                  <a:gd name="T0" fmla="*/ 640 w 651"/>
                  <a:gd name="T1" fmla="*/ 0 h 157"/>
                  <a:gd name="T2" fmla="*/ 12 w 651"/>
                  <a:gd name="T3" fmla="*/ 0 h 157"/>
                  <a:gd name="T4" fmla="*/ 0 w 651"/>
                  <a:gd name="T5" fmla="*/ 12 h 157"/>
                  <a:gd name="T6" fmla="*/ 0 w 651"/>
                  <a:gd name="T7" fmla="*/ 145 h 157"/>
                  <a:gd name="T8" fmla="*/ 12 w 651"/>
                  <a:gd name="T9" fmla="*/ 157 h 157"/>
                  <a:gd name="T10" fmla="*/ 79 w 651"/>
                  <a:gd name="T11" fmla="*/ 157 h 157"/>
                  <a:gd name="T12" fmla="*/ 91 w 651"/>
                  <a:gd name="T13" fmla="*/ 145 h 157"/>
                  <a:gd name="T14" fmla="*/ 91 w 651"/>
                  <a:gd name="T15" fmla="*/ 89 h 157"/>
                  <a:gd name="T16" fmla="*/ 561 w 651"/>
                  <a:gd name="T17" fmla="*/ 89 h 157"/>
                  <a:gd name="T18" fmla="*/ 561 w 651"/>
                  <a:gd name="T19" fmla="*/ 145 h 157"/>
                  <a:gd name="T20" fmla="*/ 574 w 651"/>
                  <a:gd name="T21" fmla="*/ 157 h 157"/>
                  <a:gd name="T22" fmla="*/ 638 w 651"/>
                  <a:gd name="T23" fmla="*/ 157 h 157"/>
                  <a:gd name="T24" fmla="*/ 650 w 651"/>
                  <a:gd name="T25" fmla="*/ 145 h 157"/>
                  <a:gd name="T26" fmla="*/ 650 w 651"/>
                  <a:gd name="T27" fmla="*/ 12 h 157"/>
                  <a:gd name="T28" fmla="*/ 640 w 651"/>
                  <a:gd name="T29" fmla="*/ 0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51" h="157">
                    <a:moveTo>
                      <a:pt x="640" y="0"/>
                    </a:moveTo>
                    <a:lnTo>
                      <a:pt x="12" y="0"/>
                    </a:lnTo>
                    <a:cubicBezTo>
                      <a:pt x="5" y="0"/>
                      <a:pt x="0" y="5"/>
                      <a:pt x="0" y="12"/>
                    </a:cubicBezTo>
                    <a:lnTo>
                      <a:pt x="0" y="145"/>
                    </a:lnTo>
                    <a:cubicBezTo>
                      <a:pt x="0" y="152"/>
                      <a:pt x="5" y="157"/>
                      <a:pt x="12" y="157"/>
                    </a:cubicBezTo>
                    <a:lnTo>
                      <a:pt x="79" y="157"/>
                    </a:lnTo>
                    <a:cubicBezTo>
                      <a:pt x="86" y="157"/>
                      <a:pt x="91" y="152"/>
                      <a:pt x="91" y="145"/>
                    </a:cubicBezTo>
                    <a:lnTo>
                      <a:pt x="91" y="89"/>
                    </a:lnTo>
                    <a:lnTo>
                      <a:pt x="561" y="89"/>
                    </a:lnTo>
                    <a:lnTo>
                      <a:pt x="561" y="145"/>
                    </a:lnTo>
                    <a:cubicBezTo>
                      <a:pt x="561" y="152"/>
                      <a:pt x="566" y="157"/>
                      <a:pt x="574" y="157"/>
                    </a:cubicBezTo>
                    <a:lnTo>
                      <a:pt x="638" y="157"/>
                    </a:lnTo>
                    <a:cubicBezTo>
                      <a:pt x="645" y="157"/>
                      <a:pt x="650" y="152"/>
                      <a:pt x="650" y="145"/>
                    </a:cubicBezTo>
                    <a:lnTo>
                      <a:pt x="650" y="12"/>
                    </a:lnTo>
                    <a:cubicBezTo>
                      <a:pt x="651" y="5"/>
                      <a:pt x="647" y="0"/>
                      <a:pt x="640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89638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4" name="Freeform 177"/>
              <p:cNvSpPr>
                <a:spLocks/>
              </p:cNvSpPr>
              <p:nvPr/>
            </p:nvSpPr>
            <p:spPr bwMode="auto">
              <a:xfrm>
                <a:off x="2300069" y="-2927689"/>
                <a:ext cx="481012" cy="115888"/>
              </a:xfrm>
              <a:custGeom>
                <a:avLst/>
                <a:gdLst>
                  <a:gd name="T0" fmla="*/ 636 w 649"/>
                  <a:gd name="T1" fmla="*/ 2 h 157"/>
                  <a:gd name="T2" fmla="*/ 572 w 649"/>
                  <a:gd name="T3" fmla="*/ 2 h 157"/>
                  <a:gd name="T4" fmla="*/ 560 w 649"/>
                  <a:gd name="T5" fmla="*/ 14 h 157"/>
                  <a:gd name="T6" fmla="*/ 560 w 649"/>
                  <a:gd name="T7" fmla="*/ 68 h 157"/>
                  <a:gd name="T8" fmla="*/ 89 w 649"/>
                  <a:gd name="T9" fmla="*/ 68 h 157"/>
                  <a:gd name="T10" fmla="*/ 89 w 649"/>
                  <a:gd name="T11" fmla="*/ 12 h 157"/>
                  <a:gd name="T12" fmla="*/ 75 w 649"/>
                  <a:gd name="T13" fmla="*/ 0 h 157"/>
                  <a:gd name="T14" fmla="*/ 11 w 649"/>
                  <a:gd name="T15" fmla="*/ 0 h 157"/>
                  <a:gd name="T16" fmla="*/ 0 w 649"/>
                  <a:gd name="T17" fmla="*/ 14 h 157"/>
                  <a:gd name="T18" fmla="*/ 0 w 649"/>
                  <a:gd name="T19" fmla="*/ 145 h 157"/>
                  <a:gd name="T20" fmla="*/ 11 w 649"/>
                  <a:gd name="T21" fmla="*/ 157 h 157"/>
                  <a:gd name="T22" fmla="*/ 638 w 649"/>
                  <a:gd name="T23" fmla="*/ 157 h 157"/>
                  <a:gd name="T24" fmla="*/ 649 w 649"/>
                  <a:gd name="T25" fmla="*/ 145 h 157"/>
                  <a:gd name="T26" fmla="*/ 649 w 649"/>
                  <a:gd name="T27" fmla="*/ 14 h 157"/>
                  <a:gd name="T28" fmla="*/ 636 w 649"/>
                  <a:gd name="T29" fmla="*/ 2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49" h="157">
                    <a:moveTo>
                      <a:pt x="636" y="2"/>
                    </a:moveTo>
                    <a:lnTo>
                      <a:pt x="572" y="2"/>
                    </a:lnTo>
                    <a:cubicBezTo>
                      <a:pt x="565" y="2"/>
                      <a:pt x="560" y="7"/>
                      <a:pt x="560" y="14"/>
                    </a:cubicBezTo>
                    <a:lnTo>
                      <a:pt x="560" y="68"/>
                    </a:lnTo>
                    <a:lnTo>
                      <a:pt x="89" y="68"/>
                    </a:lnTo>
                    <a:lnTo>
                      <a:pt x="89" y="12"/>
                    </a:lnTo>
                    <a:cubicBezTo>
                      <a:pt x="89" y="5"/>
                      <a:pt x="84" y="0"/>
                      <a:pt x="75" y="0"/>
                    </a:cubicBezTo>
                    <a:lnTo>
                      <a:pt x="11" y="0"/>
                    </a:lnTo>
                    <a:cubicBezTo>
                      <a:pt x="5" y="0"/>
                      <a:pt x="0" y="5"/>
                      <a:pt x="0" y="14"/>
                    </a:cubicBezTo>
                    <a:lnTo>
                      <a:pt x="0" y="145"/>
                    </a:lnTo>
                    <a:cubicBezTo>
                      <a:pt x="0" y="152"/>
                      <a:pt x="5" y="157"/>
                      <a:pt x="11" y="157"/>
                    </a:cubicBezTo>
                    <a:lnTo>
                      <a:pt x="638" y="157"/>
                    </a:lnTo>
                    <a:cubicBezTo>
                      <a:pt x="644" y="157"/>
                      <a:pt x="649" y="152"/>
                      <a:pt x="649" y="145"/>
                    </a:cubicBezTo>
                    <a:lnTo>
                      <a:pt x="649" y="14"/>
                    </a:lnTo>
                    <a:cubicBezTo>
                      <a:pt x="647" y="7"/>
                      <a:pt x="643" y="2"/>
                      <a:pt x="636" y="2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89638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5" name="Freeform 178"/>
              <p:cNvSpPr>
                <a:spLocks/>
              </p:cNvSpPr>
              <p:nvPr/>
            </p:nvSpPr>
            <p:spPr bwMode="auto">
              <a:xfrm>
                <a:off x="2398494" y="-3092789"/>
                <a:ext cx="82550" cy="65088"/>
              </a:xfrm>
              <a:custGeom>
                <a:avLst/>
                <a:gdLst>
                  <a:gd name="T0" fmla="*/ 111 w 111"/>
                  <a:gd name="T1" fmla="*/ 76 h 87"/>
                  <a:gd name="T2" fmla="*/ 99 w 111"/>
                  <a:gd name="T3" fmla="*/ 87 h 87"/>
                  <a:gd name="T4" fmla="*/ 12 w 111"/>
                  <a:gd name="T5" fmla="*/ 87 h 87"/>
                  <a:gd name="T6" fmla="*/ 0 w 111"/>
                  <a:gd name="T7" fmla="*/ 76 h 87"/>
                  <a:gd name="T8" fmla="*/ 0 w 111"/>
                  <a:gd name="T9" fmla="*/ 11 h 87"/>
                  <a:gd name="T10" fmla="*/ 12 w 111"/>
                  <a:gd name="T11" fmla="*/ 0 h 87"/>
                  <a:gd name="T12" fmla="*/ 99 w 111"/>
                  <a:gd name="T13" fmla="*/ 0 h 87"/>
                  <a:gd name="T14" fmla="*/ 111 w 111"/>
                  <a:gd name="T15" fmla="*/ 11 h 87"/>
                  <a:gd name="T16" fmla="*/ 111 w 111"/>
                  <a:gd name="T17" fmla="*/ 76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1" h="87">
                    <a:moveTo>
                      <a:pt x="111" y="76"/>
                    </a:moveTo>
                    <a:cubicBezTo>
                      <a:pt x="111" y="82"/>
                      <a:pt x="106" y="87"/>
                      <a:pt x="99" y="87"/>
                    </a:cubicBezTo>
                    <a:lnTo>
                      <a:pt x="12" y="87"/>
                    </a:lnTo>
                    <a:cubicBezTo>
                      <a:pt x="5" y="87"/>
                      <a:pt x="0" y="82"/>
                      <a:pt x="0" y="76"/>
                    </a:cubicBezTo>
                    <a:lnTo>
                      <a:pt x="0" y="11"/>
                    </a:lnTo>
                    <a:cubicBezTo>
                      <a:pt x="0" y="5"/>
                      <a:pt x="5" y="0"/>
                      <a:pt x="12" y="0"/>
                    </a:cubicBezTo>
                    <a:lnTo>
                      <a:pt x="99" y="0"/>
                    </a:lnTo>
                    <a:cubicBezTo>
                      <a:pt x="106" y="0"/>
                      <a:pt x="111" y="5"/>
                      <a:pt x="111" y="11"/>
                    </a:cubicBezTo>
                    <a:lnTo>
                      <a:pt x="111" y="76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89638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6" name="Freeform 179"/>
              <p:cNvSpPr>
                <a:spLocks/>
              </p:cNvSpPr>
              <p:nvPr/>
            </p:nvSpPr>
            <p:spPr bwMode="auto">
              <a:xfrm>
                <a:off x="2396907" y="-2992776"/>
                <a:ext cx="82550" cy="65088"/>
              </a:xfrm>
              <a:custGeom>
                <a:avLst/>
                <a:gdLst>
                  <a:gd name="T0" fmla="*/ 110 w 110"/>
                  <a:gd name="T1" fmla="*/ 76 h 87"/>
                  <a:gd name="T2" fmla="*/ 98 w 110"/>
                  <a:gd name="T3" fmla="*/ 87 h 87"/>
                  <a:gd name="T4" fmla="*/ 11 w 110"/>
                  <a:gd name="T5" fmla="*/ 87 h 87"/>
                  <a:gd name="T6" fmla="*/ 0 w 110"/>
                  <a:gd name="T7" fmla="*/ 76 h 87"/>
                  <a:gd name="T8" fmla="*/ 0 w 110"/>
                  <a:gd name="T9" fmla="*/ 12 h 87"/>
                  <a:gd name="T10" fmla="*/ 11 w 110"/>
                  <a:gd name="T11" fmla="*/ 0 h 87"/>
                  <a:gd name="T12" fmla="*/ 98 w 110"/>
                  <a:gd name="T13" fmla="*/ 0 h 87"/>
                  <a:gd name="T14" fmla="*/ 110 w 110"/>
                  <a:gd name="T15" fmla="*/ 12 h 87"/>
                  <a:gd name="T16" fmla="*/ 110 w 110"/>
                  <a:gd name="T17" fmla="*/ 76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0" h="87">
                    <a:moveTo>
                      <a:pt x="110" y="76"/>
                    </a:moveTo>
                    <a:cubicBezTo>
                      <a:pt x="110" y="82"/>
                      <a:pt x="105" y="87"/>
                      <a:pt x="98" y="87"/>
                    </a:cubicBezTo>
                    <a:lnTo>
                      <a:pt x="11" y="87"/>
                    </a:lnTo>
                    <a:cubicBezTo>
                      <a:pt x="4" y="87"/>
                      <a:pt x="0" y="82"/>
                      <a:pt x="0" y="76"/>
                    </a:cubicBezTo>
                    <a:lnTo>
                      <a:pt x="0" y="12"/>
                    </a:lnTo>
                    <a:cubicBezTo>
                      <a:pt x="0" y="5"/>
                      <a:pt x="4" y="0"/>
                      <a:pt x="11" y="0"/>
                    </a:cubicBezTo>
                    <a:lnTo>
                      <a:pt x="98" y="0"/>
                    </a:lnTo>
                    <a:cubicBezTo>
                      <a:pt x="105" y="0"/>
                      <a:pt x="110" y="5"/>
                      <a:pt x="110" y="12"/>
                    </a:cubicBezTo>
                    <a:lnTo>
                      <a:pt x="110" y="76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89638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p:grpSp>
        <p:cxnSp>
          <p:nvCxnSpPr>
            <p:cNvPr id="51" name="Straight Arrow Connector 50"/>
            <p:cNvCxnSpPr>
              <a:stCxn id="19" idx="3"/>
              <a:endCxn id="49" idx="2"/>
            </p:cNvCxnSpPr>
            <p:nvPr/>
          </p:nvCxnSpPr>
          <p:spPr>
            <a:xfrm flipV="1">
              <a:off x="1908995" y="2291486"/>
              <a:ext cx="2587560" cy="343638"/>
            </a:xfrm>
            <a:prstGeom prst="straightConnector1">
              <a:avLst/>
            </a:prstGeom>
            <a:noFill/>
            <a:ln w="25400" cap="flat" cmpd="sng" algn="ctr">
              <a:solidFill>
                <a:srgbClr val="777777"/>
              </a:solidFill>
              <a:prstDash val="solid"/>
              <a:headEnd type="none"/>
              <a:tailEnd type="triangle"/>
            </a:ln>
            <a:effectLst/>
          </p:spPr>
        </p:cxnSp>
        <p:grpSp>
          <p:nvGrpSpPr>
            <p:cNvPr id="52" name="Group 51"/>
            <p:cNvGrpSpPr/>
            <p:nvPr/>
          </p:nvGrpSpPr>
          <p:grpSpPr>
            <a:xfrm>
              <a:off x="4497799" y="4020968"/>
              <a:ext cx="1051200" cy="1051200"/>
              <a:chOff x="4497799" y="4020968"/>
              <a:chExt cx="1051200" cy="1051200"/>
            </a:xfrm>
          </p:grpSpPr>
          <p:sp>
            <p:nvSpPr>
              <p:cNvPr id="63" name="Oval 62"/>
              <p:cNvSpPr/>
              <p:nvPr/>
            </p:nvSpPr>
            <p:spPr bwMode="auto">
              <a:xfrm>
                <a:off x="4497799" y="4020968"/>
                <a:ext cx="1051200" cy="105120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44821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02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76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Blobs</a:t>
                </a:r>
              </a:p>
            </p:txBody>
          </p:sp>
          <p:grpSp>
            <p:nvGrpSpPr>
              <p:cNvPr id="64" name="Group 63"/>
              <p:cNvGrpSpPr/>
              <p:nvPr/>
            </p:nvGrpSpPr>
            <p:grpSpPr>
              <a:xfrm>
                <a:off x="4782712" y="4482350"/>
                <a:ext cx="449768" cy="366765"/>
                <a:chOff x="2317532" y="-4150064"/>
                <a:chExt cx="458787" cy="398463"/>
              </a:xfrm>
              <a:solidFill>
                <a:srgbClr val="FFFFFF"/>
              </a:solidFill>
            </p:grpSpPr>
            <p:sp>
              <p:nvSpPr>
                <p:cNvPr id="65" name="Freeform 185"/>
                <p:cNvSpPr>
                  <a:spLocks noEditPoints="1"/>
                </p:cNvSpPr>
                <p:nvPr/>
              </p:nvSpPr>
              <p:spPr bwMode="auto">
                <a:xfrm>
                  <a:off x="2317532" y="-4150064"/>
                  <a:ext cx="458787" cy="398463"/>
                </a:xfrm>
                <a:custGeom>
                  <a:avLst/>
                  <a:gdLst>
                    <a:gd name="T0" fmla="*/ 463 w 617"/>
                    <a:gd name="T1" fmla="*/ 0 h 534"/>
                    <a:gd name="T2" fmla="*/ 154 w 617"/>
                    <a:gd name="T3" fmla="*/ 0 h 534"/>
                    <a:gd name="T4" fmla="*/ 0 w 617"/>
                    <a:gd name="T5" fmla="*/ 267 h 534"/>
                    <a:gd name="T6" fmla="*/ 154 w 617"/>
                    <a:gd name="T7" fmla="*/ 534 h 534"/>
                    <a:gd name="T8" fmla="*/ 463 w 617"/>
                    <a:gd name="T9" fmla="*/ 534 h 534"/>
                    <a:gd name="T10" fmla="*/ 617 w 617"/>
                    <a:gd name="T11" fmla="*/ 267 h 534"/>
                    <a:gd name="T12" fmla="*/ 463 w 617"/>
                    <a:gd name="T13" fmla="*/ 0 h 534"/>
                    <a:gd name="T14" fmla="*/ 464 w 617"/>
                    <a:gd name="T15" fmla="*/ 386 h 534"/>
                    <a:gd name="T16" fmla="*/ 422 w 617"/>
                    <a:gd name="T17" fmla="*/ 428 h 534"/>
                    <a:gd name="T18" fmla="*/ 195 w 617"/>
                    <a:gd name="T19" fmla="*/ 428 h 534"/>
                    <a:gd name="T20" fmla="*/ 154 w 617"/>
                    <a:gd name="T21" fmla="*/ 386 h 534"/>
                    <a:gd name="T22" fmla="*/ 154 w 617"/>
                    <a:gd name="T23" fmla="*/ 147 h 534"/>
                    <a:gd name="T24" fmla="*/ 195 w 617"/>
                    <a:gd name="T25" fmla="*/ 106 h 534"/>
                    <a:gd name="T26" fmla="*/ 363 w 617"/>
                    <a:gd name="T27" fmla="*/ 106 h 534"/>
                    <a:gd name="T28" fmla="*/ 395 w 617"/>
                    <a:gd name="T29" fmla="*/ 106 h 534"/>
                    <a:gd name="T30" fmla="*/ 399 w 617"/>
                    <a:gd name="T31" fmla="*/ 106 h 534"/>
                    <a:gd name="T32" fmla="*/ 464 w 617"/>
                    <a:gd name="T33" fmla="*/ 169 h 534"/>
                    <a:gd name="T34" fmla="*/ 464 w 617"/>
                    <a:gd name="T35" fmla="*/ 386 h 5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617" h="534">
                      <a:moveTo>
                        <a:pt x="463" y="0"/>
                      </a:moveTo>
                      <a:lnTo>
                        <a:pt x="154" y="0"/>
                      </a:lnTo>
                      <a:lnTo>
                        <a:pt x="0" y="267"/>
                      </a:lnTo>
                      <a:lnTo>
                        <a:pt x="154" y="534"/>
                      </a:lnTo>
                      <a:lnTo>
                        <a:pt x="463" y="534"/>
                      </a:lnTo>
                      <a:lnTo>
                        <a:pt x="617" y="267"/>
                      </a:lnTo>
                      <a:lnTo>
                        <a:pt x="463" y="0"/>
                      </a:lnTo>
                      <a:close/>
                      <a:moveTo>
                        <a:pt x="464" y="386"/>
                      </a:moveTo>
                      <a:cubicBezTo>
                        <a:pt x="464" y="409"/>
                        <a:pt x="445" y="428"/>
                        <a:pt x="422" y="428"/>
                      </a:cubicBezTo>
                      <a:lnTo>
                        <a:pt x="195" y="428"/>
                      </a:lnTo>
                      <a:cubicBezTo>
                        <a:pt x="172" y="428"/>
                        <a:pt x="154" y="409"/>
                        <a:pt x="154" y="386"/>
                      </a:cubicBezTo>
                      <a:lnTo>
                        <a:pt x="154" y="147"/>
                      </a:lnTo>
                      <a:cubicBezTo>
                        <a:pt x="154" y="124"/>
                        <a:pt x="172" y="106"/>
                        <a:pt x="195" y="106"/>
                      </a:cubicBezTo>
                      <a:lnTo>
                        <a:pt x="363" y="106"/>
                      </a:lnTo>
                      <a:cubicBezTo>
                        <a:pt x="380" y="106"/>
                        <a:pt x="395" y="106"/>
                        <a:pt x="395" y="106"/>
                      </a:cubicBezTo>
                      <a:lnTo>
                        <a:pt x="399" y="106"/>
                      </a:lnTo>
                      <a:lnTo>
                        <a:pt x="464" y="169"/>
                      </a:lnTo>
                      <a:lnTo>
                        <a:pt x="464" y="38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89642" tIns="44821" rIns="89642" bIns="44821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896386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66" name="Freeform 186"/>
                <p:cNvSpPr>
                  <a:spLocks/>
                </p:cNvSpPr>
                <p:nvPr/>
              </p:nvSpPr>
              <p:spPr bwMode="auto">
                <a:xfrm>
                  <a:off x="2509619" y="-3927814"/>
                  <a:ext cx="20637" cy="47625"/>
                </a:xfrm>
                <a:custGeom>
                  <a:avLst/>
                  <a:gdLst>
                    <a:gd name="T0" fmla="*/ 27 w 28"/>
                    <a:gd name="T1" fmla="*/ 13 h 64"/>
                    <a:gd name="T2" fmla="*/ 25 w 28"/>
                    <a:gd name="T3" fmla="*/ 6 h 64"/>
                    <a:gd name="T4" fmla="*/ 22 w 28"/>
                    <a:gd name="T5" fmla="*/ 2 h 64"/>
                    <a:gd name="T6" fmla="*/ 19 w 28"/>
                    <a:gd name="T7" fmla="*/ 0 h 64"/>
                    <a:gd name="T8" fmla="*/ 14 w 28"/>
                    <a:gd name="T9" fmla="*/ 0 h 64"/>
                    <a:gd name="T10" fmla="*/ 7 w 28"/>
                    <a:gd name="T11" fmla="*/ 2 h 64"/>
                    <a:gd name="T12" fmla="*/ 3 w 28"/>
                    <a:gd name="T13" fmla="*/ 8 h 64"/>
                    <a:gd name="T14" fmla="*/ 1 w 28"/>
                    <a:gd name="T15" fmla="*/ 18 h 64"/>
                    <a:gd name="T16" fmla="*/ 0 w 28"/>
                    <a:gd name="T17" fmla="*/ 32 h 64"/>
                    <a:gd name="T18" fmla="*/ 1 w 28"/>
                    <a:gd name="T19" fmla="*/ 48 h 64"/>
                    <a:gd name="T20" fmla="*/ 3 w 28"/>
                    <a:gd name="T21" fmla="*/ 58 h 64"/>
                    <a:gd name="T22" fmla="*/ 8 w 28"/>
                    <a:gd name="T23" fmla="*/ 63 h 64"/>
                    <a:gd name="T24" fmla="*/ 14 w 28"/>
                    <a:gd name="T25" fmla="*/ 64 h 64"/>
                    <a:gd name="T26" fmla="*/ 19 w 28"/>
                    <a:gd name="T27" fmla="*/ 64 h 64"/>
                    <a:gd name="T28" fmla="*/ 22 w 28"/>
                    <a:gd name="T29" fmla="*/ 61 h 64"/>
                    <a:gd name="T30" fmla="*/ 25 w 28"/>
                    <a:gd name="T31" fmla="*/ 57 h 64"/>
                    <a:gd name="T32" fmla="*/ 27 w 28"/>
                    <a:gd name="T33" fmla="*/ 50 h 64"/>
                    <a:gd name="T34" fmla="*/ 28 w 28"/>
                    <a:gd name="T35" fmla="*/ 42 h 64"/>
                    <a:gd name="T36" fmla="*/ 28 w 28"/>
                    <a:gd name="T37" fmla="*/ 33 h 64"/>
                    <a:gd name="T38" fmla="*/ 28 w 28"/>
                    <a:gd name="T39" fmla="*/ 21 h 64"/>
                    <a:gd name="T40" fmla="*/ 27 w 28"/>
                    <a:gd name="T41" fmla="*/ 13 h 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8" h="64">
                      <a:moveTo>
                        <a:pt x="27" y="13"/>
                      </a:moveTo>
                      <a:cubicBezTo>
                        <a:pt x="26" y="10"/>
                        <a:pt x="25" y="8"/>
                        <a:pt x="25" y="6"/>
                      </a:cubicBezTo>
                      <a:cubicBezTo>
                        <a:pt x="24" y="5"/>
                        <a:pt x="23" y="3"/>
                        <a:pt x="22" y="2"/>
                      </a:cubicBezTo>
                      <a:cubicBezTo>
                        <a:pt x="21" y="1"/>
                        <a:pt x="20" y="1"/>
                        <a:pt x="19" y="0"/>
                      </a:cubicBezTo>
                      <a:cubicBezTo>
                        <a:pt x="17" y="0"/>
                        <a:pt x="16" y="0"/>
                        <a:pt x="14" y="0"/>
                      </a:cubicBezTo>
                      <a:cubicBezTo>
                        <a:pt x="12" y="0"/>
                        <a:pt x="9" y="0"/>
                        <a:pt x="7" y="2"/>
                      </a:cubicBezTo>
                      <a:cubicBezTo>
                        <a:pt x="6" y="3"/>
                        <a:pt x="4" y="5"/>
                        <a:pt x="3" y="8"/>
                      </a:cubicBezTo>
                      <a:cubicBezTo>
                        <a:pt x="2" y="10"/>
                        <a:pt x="1" y="14"/>
                        <a:pt x="1" y="18"/>
                      </a:cubicBezTo>
                      <a:cubicBezTo>
                        <a:pt x="1" y="22"/>
                        <a:pt x="0" y="26"/>
                        <a:pt x="0" y="32"/>
                      </a:cubicBezTo>
                      <a:cubicBezTo>
                        <a:pt x="0" y="38"/>
                        <a:pt x="1" y="43"/>
                        <a:pt x="1" y="48"/>
                      </a:cubicBezTo>
                      <a:cubicBezTo>
                        <a:pt x="2" y="52"/>
                        <a:pt x="2" y="55"/>
                        <a:pt x="3" y="58"/>
                      </a:cubicBezTo>
                      <a:cubicBezTo>
                        <a:pt x="5" y="60"/>
                        <a:pt x="6" y="62"/>
                        <a:pt x="8" y="63"/>
                      </a:cubicBezTo>
                      <a:cubicBezTo>
                        <a:pt x="9" y="64"/>
                        <a:pt x="12" y="64"/>
                        <a:pt x="14" y="64"/>
                      </a:cubicBezTo>
                      <a:cubicBezTo>
                        <a:pt x="16" y="64"/>
                        <a:pt x="17" y="64"/>
                        <a:pt x="19" y="64"/>
                      </a:cubicBezTo>
                      <a:cubicBezTo>
                        <a:pt x="20" y="63"/>
                        <a:pt x="21" y="62"/>
                        <a:pt x="22" y="61"/>
                      </a:cubicBezTo>
                      <a:cubicBezTo>
                        <a:pt x="24" y="60"/>
                        <a:pt x="24" y="58"/>
                        <a:pt x="25" y="57"/>
                      </a:cubicBezTo>
                      <a:cubicBezTo>
                        <a:pt x="26" y="55"/>
                        <a:pt x="26" y="53"/>
                        <a:pt x="27" y="50"/>
                      </a:cubicBezTo>
                      <a:cubicBezTo>
                        <a:pt x="27" y="48"/>
                        <a:pt x="28" y="45"/>
                        <a:pt x="28" y="42"/>
                      </a:cubicBezTo>
                      <a:cubicBezTo>
                        <a:pt x="28" y="39"/>
                        <a:pt x="28" y="36"/>
                        <a:pt x="28" y="33"/>
                      </a:cubicBezTo>
                      <a:cubicBezTo>
                        <a:pt x="28" y="28"/>
                        <a:pt x="28" y="25"/>
                        <a:pt x="28" y="21"/>
                      </a:cubicBezTo>
                      <a:cubicBezTo>
                        <a:pt x="27" y="18"/>
                        <a:pt x="27" y="15"/>
                        <a:pt x="27" y="13"/>
                      </a:cubicBezTo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89642" tIns="44821" rIns="89642" bIns="44821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896386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67" name="Freeform 187"/>
                <p:cNvSpPr>
                  <a:spLocks/>
                </p:cNvSpPr>
                <p:nvPr/>
              </p:nvSpPr>
              <p:spPr bwMode="auto">
                <a:xfrm>
                  <a:off x="2563594" y="-4021476"/>
                  <a:ext cx="20637" cy="47625"/>
                </a:xfrm>
                <a:custGeom>
                  <a:avLst/>
                  <a:gdLst>
                    <a:gd name="T0" fmla="*/ 26 w 28"/>
                    <a:gd name="T1" fmla="*/ 13 h 65"/>
                    <a:gd name="T2" fmla="*/ 25 w 28"/>
                    <a:gd name="T3" fmla="*/ 7 h 65"/>
                    <a:gd name="T4" fmla="*/ 22 w 28"/>
                    <a:gd name="T5" fmla="*/ 3 h 65"/>
                    <a:gd name="T6" fmla="*/ 18 w 28"/>
                    <a:gd name="T7" fmla="*/ 1 h 65"/>
                    <a:gd name="T8" fmla="*/ 14 w 28"/>
                    <a:gd name="T9" fmla="*/ 0 h 65"/>
                    <a:gd name="T10" fmla="*/ 7 w 28"/>
                    <a:gd name="T11" fmla="*/ 2 h 65"/>
                    <a:gd name="T12" fmla="*/ 3 w 28"/>
                    <a:gd name="T13" fmla="*/ 8 h 65"/>
                    <a:gd name="T14" fmla="*/ 1 w 28"/>
                    <a:gd name="T15" fmla="*/ 18 h 65"/>
                    <a:gd name="T16" fmla="*/ 0 w 28"/>
                    <a:gd name="T17" fmla="*/ 32 h 65"/>
                    <a:gd name="T18" fmla="*/ 1 w 28"/>
                    <a:gd name="T19" fmla="*/ 48 h 65"/>
                    <a:gd name="T20" fmla="*/ 3 w 28"/>
                    <a:gd name="T21" fmla="*/ 58 h 65"/>
                    <a:gd name="T22" fmla="*/ 8 w 28"/>
                    <a:gd name="T23" fmla="*/ 63 h 65"/>
                    <a:gd name="T24" fmla="*/ 14 w 28"/>
                    <a:gd name="T25" fmla="*/ 65 h 65"/>
                    <a:gd name="T26" fmla="*/ 19 w 28"/>
                    <a:gd name="T27" fmla="*/ 64 h 65"/>
                    <a:gd name="T28" fmla="*/ 22 w 28"/>
                    <a:gd name="T29" fmla="*/ 61 h 65"/>
                    <a:gd name="T30" fmla="*/ 25 w 28"/>
                    <a:gd name="T31" fmla="*/ 57 h 65"/>
                    <a:gd name="T32" fmla="*/ 27 w 28"/>
                    <a:gd name="T33" fmla="*/ 51 h 65"/>
                    <a:gd name="T34" fmla="*/ 28 w 28"/>
                    <a:gd name="T35" fmla="*/ 43 h 65"/>
                    <a:gd name="T36" fmla="*/ 28 w 28"/>
                    <a:gd name="T37" fmla="*/ 33 h 65"/>
                    <a:gd name="T38" fmla="*/ 27 w 28"/>
                    <a:gd name="T39" fmla="*/ 22 h 65"/>
                    <a:gd name="T40" fmla="*/ 26 w 28"/>
                    <a:gd name="T41" fmla="*/ 13 h 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8" h="65">
                      <a:moveTo>
                        <a:pt x="26" y="13"/>
                      </a:moveTo>
                      <a:cubicBezTo>
                        <a:pt x="26" y="11"/>
                        <a:pt x="25" y="9"/>
                        <a:pt x="25" y="7"/>
                      </a:cubicBezTo>
                      <a:cubicBezTo>
                        <a:pt x="24" y="5"/>
                        <a:pt x="23" y="4"/>
                        <a:pt x="22" y="3"/>
                      </a:cubicBezTo>
                      <a:cubicBezTo>
                        <a:pt x="21" y="2"/>
                        <a:pt x="20" y="1"/>
                        <a:pt x="18" y="1"/>
                      </a:cubicBezTo>
                      <a:cubicBezTo>
                        <a:pt x="17" y="0"/>
                        <a:pt x="16" y="0"/>
                        <a:pt x="14" y="0"/>
                      </a:cubicBezTo>
                      <a:cubicBezTo>
                        <a:pt x="11" y="0"/>
                        <a:pt x="9" y="1"/>
                        <a:pt x="7" y="2"/>
                      </a:cubicBezTo>
                      <a:cubicBezTo>
                        <a:pt x="5" y="3"/>
                        <a:pt x="4" y="5"/>
                        <a:pt x="3" y="8"/>
                      </a:cubicBezTo>
                      <a:cubicBezTo>
                        <a:pt x="2" y="11"/>
                        <a:pt x="1" y="14"/>
                        <a:pt x="1" y="18"/>
                      </a:cubicBezTo>
                      <a:cubicBezTo>
                        <a:pt x="0" y="22"/>
                        <a:pt x="0" y="27"/>
                        <a:pt x="0" y="32"/>
                      </a:cubicBezTo>
                      <a:cubicBezTo>
                        <a:pt x="0" y="38"/>
                        <a:pt x="0" y="44"/>
                        <a:pt x="1" y="48"/>
                      </a:cubicBezTo>
                      <a:cubicBezTo>
                        <a:pt x="1" y="52"/>
                        <a:pt x="2" y="56"/>
                        <a:pt x="3" y="58"/>
                      </a:cubicBezTo>
                      <a:cubicBezTo>
                        <a:pt x="4" y="61"/>
                        <a:pt x="6" y="62"/>
                        <a:pt x="8" y="63"/>
                      </a:cubicBezTo>
                      <a:cubicBezTo>
                        <a:pt x="9" y="64"/>
                        <a:pt x="11" y="65"/>
                        <a:pt x="14" y="65"/>
                      </a:cubicBezTo>
                      <a:cubicBezTo>
                        <a:pt x="16" y="65"/>
                        <a:pt x="17" y="65"/>
                        <a:pt x="19" y="64"/>
                      </a:cubicBezTo>
                      <a:cubicBezTo>
                        <a:pt x="20" y="63"/>
                        <a:pt x="21" y="63"/>
                        <a:pt x="22" y="61"/>
                      </a:cubicBezTo>
                      <a:cubicBezTo>
                        <a:pt x="23" y="60"/>
                        <a:pt x="24" y="59"/>
                        <a:pt x="25" y="57"/>
                      </a:cubicBezTo>
                      <a:cubicBezTo>
                        <a:pt x="26" y="55"/>
                        <a:pt x="26" y="53"/>
                        <a:pt x="27" y="51"/>
                      </a:cubicBezTo>
                      <a:cubicBezTo>
                        <a:pt x="27" y="48"/>
                        <a:pt x="27" y="46"/>
                        <a:pt x="28" y="43"/>
                      </a:cubicBezTo>
                      <a:cubicBezTo>
                        <a:pt x="28" y="40"/>
                        <a:pt x="28" y="37"/>
                        <a:pt x="28" y="33"/>
                      </a:cubicBezTo>
                      <a:cubicBezTo>
                        <a:pt x="28" y="29"/>
                        <a:pt x="28" y="25"/>
                        <a:pt x="27" y="22"/>
                      </a:cubicBezTo>
                      <a:cubicBezTo>
                        <a:pt x="27" y="18"/>
                        <a:pt x="27" y="15"/>
                        <a:pt x="26" y="13"/>
                      </a:cubicBezTo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89642" tIns="44821" rIns="89642" bIns="44821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896386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68" name="Freeform 188"/>
                <p:cNvSpPr>
                  <a:spLocks noEditPoints="1"/>
                </p:cNvSpPr>
                <p:nvPr/>
              </p:nvSpPr>
              <p:spPr bwMode="auto">
                <a:xfrm>
                  <a:off x="2449294" y="-4054814"/>
                  <a:ext cx="195262" cy="206375"/>
                </a:xfrm>
                <a:custGeom>
                  <a:avLst/>
                  <a:gdLst>
                    <a:gd name="T0" fmla="*/ 187 w 265"/>
                    <a:gd name="T1" fmla="*/ 0 h 277"/>
                    <a:gd name="T2" fmla="*/ 0 w 265"/>
                    <a:gd name="T3" fmla="*/ 19 h 277"/>
                    <a:gd name="T4" fmla="*/ 19 w 265"/>
                    <a:gd name="T5" fmla="*/ 277 h 277"/>
                    <a:gd name="T6" fmla="*/ 265 w 265"/>
                    <a:gd name="T7" fmla="*/ 258 h 277"/>
                    <a:gd name="T8" fmla="*/ 213 w 265"/>
                    <a:gd name="T9" fmla="*/ 53 h 277"/>
                    <a:gd name="T10" fmla="*/ 213 w 265"/>
                    <a:gd name="T11" fmla="*/ 1 h 277"/>
                    <a:gd name="T12" fmla="*/ 71 w 265"/>
                    <a:gd name="T13" fmla="*/ 46 h 277"/>
                    <a:gd name="T14" fmla="*/ 73 w 265"/>
                    <a:gd name="T15" fmla="*/ 44 h 277"/>
                    <a:gd name="T16" fmla="*/ 93 w 265"/>
                    <a:gd name="T17" fmla="*/ 31 h 277"/>
                    <a:gd name="T18" fmla="*/ 97 w 265"/>
                    <a:gd name="T19" fmla="*/ 30 h 277"/>
                    <a:gd name="T20" fmla="*/ 104 w 265"/>
                    <a:gd name="T21" fmla="*/ 31 h 277"/>
                    <a:gd name="T22" fmla="*/ 108 w 265"/>
                    <a:gd name="T23" fmla="*/ 32 h 277"/>
                    <a:gd name="T24" fmla="*/ 108 w 265"/>
                    <a:gd name="T25" fmla="*/ 108 h 277"/>
                    <a:gd name="T26" fmla="*/ 124 w 265"/>
                    <a:gd name="T27" fmla="*/ 108 h 277"/>
                    <a:gd name="T28" fmla="*/ 126 w 265"/>
                    <a:gd name="T29" fmla="*/ 111 h 277"/>
                    <a:gd name="T30" fmla="*/ 126 w 265"/>
                    <a:gd name="T31" fmla="*/ 118 h 277"/>
                    <a:gd name="T32" fmla="*/ 124 w 265"/>
                    <a:gd name="T33" fmla="*/ 122 h 277"/>
                    <a:gd name="T34" fmla="*/ 73 w 265"/>
                    <a:gd name="T35" fmla="*/ 122 h 277"/>
                    <a:gd name="T36" fmla="*/ 71 w 265"/>
                    <a:gd name="T37" fmla="*/ 120 h 277"/>
                    <a:gd name="T38" fmla="*/ 70 w 265"/>
                    <a:gd name="T39" fmla="*/ 115 h 277"/>
                    <a:gd name="T40" fmla="*/ 71 w 265"/>
                    <a:gd name="T41" fmla="*/ 109 h 277"/>
                    <a:gd name="T42" fmla="*/ 73 w 265"/>
                    <a:gd name="T43" fmla="*/ 108 h 277"/>
                    <a:gd name="T44" fmla="*/ 90 w 265"/>
                    <a:gd name="T45" fmla="*/ 49 h 277"/>
                    <a:gd name="T46" fmla="*/ 73 w 265"/>
                    <a:gd name="T47" fmla="*/ 58 h 277"/>
                    <a:gd name="T48" fmla="*/ 70 w 265"/>
                    <a:gd name="T49" fmla="*/ 55 h 277"/>
                    <a:gd name="T50" fmla="*/ 70 w 265"/>
                    <a:gd name="T51" fmla="*/ 48 h 277"/>
                    <a:gd name="T52" fmla="*/ 121 w 265"/>
                    <a:gd name="T53" fmla="*/ 235 h 277"/>
                    <a:gd name="T54" fmla="*/ 95 w 265"/>
                    <a:gd name="T55" fmla="*/ 248 h 277"/>
                    <a:gd name="T56" fmla="*/ 70 w 265"/>
                    <a:gd name="T57" fmla="*/ 236 h 277"/>
                    <a:gd name="T58" fmla="*/ 64 w 265"/>
                    <a:gd name="T59" fmla="*/ 201 h 277"/>
                    <a:gd name="T60" fmla="*/ 71 w 265"/>
                    <a:gd name="T61" fmla="*/ 167 h 277"/>
                    <a:gd name="T62" fmla="*/ 97 w 265"/>
                    <a:gd name="T63" fmla="*/ 154 h 277"/>
                    <a:gd name="T64" fmla="*/ 122 w 265"/>
                    <a:gd name="T65" fmla="*/ 166 h 277"/>
                    <a:gd name="T66" fmla="*/ 129 w 265"/>
                    <a:gd name="T67" fmla="*/ 201 h 277"/>
                    <a:gd name="T68" fmla="*/ 199 w 265"/>
                    <a:gd name="T69" fmla="*/ 243 h 277"/>
                    <a:gd name="T70" fmla="*/ 197 w 265"/>
                    <a:gd name="T71" fmla="*/ 246 h 277"/>
                    <a:gd name="T72" fmla="*/ 146 w 265"/>
                    <a:gd name="T73" fmla="*/ 246 h 277"/>
                    <a:gd name="T74" fmla="*/ 144 w 265"/>
                    <a:gd name="T75" fmla="*/ 245 h 277"/>
                    <a:gd name="T76" fmla="*/ 143 w 265"/>
                    <a:gd name="T77" fmla="*/ 239 h 277"/>
                    <a:gd name="T78" fmla="*/ 144 w 265"/>
                    <a:gd name="T79" fmla="*/ 234 h 277"/>
                    <a:gd name="T80" fmla="*/ 146 w 265"/>
                    <a:gd name="T81" fmla="*/ 232 h 277"/>
                    <a:gd name="T82" fmla="*/ 163 w 265"/>
                    <a:gd name="T83" fmla="*/ 173 h 277"/>
                    <a:gd name="T84" fmla="*/ 146 w 265"/>
                    <a:gd name="T85" fmla="*/ 182 h 277"/>
                    <a:gd name="T86" fmla="*/ 143 w 265"/>
                    <a:gd name="T87" fmla="*/ 180 h 277"/>
                    <a:gd name="T88" fmla="*/ 143 w 265"/>
                    <a:gd name="T89" fmla="*/ 173 h 277"/>
                    <a:gd name="T90" fmla="*/ 144 w 265"/>
                    <a:gd name="T91" fmla="*/ 170 h 277"/>
                    <a:gd name="T92" fmla="*/ 165 w 265"/>
                    <a:gd name="T93" fmla="*/ 156 h 277"/>
                    <a:gd name="T94" fmla="*/ 167 w 265"/>
                    <a:gd name="T95" fmla="*/ 155 h 277"/>
                    <a:gd name="T96" fmla="*/ 173 w 265"/>
                    <a:gd name="T97" fmla="*/ 155 h 277"/>
                    <a:gd name="T98" fmla="*/ 180 w 265"/>
                    <a:gd name="T99" fmla="*/ 155 h 277"/>
                    <a:gd name="T100" fmla="*/ 181 w 265"/>
                    <a:gd name="T101" fmla="*/ 157 h 277"/>
                    <a:gd name="T102" fmla="*/ 196 w 265"/>
                    <a:gd name="T103" fmla="*/ 232 h 277"/>
                    <a:gd name="T104" fmla="*/ 198 w 265"/>
                    <a:gd name="T105" fmla="*/ 234 h 277"/>
                    <a:gd name="T106" fmla="*/ 199 w 265"/>
                    <a:gd name="T107" fmla="*/ 239 h 277"/>
                    <a:gd name="T108" fmla="*/ 200 w 265"/>
                    <a:gd name="T109" fmla="*/ 96 h 277"/>
                    <a:gd name="T110" fmla="*/ 184 w 265"/>
                    <a:gd name="T111" fmla="*/ 120 h 277"/>
                    <a:gd name="T112" fmla="*/ 153 w 265"/>
                    <a:gd name="T113" fmla="*/ 120 h 277"/>
                    <a:gd name="T114" fmla="*/ 138 w 265"/>
                    <a:gd name="T115" fmla="*/ 96 h 277"/>
                    <a:gd name="T116" fmla="*/ 138 w 265"/>
                    <a:gd name="T117" fmla="*/ 57 h 277"/>
                    <a:gd name="T118" fmla="*/ 154 w 265"/>
                    <a:gd name="T119" fmla="*/ 33 h 277"/>
                    <a:gd name="T120" fmla="*/ 185 w 265"/>
                    <a:gd name="T121" fmla="*/ 33 h 277"/>
                    <a:gd name="T122" fmla="*/ 200 w 265"/>
                    <a:gd name="T123" fmla="*/ 57 h 277"/>
                    <a:gd name="T124" fmla="*/ 200 w 265"/>
                    <a:gd name="T125" fmla="*/ 96 h 2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265" h="277">
                      <a:moveTo>
                        <a:pt x="213" y="1"/>
                      </a:moveTo>
                      <a:cubicBezTo>
                        <a:pt x="208" y="0"/>
                        <a:pt x="198" y="0"/>
                        <a:pt x="187" y="0"/>
                      </a:cubicBezTo>
                      <a:lnTo>
                        <a:pt x="19" y="0"/>
                      </a:lnTo>
                      <a:cubicBezTo>
                        <a:pt x="9" y="0"/>
                        <a:pt x="0" y="9"/>
                        <a:pt x="0" y="19"/>
                      </a:cubicBezTo>
                      <a:lnTo>
                        <a:pt x="0" y="258"/>
                      </a:lnTo>
                      <a:cubicBezTo>
                        <a:pt x="0" y="269"/>
                        <a:pt x="9" y="277"/>
                        <a:pt x="19" y="277"/>
                      </a:cubicBezTo>
                      <a:lnTo>
                        <a:pt x="246" y="277"/>
                      </a:lnTo>
                      <a:cubicBezTo>
                        <a:pt x="256" y="277"/>
                        <a:pt x="265" y="269"/>
                        <a:pt x="265" y="258"/>
                      </a:cubicBezTo>
                      <a:lnTo>
                        <a:pt x="265" y="53"/>
                      </a:lnTo>
                      <a:lnTo>
                        <a:pt x="213" y="53"/>
                      </a:lnTo>
                      <a:lnTo>
                        <a:pt x="213" y="1"/>
                      </a:lnTo>
                      <a:lnTo>
                        <a:pt x="213" y="1"/>
                      </a:lnTo>
                      <a:close/>
                      <a:moveTo>
                        <a:pt x="70" y="48"/>
                      </a:moveTo>
                      <a:cubicBezTo>
                        <a:pt x="70" y="47"/>
                        <a:pt x="70" y="47"/>
                        <a:pt x="71" y="46"/>
                      </a:cubicBezTo>
                      <a:cubicBezTo>
                        <a:pt x="71" y="46"/>
                        <a:pt x="71" y="45"/>
                        <a:pt x="71" y="45"/>
                      </a:cubicBezTo>
                      <a:cubicBezTo>
                        <a:pt x="72" y="45"/>
                        <a:pt x="72" y="44"/>
                        <a:pt x="73" y="44"/>
                      </a:cubicBezTo>
                      <a:lnTo>
                        <a:pt x="92" y="31"/>
                      </a:lnTo>
                      <a:cubicBezTo>
                        <a:pt x="92" y="31"/>
                        <a:pt x="93" y="31"/>
                        <a:pt x="93" y="31"/>
                      </a:cubicBezTo>
                      <a:cubicBezTo>
                        <a:pt x="93" y="31"/>
                        <a:pt x="94" y="31"/>
                        <a:pt x="94" y="31"/>
                      </a:cubicBezTo>
                      <a:cubicBezTo>
                        <a:pt x="95" y="31"/>
                        <a:pt x="96" y="31"/>
                        <a:pt x="97" y="30"/>
                      </a:cubicBezTo>
                      <a:cubicBezTo>
                        <a:pt x="97" y="30"/>
                        <a:pt x="99" y="30"/>
                        <a:pt x="100" y="30"/>
                      </a:cubicBezTo>
                      <a:cubicBezTo>
                        <a:pt x="102" y="30"/>
                        <a:pt x="103" y="30"/>
                        <a:pt x="104" y="31"/>
                      </a:cubicBezTo>
                      <a:cubicBezTo>
                        <a:pt x="106" y="31"/>
                        <a:pt x="106" y="31"/>
                        <a:pt x="107" y="31"/>
                      </a:cubicBezTo>
                      <a:cubicBezTo>
                        <a:pt x="108" y="31"/>
                        <a:pt x="108" y="31"/>
                        <a:pt x="108" y="32"/>
                      </a:cubicBezTo>
                      <a:cubicBezTo>
                        <a:pt x="108" y="32"/>
                        <a:pt x="108" y="32"/>
                        <a:pt x="108" y="33"/>
                      </a:cubicBezTo>
                      <a:lnTo>
                        <a:pt x="108" y="108"/>
                      </a:lnTo>
                      <a:lnTo>
                        <a:pt x="123" y="108"/>
                      </a:lnTo>
                      <a:cubicBezTo>
                        <a:pt x="124" y="108"/>
                        <a:pt x="124" y="108"/>
                        <a:pt x="124" y="108"/>
                      </a:cubicBezTo>
                      <a:cubicBezTo>
                        <a:pt x="125" y="108"/>
                        <a:pt x="125" y="109"/>
                        <a:pt x="125" y="109"/>
                      </a:cubicBezTo>
                      <a:cubicBezTo>
                        <a:pt x="125" y="110"/>
                        <a:pt x="126" y="111"/>
                        <a:pt x="126" y="111"/>
                      </a:cubicBezTo>
                      <a:cubicBezTo>
                        <a:pt x="126" y="112"/>
                        <a:pt x="126" y="114"/>
                        <a:pt x="126" y="115"/>
                      </a:cubicBezTo>
                      <a:cubicBezTo>
                        <a:pt x="126" y="116"/>
                        <a:pt x="126" y="117"/>
                        <a:pt x="126" y="118"/>
                      </a:cubicBezTo>
                      <a:cubicBezTo>
                        <a:pt x="126" y="119"/>
                        <a:pt x="125" y="120"/>
                        <a:pt x="125" y="120"/>
                      </a:cubicBezTo>
                      <a:cubicBezTo>
                        <a:pt x="125" y="121"/>
                        <a:pt x="125" y="121"/>
                        <a:pt x="124" y="122"/>
                      </a:cubicBezTo>
                      <a:cubicBezTo>
                        <a:pt x="124" y="122"/>
                        <a:pt x="124" y="122"/>
                        <a:pt x="123" y="122"/>
                      </a:cubicBezTo>
                      <a:lnTo>
                        <a:pt x="73" y="122"/>
                      </a:lnTo>
                      <a:cubicBezTo>
                        <a:pt x="73" y="122"/>
                        <a:pt x="72" y="122"/>
                        <a:pt x="72" y="122"/>
                      </a:cubicBezTo>
                      <a:cubicBezTo>
                        <a:pt x="72" y="121"/>
                        <a:pt x="71" y="121"/>
                        <a:pt x="71" y="120"/>
                      </a:cubicBezTo>
                      <a:cubicBezTo>
                        <a:pt x="71" y="120"/>
                        <a:pt x="71" y="119"/>
                        <a:pt x="71" y="118"/>
                      </a:cubicBezTo>
                      <a:cubicBezTo>
                        <a:pt x="70" y="117"/>
                        <a:pt x="70" y="116"/>
                        <a:pt x="70" y="115"/>
                      </a:cubicBezTo>
                      <a:cubicBezTo>
                        <a:pt x="70" y="114"/>
                        <a:pt x="70" y="112"/>
                        <a:pt x="70" y="111"/>
                      </a:cubicBezTo>
                      <a:cubicBezTo>
                        <a:pt x="71" y="111"/>
                        <a:pt x="71" y="110"/>
                        <a:pt x="71" y="109"/>
                      </a:cubicBezTo>
                      <a:cubicBezTo>
                        <a:pt x="71" y="109"/>
                        <a:pt x="72" y="108"/>
                        <a:pt x="72" y="108"/>
                      </a:cubicBezTo>
                      <a:cubicBezTo>
                        <a:pt x="72" y="108"/>
                        <a:pt x="73" y="108"/>
                        <a:pt x="73" y="108"/>
                      </a:cubicBezTo>
                      <a:lnTo>
                        <a:pt x="90" y="108"/>
                      </a:lnTo>
                      <a:lnTo>
                        <a:pt x="90" y="49"/>
                      </a:lnTo>
                      <a:lnTo>
                        <a:pt x="75" y="57"/>
                      </a:lnTo>
                      <a:cubicBezTo>
                        <a:pt x="74" y="57"/>
                        <a:pt x="73" y="57"/>
                        <a:pt x="73" y="58"/>
                      </a:cubicBezTo>
                      <a:cubicBezTo>
                        <a:pt x="72" y="58"/>
                        <a:pt x="72" y="58"/>
                        <a:pt x="71" y="57"/>
                      </a:cubicBezTo>
                      <a:cubicBezTo>
                        <a:pt x="71" y="57"/>
                        <a:pt x="70" y="56"/>
                        <a:pt x="70" y="55"/>
                      </a:cubicBezTo>
                      <a:cubicBezTo>
                        <a:pt x="70" y="54"/>
                        <a:pt x="70" y="53"/>
                        <a:pt x="70" y="51"/>
                      </a:cubicBezTo>
                      <a:cubicBezTo>
                        <a:pt x="70" y="50"/>
                        <a:pt x="70" y="49"/>
                        <a:pt x="70" y="48"/>
                      </a:cubicBezTo>
                      <a:close/>
                      <a:moveTo>
                        <a:pt x="127" y="220"/>
                      </a:moveTo>
                      <a:cubicBezTo>
                        <a:pt x="126" y="226"/>
                        <a:pt x="124" y="231"/>
                        <a:pt x="121" y="235"/>
                      </a:cubicBezTo>
                      <a:cubicBezTo>
                        <a:pt x="119" y="239"/>
                        <a:pt x="115" y="243"/>
                        <a:pt x="111" y="245"/>
                      </a:cubicBezTo>
                      <a:cubicBezTo>
                        <a:pt x="107" y="247"/>
                        <a:pt x="101" y="248"/>
                        <a:pt x="95" y="248"/>
                      </a:cubicBezTo>
                      <a:cubicBezTo>
                        <a:pt x="89" y="248"/>
                        <a:pt x="84" y="247"/>
                        <a:pt x="80" y="245"/>
                      </a:cubicBezTo>
                      <a:cubicBezTo>
                        <a:pt x="76" y="243"/>
                        <a:pt x="73" y="240"/>
                        <a:pt x="70" y="236"/>
                      </a:cubicBezTo>
                      <a:cubicBezTo>
                        <a:pt x="68" y="232"/>
                        <a:pt x="66" y="227"/>
                        <a:pt x="65" y="221"/>
                      </a:cubicBezTo>
                      <a:cubicBezTo>
                        <a:pt x="64" y="215"/>
                        <a:pt x="64" y="209"/>
                        <a:pt x="64" y="201"/>
                      </a:cubicBezTo>
                      <a:cubicBezTo>
                        <a:pt x="64" y="194"/>
                        <a:pt x="64" y="188"/>
                        <a:pt x="66" y="182"/>
                      </a:cubicBezTo>
                      <a:cubicBezTo>
                        <a:pt x="67" y="176"/>
                        <a:pt x="69" y="171"/>
                        <a:pt x="71" y="167"/>
                      </a:cubicBezTo>
                      <a:cubicBezTo>
                        <a:pt x="74" y="163"/>
                        <a:pt x="77" y="160"/>
                        <a:pt x="82" y="157"/>
                      </a:cubicBezTo>
                      <a:cubicBezTo>
                        <a:pt x="86" y="155"/>
                        <a:pt x="91" y="154"/>
                        <a:pt x="97" y="154"/>
                      </a:cubicBezTo>
                      <a:cubicBezTo>
                        <a:pt x="103" y="154"/>
                        <a:pt x="108" y="155"/>
                        <a:pt x="113" y="157"/>
                      </a:cubicBezTo>
                      <a:cubicBezTo>
                        <a:pt x="117" y="159"/>
                        <a:pt x="120" y="162"/>
                        <a:pt x="122" y="166"/>
                      </a:cubicBezTo>
                      <a:cubicBezTo>
                        <a:pt x="125" y="170"/>
                        <a:pt x="126" y="175"/>
                        <a:pt x="127" y="181"/>
                      </a:cubicBezTo>
                      <a:cubicBezTo>
                        <a:pt x="128" y="187"/>
                        <a:pt x="129" y="193"/>
                        <a:pt x="129" y="201"/>
                      </a:cubicBezTo>
                      <a:cubicBezTo>
                        <a:pt x="129" y="208"/>
                        <a:pt x="128" y="215"/>
                        <a:pt x="127" y="220"/>
                      </a:cubicBezTo>
                      <a:close/>
                      <a:moveTo>
                        <a:pt x="199" y="243"/>
                      </a:moveTo>
                      <a:cubicBezTo>
                        <a:pt x="198" y="244"/>
                        <a:pt x="198" y="244"/>
                        <a:pt x="198" y="245"/>
                      </a:cubicBezTo>
                      <a:cubicBezTo>
                        <a:pt x="198" y="246"/>
                        <a:pt x="197" y="246"/>
                        <a:pt x="197" y="246"/>
                      </a:cubicBezTo>
                      <a:cubicBezTo>
                        <a:pt x="197" y="246"/>
                        <a:pt x="196" y="246"/>
                        <a:pt x="196" y="246"/>
                      </a:cubicBezTo>
                      <a:lnTo>
                        <a:pt x="146" y="246"/>
                      </a:lnTo>
                      <a:cubicBezTo>
                        <a:pt x="146" y="246"/>
                        <a:pt x="145" y="246"/>
                        <a:pt x="145" y="246"/>
                      </a:cubicBezTo>
                      <a:cubicBezTo>
                        <a:pt x="145" y="246"/>
                        <a:pt x="144" y="245"/>
                        <a:pt x="144" y="245"/>
                      </a:cubicBezTo>
                      <a:cubicBezTo>
                        <a:pt x="144" y="244"/>
                        <a:pt x="143" y="244"/>
                        <a:pt x="143" y="243"/>
                      </a:cubicBezTo>
                      <a:cubicBezTo>
                        <a:pt x="143" y="242"/>
                        <a:pt x="143" y="241"/>
                        <a:pt x="143" y="239"/>
                      </a:cubicBezTo>
                      <a:cubicBezTo>
                        <a:pt x="143" y="238"/>
                        <a:pt x="143" y="237"/>
                        <a:pt x="143" y="236"/>
                      </a:cubicBezTo>
                      <a:cubicBezTo>
                        <a:pt x="143" y="235"/>
                        <a:pt x="144" y="234"/>
                        <a:pt x="144" y="234"/>
                      </a:cubicBezTo>
                      <a:cubicBezTo>
                        <a:pt x="144" y="233"/>
                        <a:pt x="144" y="233"/>
                        <a:pt x="145" y="233"/>
                      </a:cubicBezTo>
                      <a:cubicBezTo>
                        <a:pt x="145" y="232"/>
                        <a:pt x="145" y="232"/>
                        <a:pt x="146" y="232"/>
                      </a:cubicBezTo>
                      <a:lnTo>
                        <a:pt x="163" y="232"/>
                      </a:lnTo>
                      <a:lnTo>
                        <a:pt x="163" y="173"/>
                      </a:lnTo>
                      <a:lnTo>
                        <a:pt x="148" y="181"/>
                      </a:lnTo>
                      <a:cubicBezTo>
                        <a:pt x="147" y="182"/>
                        <a:pt x="146" y="182"/>
                        <a:pt x="146" y="182"/>
                      </a:cubicBezTo>
                      <a:cubicBezTo>
                        <a:pt x="145" y="182"/>
                        <a:pt x="144" y="182"/>
                        <a:pt x="144" y="182"/>
                      </a:cubicBezTo>
                      <a:cubicBezTo>
                        <a:pt x="144" y="181"/>
                        <a:pt x="143" y="181"/>
                        <a:pt x="143" y="180"/>
                      </a:cubicBezTo>
                      <a:cubicBezTo>
                        <a:pt x="143" y="179"/>
                        <a:pt x="143" y="177"/>
                        <a:pt x="143" y="176"/>
                      </a:cubicBezTo>
                      <a:cubicBezTo>
                        <a:pt x="143" y="174"/>
                        <a:pt x="143" y="173"/>
                        <a:pt x="143" y="173"/>
                      </a:cubicBezTo>
                      <a:cubicBezTo>
                        <a:pt x="143" y="172"/>
                        <a:pt x="143" y="171"/>
                        <a:pt x="143" y="171"/>
                      </a:cubicBezTo>
                      <a:cubicBezTo>
                        <a:pt x="144" y="170"/>
                        <a:pt x="144" y="170"/>
                        <a:pt x="144" y="170"/>
                      </a:cubicBezTo>
                      <a:cubicBezTo>
                        <a:pt x="144" y="169"/>
                        <a:pt x="145" y="169"/>
                        <a:pt x="145" y="169"/>
                      </a:cubicBezTo>
                      <a:lnTo>
                        <a:pt x="165" y="156"/>
                      </a:lnTo>
                      <a:cubicBezTo>
                        <a:pt x="165" y="156"/>
                        <a:pt x="166" y="156"/>
                        <a:pt x="166" y="155"/>
                      </a:cubicBezTo>
                      <a:cubicBezTo>
                        <a:pt x="166" y="155"/>
                        <a:pt x="167" y="155"/>
                        <a:pt x="167" y="155"/>
                      </a:cubicBezTo>
                      <a:cubicBezTo>
                        <a:pt x="168" y="155"/>
                        <a:pt x="169" y="155"/>
                        <a:pt x="169" y="155"/>
                      </a:cubicBezTo>
                      <a:cubicBezTo>
                        <a:pt x="170" y="155"/>
                        <a:pt x="172" y="155"/>
                        <a:pt x="173" y="155"/>
                      </a:cubicBezTo>
                      <a:cubicBezTo>
                        <a:pt x="175" y="155"/>
                        <a:pt x="176" y="155"/>
                        <a:pt x="177" y="155"/>
                      </a:cubicBezTo>
                      <a:cubicBezTo>
                        <a:pt x="178" y="155"/>
                        <a:pt x="179" y="155"/>
                        <a:pt x="180" y="155"/>
                      </a:cubicBezTo>
                      <a:cubicBezTo>
                        <a:pt x="180" y="156"/>
                        <a:pt x="181" y="156"/>
                        <a:pt x="181" y="156"/>
                      </a:cubicBezTo>
                      <a:cubicBezTo>
                        <a:pt x="181" y="156"/>
                        <a:pt x="181" y="157"/>
                        <a:pt x="181" y="157"/>
                      </a:cubicBezTo>
                      <a:lnTo>
                        <a:pt x="181" y="232"/>
                      </a:lnTo>
                      <a:lnTo>
                        <a:pt x="196" y="232"/>
                      </a:lnTo>
                      <a:cubicBezTo>
                        <a:pt x="196" y="232"/>
                        <a:pt x="197" y="232"/>
                        <a:pt x="197" y="233"/>
                      </a:cubicBezTo>
                      <a:cubicBezTo>
                        <a:pt x="198" y="233"/>
                        <a:pt x="198" y="233"/>
                        <a:pt x="198" y="234"/>
                      </a:cubicBezTo>
                      <a:cubicBezTo>
                        <a:pt x="198" y="234"/>
                        <a:pt x="199" y="235"/>
                        <a:pt x="199" y="236"/>
                      </a:cubicBezTo>
                      <a:cubicBezTo>
                        <a:pt x="199" y="237"/>
                        <a:pt x="199" y="238"/>
                        <a:pt x="199" y="239"/>
                      </a:cubicBezTo>
                      <a:cubicBezTo>
                        <a:pt x="199" y="241"/>
                        <a:pt x="199" y="242"/>
                        <a:pt x="199" y="243"/>
                      </a:cubicBezTo>
                      <a:close/>
                      <a:moveTo>
                        <a:pt x="200" y="96"/>
                      </a:moveTo>
                      <a:cubicBezTo>
                        <a:pt x="199" y="102"/>
                        <a:pt x="197" y="107"/>
                        <a:pt x="194" y="111"/>
                      </a:cubicBezTo>
                      <a:cubicBezTo>
                        <a:pt x="191" y="115"/>
                        <a:pt x="188" y="118"/>
                        <a:pt x="184" y="120"/>
                      </a:cubicBezTo>
                      <a:cubicBezTo>
                        <a:pt x="179" y="122"/>
                        <a:pt x="174" y="124"/>
                        <a:pt x="168" y="124"/>
                      </a:cubicBezTo>
                      <a:cubicBezTo>
                        <a:pt x="162" y="124"/>
                        <a:pt x="157" y="122"/>
                        <a:pt x="153" y="120"/>
                      </a:cubicBezTo>
                      <a:cubicBezTo>
                        <a:pt x="149" y="118"/>
                        <a:pt x="145" y="115"/>
                        <a:pt x="143" y="111"/>
                      </a:cubicBezTo>
                      <a:cubicBezTo>
                        <a:pt x="141" y="107"/>
                        <a:pt x="139" y="102"/>
                        <a:pt x="138" y="96"/>
                      </a:cubicBezTo>
                      <a:cubicBezTo>
                        <a:pt x="137" y="91"/>
                        <a:pt x="137" y="84"/>
                        <a:pt x="137" y="77"/>
                      </a:cubicBezTo>
                      <a:cubicBezTo>
                        <a:pt x="137" y="70"/>
                        <a:pt x="137" y="63"/>
                        <a:pt x="138" y="57"/>
                      </a:cubicBezTo>
                      <a:cubicBezTo>
                        <a:pt x="140" y="51"/>
                        <a:pt x="141" y="46"/>
                        <a:pt x="144" y="42"/>
                      </a:cubicBezTo>
                      <a:cubicBezTo>
                        <a:pt x="147" y="38"/>
                        <a:pt x="150" y="35"/>
                        <a:pt x="154" y="33"/>
                      </a:cubicBezTo>
                      <a:cubicBezTo>
                        <a:pt x="159" y="31"/>
                        <a:pt x="164" y="29"/>
                        <a:pt x="170" y="29"/>
                      </a:cubicBezTo>
                      <a:cubicBezTo>
                        <a:pt x="176" y="29"/>
                        <a:pt x="181" y="31"/>
                        <a:pt x="185" y="33"/>
                      </a:cubicBezTo>
                      <a:cubicBezTo>
                        <a:pt x="189" y="35"/>
                        <a:pt x="193" y="38"/>
                        <a:pt x="195" y="42"/>
                      </a:cubicBezTo>
                      <a:cubicBezTo>
                        <a:pt x="197" y="46"/>
                        <a:pt x="199" y="51"/>
                        <a:pt x="200" y="57"/>
                      </a:cubicBezTo>
                      <a:cubicBezTo>
                        <a:pt x="201" y="62"/>
                        <a:pt x="201" y="69"/>
                        <a:pt x="201" y="76"/>
                      </a:cubicBezTo>
                      <a:cubicBezTo>
                        <a:pt x="201" y="83"/>
                        <a:pt x="201" y="90"/>
                        <a:pt x="200" y="9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89642" tIns="44821" rIns="89642" bIns="44821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896386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p:grpSp>
        </p:grpSp>
        <p:cxnSp>
          <p:nvCxnSpPr>
            <p:cNvPr id="53" name="Straight Arrow Connector 52"/>
            <p:cNvCxnSpPr>
              <a:stCxn id="12" idx="5"/>
            </p:cNvCxnSpPr>
            <p:nvPr/>
          </p:nvCxnSpPr>
          <p:spPr>
            <a:xfrm flipV="1">
              <a:off x="5512731" y="3835746"/>
              <a:ext cx="905026" cy="394854"/>
            </a:xfrm>
            <a:prstGeom prst="straightConnector1">
              <a:avLst/>
            </a:prstGeom>
            <a:noFill/>
            <a:ln w="25400" cap="flat" cmpd="sng" algn="ctr">
              <a:solidFill>
                <a:srgbClr val="777777"/>
              </a:solidFill>
              <a:prstDash val="solid"/>
              <a:headEnd type="none"/>
              <a:tailEnd type="triangle"/>
            </a:ln>
            <a:effectLst/>
          </p:spPr>
        </p:cxnSp>
        <p:sp>
          <p:nvSpPr>
            <p:cNvPr id="54" name="Rectangle 53"/>
            <p:cNvSpPr/>
            <p:nvPr/>
          </p:nvSpPr>
          <p:spPr bwMode="auto">
            <a:xfrm>
              <a:off x="392380" y="1694389"/>
              <a:ext cx="1523922" cy="537855"/>
            </a:xfrm>
            <a:prstGeom prst="rect">
              <a:avLst/>
            </a:prstGeom>
            <a:solidFill>
              <a:srgbClr val="EDC30D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43428" tIns="89642" rIns="143428" bIns="8964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96386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76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"/>
                  <a:ea typeface="MS PGothic" charset="0"/>
                  <a:cs typeface="MS PGothic" charset="0"/>
                </a:rPr>
                <a:t>Applications</a:t>
              </a: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4415912" y="1503688"/>
              <a:ext cx="1272809" cy="1900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896386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72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</a:rPr>
                <a:t>Stream Data</a:t>
              </a:r>
            </a:p>
          </p:txBody>
        </p:sp>
        <p:grpSp>
          <p:nvGrpSpPr>
            <p:cNvPr id="56" name="Group 55"/>
            <p:cNvGrpSpPr/>
            <p:nvPr/>
          </p:nvGrpSpPr>
          <p:grpSpPr>
            <a:xfrm>
              <a:off x="6311872" y="4592032"/>
              <a:ext cx="1514778" cy="1561379"/>
              <a:chOff x="6311872" y="4592032"/>
              <a:chExt cx="1514778" cy="1561379"/>
            </a:xfrm>
          </p:grpSpPr>
          <p:sp>
            <p:nvSpPr>
              <p:cNvPr id="61" name="Oval 60"/>
              <p:cNvSpPr/>
              <p:nvPr/>
            </p:nvSpPr>
            <p:spPr bwMode="auto">
              <a:xfrm>
                <a:off x="6311872" y="4592032"/>
                <a:ext cx="1514778" cy="1561379"/>
              </a:xfrm>
              <a:prstGeom prst="ellipse">
                <a:avLst/>
              </a:prstGeom>
              <a:solidFill>
                <a:srgbClr val="EDC30D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44821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02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568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Machine</a:t>
                </a:r>
              </a:p>
              <a:p>
                <a:pPr marL="0" marR="0" lvl="0" indent="0" algn="ctr" defTabSz="914102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568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Learning</a:t>
                </a:r>
              </a:p>
            </p:txBody>
          </p:sp>
          <p:pic>
            <p:nvPicPr>
              <p:cNvPr id="62" name="Picture 61"/>
              <p:cNvPicPr>
                <a:picLocks noChangeAspect="1"/>
              </p:cNvPicPr>
              <p:nvPr/>
            </p:nvPicPr>
            <p:blipFill>
              <a:blip r:embed="rId2">
                <a:biLevel thresh="2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78155" y="5372721"/>
                <a:ext cx="576000" cy="576000"/>
              </a:xfrm>
              <a:prstGeom prst="rect">
                <a:avLst/>
              </a:prstGeom>
            </p:spPr>
          </p:pic>
        </p:grpSp>
        <p:grpSp>
          <p:nvGrpSpPr>
            <p:cNvPr id="57" name="Group 56"/>
            <p:cNvGrpSpPr/>
            <p:nvPr/>
          </p:nvGrpSpPr>
          <p:grpSpPr>
            <a:xfrm>
              <a:off x="6311872" y="2626654"/>
              <a:ext cx="1514778" cy="1561379"/>
              <a:chOff x="6311872" y="2626654"/>
              <a:chExt cx="1514778" cy="1561379"/>
            </a:xfrm>
          </p:grpSpPr>
          <p:sp>
            <p:nvSpPr>
              <p:cNvPr id="59" name="Oval 58"/>
              <p:cNvSpPr/>
              <p:nvPr/>
            </p:nvSpPr>
            <p:spPr bwMode="auto">
              <a:xfrm>
                <a:off x="6311872" y="2626654"/>
                <a:ext cx="1514778" cy="1561379"/>
              </a:xfrm>
              <a:prstGeom prst="ellipse">
                <a:avLst/>
              </a:prstGeom>
              <a:solidFill>
                <a:srgbClr val="EDC30D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44821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02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568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Stream Analytics</a:t>
                </a:r>
              </a:p>
            </p:txBody>
          </p:sp>
          <p:pic>
            <p:nvPicPr>
              <p:cNvPr id="60" name="Picture 59"/>
              <p:cNvPicPr>
                <a:picLocks noChangeAspect="1"/>
              </p:cNvPicPr>
              <p:nvPr/>
            </p:nvPicPr>
            <p:blipFill>
              <a:blip r:embed="rId3">
                <a:biLevel thresh="2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67301" y="3358401"/>
                <a:ext cx="576000" cy="576000"/>
              </a:xfrm>
              <a:prstGeom prst="rect">
                <a:avLst/>
              </a:prstGeom>
            </p:spPr>
          </p:pic>
        </p:grpSp>
      </p:grpSp>
      <p:sp>
        <p:nvSpPr>
          <p:cNvPr id="101" name="Freeform 8"/>
          <p:cNvSpPr>
            <a:spLocks noChangeAspect="1"/>
          </p:cNvSpPr>
          <p:nvPr/>
        </p:nvSpPr>
        <p:spPr bwMode="auto">
          <a:xfrm>
            <a:off x="10647670" y="4099728"/>
            <a:ext cx="709273" cy="761307"/>
          </a:xfrm>
          <a:custGeom>
            <a:avLst/>
            <a:gdLst>
              <a:gd name="connsiteX0" fmla="*/ 391886 w 6079389"/>
              <a:gd name="connsiteY0" fmla="*/ 3446312 h 6425371"/>
              <a:gd name="connsiteX1" fmla="*/ 783772 w 6079389"/>
              <a:gd name="connsiteY1" fmla="*/ 3838198 h 6425371"/>
              <a:gd name="connsiteX2" fmla="*/ 783771 w 6079389"/>
              <a:gd name="connsiteY2" fmla="*/ 4814284 h 6425371"/>
              <a:gd name="connsiteX3" fmla="*/ 391885 w 6079389"/>
              <a:gd name="connsiteY3" fmla="*/ 5206170 h 6425371"/>
              <a:gd name="connsiteX4" fmla="*/ 391886 w 6079389"/>
              <a:gd name="connsiteY4" fmla="*/ 5206169 h 6425371"/>
              <a:gd name="connsiteX5" fmla="*/ 0 w 6079389"/>
              <a:gd name="connsiteY5" fmla="*/ 4814283 h 6425371"/>
              <a:gd name="connsiteX6" fmla="*/ 0 w 6079389"/>
              <a:gd name="connsiteY6" fmla="*/ 3838198 h 6425371"/>
              <a:gd name="connsiteX7" fmla="*/ 391886 w 6079389"/>
              <a:gd name="connsiteY7" fmla="*/ 3446312 h 6425371"/>
              <a:gd name="connsiteX8" fmla="*/ 1531258 w 6079389"/>
              <a:gd name="connsiteY8" fmla="*/ 3090714 h 6425371"/>
              <a:gd name="connsiteX9" fmla="*/ 1923144 w 6079389"/>
              <a:gd name="connsiteY9" fmla="*/ 3482600 h 6425371"/>
              <a:gd name="connsiteX10" fmla="*/ 1923143 w 6079389"/>
              <a:gd name="connsiteY10" fmla="*/ 5169881 h 6425371"/>
              <a:gd name="connsiteX11" fmla="*/ 1531257 w 6079389"/>
              <a:gd name="connsiteY11" fmla="*/ 5561767 h 6425371"/>
              <a:gd name="connsiteX12" fmla="*/ 1531258 w 6079389"/>
              <a:gd name="connsiteY12" fmla="*/ 5561766 h 6425371"/>
              <a:gd name="connsiteX13" fmla="*/ 1139372 w 6079389"/>
              <a:gd name="connsiteY13" fmla="*/ 5169880 h 6425371"/>
              <a:gd name="connsiteX14" fmla="*/ 1139372 w 6079389"/>
              <a:gd name="connsiteY14" fmla="*/ 3482600 h 6425371"/>
              <a:gd name="connsiteX15" fmla="*/ 1531258 w 6079389"/>
              <a:gd name="connsiteY15" fmla="*/ 3090714 h 6425371"/>
              <a:gd name="connsiteX16" fmla="*/ 2670630 w 6079389"/>
              <a:gd name="connsiteY16" fmla="*/ 2655284 h 6425371"/>
              <a:gd name="connsiteX17" fmla="*/ 3062516 w 6079389"/>
              <a:gd name="connsiteY17" fmla="*/ 3047170 h 6425371"/>
              <a:gd name="connsiteX18" fmla="*/ 3062515 w 6079389"/>
              <a:gd name="connsiteY18" fmla="*/ 5605309 h 6425371"/>
              <a:gd name="connsiteX19" fmla="*/ 2670629 w 6079389"/>
              <a:gd name="connsiteY19" fmla="*/ 5997195 h 6425371"/>
              <a:gd name="connsiteX20" fmla="*/ 2670630 w 6079389"/>
              <a:gd name="connsiteY20" fmla="*/ 5997194 h 6425371"/>
              <a:gd name="connsiteX21" fmla="*/ 2278744 w 6079389"/>
              <a:gd name="connsiteY21" fmla="*/ 5605308 h 6425371"/>
              <a:gd name="connsiteX22" fmla="*/ 2278744 w 6079389"/>
              <a:gd name="connsiteY22" fmla="*/ 3047170 h 6425371"/>
              <a:gd name="connsiteX23" fmla="*/ 2670630 w 6079389"/>
              <a:gd name="connsiteY23" fmla="*/ 2655284 h 6425371"/>
              <a:gd name="connsiteX24" fmla="*/ 3810002 w 6079389"/>
              <a:gd name="connsiteY24" fmla="*/ 2227106 h 6425371"/>
              <a:gd name="connsiteX25" fmla="*/ 4201888 w 6079389"/>
              <a:gd name="connsiteY25" fmla="*/ 2618992 h 6425371"/>
              <a:gd name="connsiteX26" fmla="*/ 4201887 w 6079389"/>
              <a:gd name="connsiteY26" fmla="*/ 6033485 h 6425371"/>
              <a:gd name="connsiteX27" fmla="*/ 3810001 w 6079389"/>
              <a:gd name="connsiteY27" fmla="*/ 6425371 h 6425371"/>
              <a:gd name="connsiteX28" fmla="*/ 3810002 w 6079389"/>
              <a:gd name="connsiteY28" fmla="*/ 6425370 h 6425371"/>
              <a:gd name="connsiteX29" fmla="*/ 3418116 w 6079389"/>
              <a:gd name="connsiteY29" fmla="*/ 6033484 h 6425371"/>
              <a:gd name="connsiteX30" fmla="*/ 3418116 w 6079389"/>
              <a:gd name="connsiteY30" fmla="*/ 2618992 h 6425371"/>
              <a:gd name="connsiteX31" fmla="*/ 3810002 w 6079389"/>
              <a:gd name="connsiteY31" fmla="*/ 2227106 h 6425371"/>
              <a:gd name="connsiteX32" fmla="*/ 808679 w 6079389"/>
              <a:gd name="connsiteY32" fmla="*/ 1114 h 6425371"/>
              <a:gd name="connsiteX33" fmla="*/ 926895 w 6079389"/>
              <a:gd name="connsiteY33" fmla="*/ 20551 h 6425371"/>
              <a:gd name="connsiteX34" fmla="*/ 5587189 w 6079389"/>
              <a:gd name="connsiteY34" fmla="*/ 1434210 h 6425371"/>
              <a:gd name="connsiteX35" fmla="*/ 6069794 w 6079389"/>
              <a:gd name="connsiteY35" fmla="*/ 1993544 h 6425371"/>
              <a:gd name="connsiteX36" fmla="*/ 6079389 w 6079389"/>
              <a:gd name="connsiteY36" fmla="*/ 5307043 h 6425371"/>
              <a:gd name="connsiteX37" fmla="*/ 5810258 w 6079389"/>
              <a:gd name="connsiteY37" fmla="*/ 5768485 h 6425371"/>
              <a:gd name="connsiteX38" fmla="*/ 5345135 w 6079389"/>
              <a:gd name="connsiteY38" fmla="*/ 5858727 h 6425371"/>
              <a:gd name="connsiteX39" fmla="*/ 5219433 w 6079389"/>
              <a:gd name="connsiteY39" fmla="*/ 5835161 h 6425371"/>
              <a:gd name="connsiteX40" fmla="*/ 4766077 w 6079389"/>
              <a:gd name="connsiteY40" fmla="*/ 5678449 h 6425371"/>
              <a:gd name="connsiteX41" fmla="*/ 4668743 w 6079389"/>
              <a:gd name="connsiteY41" fmla="*/ 5478276 h 6425371"/>
              <a:gd name="connsiteX42" fmla="*/ 4868916 w 6079389"/>
              <a:gd name="connsiteY42" fmla="*/ 5380942 h 6425371"/>
              <a:gd name="connsiteX43" fmla="*/ 5322272 w 6079389"/>
              <a:gd name="connsiteY43" fmla="*/ 5537654 h 6425371"/>
              <a:gd name="connsiteX44" fmla="*/ 5612887 w 6079389"/>
              <a:gd name="connsiteY44" fmla="*/ 5536560 h 6425371"/>
              <a:gd name="connsiteX45" fmla="*/ 5783942 w 6079389"/>
              <a:gd name="connsiteY45" fmla="*/ 5264226 h 6425371"/>
              <a:gd name="connsiteX46" fmla="*/ 5787925 w 6079389"/>
              <a:gd name="connsiteY46" fmla="*/ 1967172 h 6425371"/>
              <a:gd name="connsiteX47" fmla="*/ 5502375 w 6079389"/>
              <a:gd name="connsiteY47" fmla="*/ 1733625 h 6425371"/>
              <a:gd name="connsiteX48" fmla="*/ 769189 w 6079389"/>
              <a:gd name="connsiteY48" fmla="*/ 311225 h 6425371"/>
              <a:gd name="connsiteX49" fmla="*/ 486578 w 6079389"/>
              <a:gd name="connsiteY49" fmla="*/ 541560 h 6425371"/>
              <a:gd name="connsiteX50" fmla="*/ 481719 w 6079389"/>
              <a:gd name="connsiteY50" fmla="*/ 589762 h 6425371"/>
              <a:gd name="connsiteX51" fmla="*/ 480717 w 6079389"/>
              <a:gd name="connsiteY51" fmla="*/ 589762 h 6425371"/>
              <a:gd name="connsiteX52" fmla="*/ 480716 w 6079389"/>
              <a:gd name="connsiteY52" fmla="*/ 2839184 h 6425371"/>
              <a:gd name="connsiteX53" fmla="*/ 331070 w 6079389"/>
              <a:gd name="connsiteY53" fmla="*/ 2988830 h 6425371"/>
              <a:gd name="connsiteX54" fmla="*/ 331071 w 6079389"/>
              <a:gd name="connsiteY54" fmla="*/ 2988829 h 6425371"/>
              <a:gd name="connsiteX55" fmla="*/ 181425 w 6079389"/>
              <a:gd name="connsiteY55" fmla="*/ 2839183 h 6425371"/>
              <a:gd name="connsiteX56" fmla="*/ 181426 w 6079389"/>
              <a:gd name="connsiteY56" fmla="*/ 557970 h 6425371"/>
              <a:gd name="connsiteX57" fmla="*/ 182475 w 6079389"/>
              <a:gd name="connsiteY57" fmla="*/ 557970 h 6425371"/>
              <a:gd name="connsiteX58" fmla="*/ 182394 w 6079389"/>
              <a:gd name="connsiteY58" fmla="*/ 555809 h 6425371"/>
              <a:gd name="connsiteX59" fmla="*/ 201831 w 6079389"/>
              <a:gd name="connsiteY59" fmla="*/ 437593 h 6425371"/>
              <a:gd name="connsiteX60" fmla="*/ 808679 w 6079389"/>
              <a:gd name="connsiteY60" fmla="*/ 1114 h 6425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6079389" h="6425371">
                <a:moveTo>
                  <a:pt x="391886" y="3446312"/>
                </a:moveTo>
                <a:cubicBezTo>
                  <a:pt x="608319" y="3446312"/>
                  <a:pt x="783772" y="3621765"/>
                  <a:pt x="783772" y="3838198"/>
                </a:cubicBezTo>
                <a:cubicBezTo>
                  <a:pt x="783772" y="4163560"/>
                  <a:pt x="783771" y="4488922"/>
                  <a:pt x="783771" y="4814284"/>
                </a:cubicBezTo>
                <a:cubicBezTo>
                  <a:pt x="783771" y="5030717"/>
                  <a:pt x="608318" y="5206170"/>
                  <a:pt x="391885" y="5206170"/>
                </a:cubicBezTo>
                <a:lnTo>
                  <a:pt x="391886" y="5206169"/>
                </a:lnTo>
                <a:cubicBezTo>
                  <a:pt x="175453" y="5206169"/>
                  <a:pt x="0" y="5030716"/>
                  <a:pt x="0" y="4814283"/>
                </a:cubicBezTo>
                <a:lnTo>
                  <a:pt x="0" y="3838198"/>
                </a:lnTo>
                <a:cubicBezTo>
                  <a:pt x="0" y="3621765"/>
                  <a:pt x="175453" y="3446312"/>
                  <a:pt x="391886" y="3446312"/>
                </a:cubicBezTo>
                <a:close/>
                <a:moveTo>
                  <a:pt x="1531258" y="3090714"/>
                </a:moveTo>
                <a:cubicBezTo>
                  <a:pt x="1747691" y="3090714"/>
                  <a:pt x="1923144" y="3266167"/>
                  <a:pt x="1923144" y="3482600"/>
                </a:cubicBezTo>
                <a:cubicBezTo>
                  <a:pt x="1923144" y="4045027"/>
                  <a:pt x="1923143" y="4607454"/>
                  <a:pt x="1923143" y="5169881"/>
                </a:cubicBezTo>
                <a:cubicBezTo>
                  <a:pt x="1923143" y="5386314"/>
                  <a:pt x="1747690" y="5561767"/>
                  <a:pt x="1531257" y="5561767"/>
                </a:cubicBezTo>
                <a:lnTo>
                  <a:pt x="1531258" y="5561766"/>
                </a:lnTo>
                <a:cubicBezTo>
                  <a:pt x="1314825" y="5561766"/>
                  <a:pt x="1139372" y="5386313"/>
                  <a:pt x="1139372" y="5169880"/>
                </a:cubicBezTo>
                <a:lnTo>
                  <a:pt x="1139372" y="3482600"/>
                </a:lnTo>
                <a:cubicBezTo>
                  <a:pt x="1139372" y="3266167"/>
                  <a:pt x="1314825" y="3090714"/>
                  <a:pt x="1531258" y="3090714"/>
                </a:cubicBezTo>
                <a:close/>
                <a:moveTo>
                  <a:pt x="2670630" y="2655284"/>
                </a:moveTo>
                <a:cubicBezTo>
                  <a:pt x="2887063" y="2655284"/>
                  <a:pt x="3062516" y="2830737"/>
                  <a:pt x="3062516" y="3047170"/>
                </a:cubicBezTo>
                <a:cubicBezTo>
                  <a:pt x="3062516" y="3899883"/>
                  <a:pt x="3062515" y="4752596"/>
                  <a:pt x="3062515" y="5605309"/>
                </a:cubicBezTo>
                <a:cubicBezTo>
                  <a:pt x="3062515" y="5821742"/>
                  <a:pt x="2887062" y="5997195"/>
                  <a:pt x="2670629" y="5997195"/>
                </a:cubicBezTo>
                <a:lnTo>
                  <a:pt x="2670630" y="5997194"/>
                </a:lnTo>
                <a:cubicBezTo>
                  <a:pt x="2454197" y="5997194"/>
                  <a:pt x="2278744" y="5821741"/>
                  <a:pt x="2278744" y="5605308"/>
                </a:cubicBezTo>
                <a:lnTo>
                  <a:pt x="2278744" y="3047170"/>
                </a:lnTo>
                <a:cubicBezTo>
                  <a:pt x="2278744" y="2830737"/>
                  <a:pt x="2454197" y="2655284"/>
                  <a:pt x="2670630" y="2655284"/>
                </a:cubicBezTo>
                <a:close/>
                <a:moveTo>
                  <a:pt x="3810002" y="2227106"/>
                </a:moveTo>
                <a:cubicBezTo>
                  <a:pt x="4026435" y="2227106"/>
                  <a:pt x="4201888" y="2402559"/>
                  <a:pt x="4201888" y="2618992"/>
                </a:cubicBezTo>
                <a:cubicBezTo>
                  <a:pt x="4201888" y="3757156"/>
                  <a:pt x="4201887" y="4895321"/>
                  <a:pt x="4201887" y="6033485"/>
                </a:cubicBezTo>
                <a:cubicBezTo>
                  <a:pt x="4201887" y="6249918"/>
                  <a:pt x="4026434" y="6425371"/>
                  <a:pt x="3810001" y="6425371"/>
                </a:cubicBezTo>
                <a:lnTo>
                  <a:pt x="3810002" y="6425370"/>
                </a:lnTo>
                <a:cubicBezTo>
                  <a:pt x="3593569" y="6425370"/>
                  <a:pt x="3418116" y="6249917"/>
                  <a:pt x="3418116" y="6033484"/>
                </a:cubicBezTo>
                <a:lnTo>
                  <a:pt x="3418116" y="2618992"/>
                </a:lnTo>
                <a:cubicBezTo>
                  <a:pt x="3418116" y="2402559"/>
                  <a:pt x="3593569" y="2227106"/>
                  <a:pt x="3810002" y="2227106"/>
                </a:cubicBezTo>
                <a:close/>
                <a:moveTo>
                  <a:pt x="808679" y="1114"/>
                </a:moveTo>
                <a:lnTo>
                  <a:pt x="926895" y="20551"/>
                </a:lnTo>
                <a:lnTo>
                  <a:pt x="5587189" y="1434210"/>
                </a:lnTo>
                <a:cubicBezTo>
                  <a:pt x="6049287" y="1575150"/>
                  <a:pt x="6072666" y="1832395"/>
                  <a:pt x="6069794" y="1993544"/>
                </a:cubicBezTo>
                <a:cubicBezTo>
                  <a:pt x="6059298" y="2680744"/>
                  <a:pt x="6071846" y="4619829"/>
                  <a:pt x="6079389" y="5307043"/>
                </a:cubicBezTo>
                <a:cubicBezTo>
                  <a:pt x="6079269" y="5510180"/>
                  <a:pt x="5961613" y="5663542"/>
                  <a:pt x="5810258" y="5768485"/>
                </a:cubicBezTo>
                <a:cubicBezTo>
                  <a:pt x="5671304" y="5864830"/>
                  <a:pt x="5503187" y="5895562"/>
                  <a:pt x="5345135" y="5858727"/>
                </a:cubicBezTo>
                <a:lnTo>
                  <a:pt x="5219433" y="5835161"/>
                </a:lnTo>
                <a:lnTo>
                  <a:pt x="4766077" y="5678449"/>
                </a:lnTo>
                <a:cubicBezTo>
                  <a:pt x="4683922" y="5650051"/>
                  <a:pt x="4640344" y="5560430"/>
                  <a:pt x="4668743" y="5478276"/>
                </a:cubicBezTo>
                <a:cubicBezTo>
                  <a:pt x="4697141" y="5396121"/>
                  <a:pt x="4786762" y="5352544"/>
                  <a:pt x="4868916" y="5380942"/>
                </a:cubicBezTo>
                <a:lnTo>
                  <a:pt x="5322272" y="5537654"/>
                </a:lnTo>
                <a:cubicBezTo>
                  <a:pt x="5411887" y="5562689"/>
                  <a:pt x="5526041" y="5599877"/>
                  <a:pt x="5612887" y="5536560"/>
                </a:cubicBezTo>
                <a:cubicBezTo>
                  <a:pt x="5699733" y="5473243"/>
                  <a:pt x="5776844" y="5376525"/>
                  <a:pt x="5783942" y="5264226"/>
                </a:cubicBezTo>
                <a:cubicBezTo>
                  <a:pt x="5785270" y="4165208"/>
                  <a:pt x="5786597" y="3066190"/>
                  <a:pt x="5787925" y="1967172"/>
                </a:cubicBezTo>
                <a:cubicBezTo>
                  <a:pt x="5773762" y="1849640"/>
                  <a:pt x="5704476" y="1802152"/>
                  <a:pt x="5502375" y="1733625"/>
                </a:cubicBezTo>
                <a:cubicBezTo>
                  <a:pt x="4665017" y="1449701"/>
                  <a:pt x="1605155" y="509902"/>
                  <a:pt x="769189" y="311225"/>
                </a:cubicBezTo>
                <a:cubicBezTo>
                  <a:pt x="629785" y="311225"/>
                  <a:pt x="513477" y="410108"/>
                  <a:pt x="486578" y="541560"/>
                </a:cubicBezTo>
                <a:lnTo>
                  <a:pt x="481719" y="589762"/>
                </a:lnTo>
                <a:lnTo>
                  <a:pt x="480717" y="589762"/>
                </a:lnTo>
                <a:cubicBezTo>
                  <a:pt x="480717" y="1339569"/>
                  <a:pt x="480716" y="2089377"/>
                  <a:pt x="480716" y="2839184"/>
                </a:cubicBezTo>
                <a:cubicBezTo>
                  <a:pt x="480716" y="2921831"/>
                  <a:pt x="413717" y="2988830"/>
                  <a:pt x="331070" y="2988830"/>
                </a:cubicBezTo>
                <a:lnTo>
                  <a:pt x="331071" y="2988829"/>
                </a:lnTo>
                <a:cubicBezTo>
                  <a:pt x="248424" y="2988829"/>
                  <a:pt x="181425" y="2921830"/>
                  <a:pt x="181425" y="2839183"/>
                </a:cubicBezTo>
                <a:cubicBezTo>
                  <a:pt x="181425" y="2078779"/>
                  <a:pt x="181426" y="1318374"/>
                  <a:pt x="181426" y="557970"/>
                </a:cubicBezTo>
                <a:lnTo>
                  <a:pt x="182475" y="557970"/>
                </a:lnTo>
                <a:cubicBezTo>
                  <a:pt x="182448" y="557250"/>
                  <a:pt x="182421" y="556529"/>
                  <a:pt x="182394" y="555809"/>
                </a:cubicBezTo>
                <a:cubicBezTo>
                  <a:pt x="184813" y="516583"/>
                  <a:pt x="191199" y="477016"/>
                  <a:pt x="201831" y="437593"/>
                </a:cubicBezTo>
                <a:cubicBezTo>
                  <a:pt x="276256" y="161632"/>
                  <a:pt x="534099" y="-15818"/>
                  <a:pt x="808679" y="1114"/>
                </a:cubicBezTo>
                <a:close/>
              </a:path>
            </a:pathLst>
          </a:custGeom>
          <a:solidFill>
            <a:srgbClr val="EDC30D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 kern="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2" name="Title 10"/>
          <p:cNvSpPr txBox="1">
            <a:spLocks/>
          </p:cNvSpPr>
          <p:nvPr/>
        </p:nvSpPr>
        <p:spPr>
          <a:xfrm>
            <a:off x="90194" y="330441"/>
            <a:ext cx="9342940" cy="665151"/>
          </a:xfrm>
          <a:prstGeom prst="rect">
            <a:avLst/>
          </a:prstGeom>
          <a:noFill/>
        </p:spPr>
        <p:txBody>
          <a:bodyPr vert="horz" wrap="square" lIns="0" tIns="91440" rIns="0" bIns="91440" rtlCol="0" anchor="t">
            <a:noAutofit/>
          </a:bodyPr>
          <a:lstStyle>
            <a:lvl1pPr defTabSz="914367">
              <a:lnSpc>
                <a:spcPct val="90000"/>
              </a:lnSpc>
              <a:spcBef>
                <a:spcPct val="0"/>
              </a:spcBef>
              <a:buNone/>
              <a:defRPr lang="en-US" sz="5294" b="0" cap="none" spc="-100" baseline="0" dirty="0" smtClean="0">
                <a:ln w="3175">
                  <a:noFill/>
                </a:ln>
                <a:solidFill>
                  <a:schemeClr val="tx2"/>
                </a:solidFill>
                <a:effectLst/>
                <a:latin typeface="+mj-lt"/>
                <a:cs typeface="Segoe UI" pitchFamily="34" charset="0"/>
              </a:defRPr>
            </a:lvl1pPr>
          </a:lstStyle>
          <a:p>
            <a:pPr marL="168275" marR="0" lvl="0" indent="0" defTabSz="914367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-100" normalizeH="0" baseline="0" noProof="0" dirty="0">
                <a:ln w="3175"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cs typeface="Segoe UI" pitchFamily="34" charset="0"/>
              </a:rPr>
              <a:t>Twitter</a:t>
            </a:r>
            <a:r>
              <a:rPr kumimoji="0" lang="en-US" sz="3600" b="0" i="0" u="none" strike="noStrike" kern="0" cap="none" spc="-100" normalizeH="0" noProof="0" dirty="0">
                <a:ln w="3175"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cs typeface="Segoe UI" pitchFamily="34" charset="0"/>
              </a:rPr>
              <a:t> Intelligence … with Power BI</a:t>
            </a:r>
            <a:endParaRPr kumimoji="0" lang="en-IN" sz="3600" b="0" i="0" u="none" strike="noStrike" kern="0" cap="none" spc="-100" normalizeH="0" baseline="0" noProof="0" dirty="0">
              <a:ln w="3175"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6588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C3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404642" y="1372459"/>
            <a:ext cx="11132266" cy="2387600"/>
          </a:xfrm>
        </p:spPr>
        <p:txBody>
          <a:bodyPr/>
          <a:lstStyle/>
          <a:p>
            <a:pPr algn="l"/>
            <a:r>
              <a:rPr lang="en-US" dirty="0">
                <a:solidFill>
                  <a:srgbClr val="282828"/>
                </a:solidFill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Microsoft</a:t>
            </a:r>
            <a:r>
              <a:rPr lang="en-US" dirty="0">
                <a:solidFill>
                  <a:srgbClr val="282828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 </a:t>
            </a:r>
            <a:r>
              <a:rPr lang="en-US" dirty="0">
                <a:solidFill>
                  <a:srgbClr val="282828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Power BI </a:t>
            </a:r>
            <a:r>
              <a:rPr lang="en-US" dirty="0">
                <a:solidFill>
                  <a:srgbClr val="282828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Embedded</a:t>
            </a:r>
            <a:endParaRPr lang="en-US" dirty="0">
              <a:solidFill>
                <a:srgbClr val="282828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404642" y="3852134"/>
            <a:ext cx="9144000" cy="1655762"/>
          </a:xfrm>
        </p:spPr>
        <p:txBody>
          <a:bodyPr>
            <a:normAutofit/>
          </a:bodyPr>
          <a:lstStyle/>
          <a:p>
            <a:pPr algn="l"/>
            <a:r>
              <a:rPr lang="en-US" sz="3200" dirty="0">
                <a:solidFill>
                  <a:srgbClr val="282828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Bring data to life inside your app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44" y="5977204"/>
            <a:ext cx="1852639" cy="830367"/>
          </a:xfrm>
          <a:prstGeom prst="rect">
            <a:avLst/>
          </a:prstGeom>
        </p:spPr>
      </p:pic>
      <p:sp>
        <p:nvSpPr>
          <p:cNvPr id="9" name="Freeform 8"/>
          <p:cNvSpPr>
            <a:spLocks noChangeAspect="1"/>
          </p:cNvSpPr>
          <p:nvPr/>
        </p:nvSpPr>
        <p:spPr bwMode="auto">
          <a:xfrm>
            <a:off x="10335152" y="206097"/>
            <a:ext cx="1655481" cy="1749703"/>
          </a:xfrm>
          <a:custGeom>
            <a:avLst/>
            <a:gdLst>
              <a:gd name="connsiteX0" fmla="*/ 391886 w 6079389"/>
              <a:gd name="connsiteY0" fmla="*/ 3446312 h 6425371"/>
              <a:gd name="connsiteX1" fmla="*/ 783772 w 6079389"/>
              <a:gd name="connsiteY1" fmla="*/ 3838198 h 6425371"/>
              <a:gd name="connsiteX2" fmla="*/ 783771 w 6079389"/>
              <a:gd name="connsiteY2" fmla="*/ 4814284 h 6425371"/>
              <a:gd name="connsiteX3" fmla="*/ 391885 w 6079389"/>
              <a:gd name="connsiteY3" fmla="*/ 5206170 h 6425371"/>
              <a:gd name="connsiteX4" fmla="*/ 391886 w 6079389"/>
              <a:gd name="connsiteY4" fmla="*/ 5206169 h 6425371"/>
              <a:gd name="connsiteX5" fmla="*/ 0 w 6079389"/>
              <a:gd name="connsiteY5" fmla="*/ 4814283 h 6425371"/>
              <a:gd name="connsiteX6" fmla="*/ 0 w 6079389"/>
              <a:gd name="connsiteY6" fmla="*/ 3838198 h 6425371"/>
              <a:gd name="connsiteX7" fmla="*/ 391886 w 6079389"/>
              <a:gd name="connsiteY7" fmla="*/ 3446312 h 6425371"/>
              <a:gd name="connsiteX8" fmla="*/ 1531258 w 6079389"/>
              <a:gd name="connsiteY8" fmla="*/ 3090714 h 6425371"/>
              <a:gd name="connsiteX9" fmla="*/ 1923144 w 6079389"/>
              <a:gd name="connsiteY9" fmla="*/ 3482600 h 6425371"/>
              <a:gd name="connsiteX10" fmla="*/ 1923143 w 6079389"/>
              <a:gd name="connsiteY10" fmla="*/ 5169881 h 6425371"/>
              <a:gd name="connsiteX11" fmla="*/ 1531257 w 6079389"/>
              <a:gd name="connsiteY11" fmla="*/ 5561767 h 6425371"/>
              <a:gd name="connsiteX12" fmla="*/ 1531258 w 6079389"/>
              <a:gd name="connsiteY12" fmla="*/ 5561766 h 6425371"/>
              <a:gd name="connsiteX13" fmla="*/ 1139372 w 6079389"/>
              <a:gd name="connsiteY13" fmla="*/ 5169880 h 6425371"/>
              <a:gd name="connsiteX14" fmla="*/ 1139372 w 6079389"/>
              <a:gd name="connsiteY14" fmla="*/ 3482600 h 6425371"/>
              <a:gd name="connsiteX15" fmla="*/ 1531258 w 6079389"/>
              <a:gd name="connsiteY15" fmla="*/ 3090714 h 6425371"/>
              <a:gd name="connsiteX16" fmla="*/ 2670630 w 6079389"/>
              <a:gd name="connsiteY16" fmla="*/ 2655284 h 6425371"/>
              <a:gd name="connsiteX17" fmla="*/ 3062516 w 6079389"/>
              <a:gd name="connsiteY17" fmla="*/ 3047170 h 6425371"/>
              <a:gd name="connsiteX18" fmla="*/ 3062515 w 6079389"/>
              <a:gd name="connsiteY18" fmla="*/ 5605309 h 6425371"/>
              <a:gd name="connsiteX19" fmla="*/ 2670629 w 6079389"/>
              <a:gd name="connsiteY19" fmla="*/ 5997195 h 6425371"/>
              <a:gd name="connsiteX20" fmla="*/ 2670630 w 6079389"/>
              <a:gd name="connsiteY20" fmla="*/ 5997194 h 6425371"/>
              <a:gd name="connsiteX21" fmla="*/ 2278744 w 6079389"/>
              <a:gd name="connsiteY21" fmla="*/ 5605308 h 6425371"/>
              <a:gd name="connsiteX22" fmla="*/ 2278744 w 6079389"/>
              <a:gd name="connsiteY22" fmla="*/ 3047170 h 6425371"/>
              <a:gd name="connsiteX23" fmla="*/ 2670630 w 6079389"/>
              <a:gd name="connsiteY23" fmla="*/ 2655284 h 6425371"/>
              <a:gd name="connsiteX24" fmla="*/ 3810002 w 6079389"/>
              <a:gd name="connsiteY24" fmla="*/ 2227106 h 6425371"/>
              <a:gd name="connsiteX25" fmla="*/ 4201888 w 6079389"/>
              <a:gd name="connsiteY25" fmla="*/ 2618992 h 6425371"/>
              <a:gd name="connsiteX26" fmla="*/ 4201887 w 6079389"/>
              <a:gd name="connsiteY26" fmla="*/ 6033485 h 6425371"/>
              <a:gd name="connsiteX27" fmla="*/ 3810001 w 6079389"/>
              <a:gd name="connsiteY27" fmla="*/ 6425371 h 6425371"/>
              <a:gd name="connsiteX28" fmla="*/ 3810002 w 6079389"/>
              <a:gd name="connsiteY28" fmla="*/ 6425370 h 6425371"/>
              <a:gd name="connsiteX29" fmla="*/ 3418116 w 6079389"/>
              <a:gd name="connsiteY29" fmla="*/ 6033484 h 6425371"/>
              <a:gd name="connsiteX30" fmla="*/ 3418116 w 6079389"/>
              <a:gd name="connsiteY30" fmla="*/ 2618992 h 6425371"/>
              <a:gd name="connsiteX31" fmla="*/ 3810002 w 6079389"/>
              <a:gd name="connsiteY31" fmla="*/ 2227106 h 6425371"/>
              <a:gd name="connsiteX32" fmla="*/ 808679 w 6079389"/>
              <a:gd name="connsiteY32" fmla="*/ 1114 h 6425371"/>
              <a:gd name="connsiteX33" fmla="*/ 926895 w 6079389"/>
              <a:gd name="connsiteY33" fmla="*/ 20551 h 6425371"/>
              <a:gd name="connsiteX34" fmla="*/ 5587189 w 6079389"/>
              <a:gd name="connsiteY34" fmla="*/ 1434210 h 6425371"/>
              <a:gd name="connsiteX35" fmla="*/ 6069794 w 6079389"/>
              <a:gd name="connsiteY35" fmla="*/ 1993544 h 6425371"/>
              <a:gd name="connsiteX36" fmla="*/ 6079389 w 6079389"/>
              <a:gd name="connsiteY36" fmla="*/ 5307043 h 6425371"/>
              <a:gd name="connsiteX37" fmla="*/ 5810258 w 6079389"/>
              <a:gd name="connsiteY37" fmla="*/ 5768485 h 6425371"/>
              <a:gd name="connsiteX38" fmla="*/ 5345135 w 6079389"/>
              <a:gd name="connsiteY38" fmla="*/ 5858727 h 6425371"/>
              <a:gd name="connsiteX39" fmla="*/ 5219433 w 6079389"/>
              <a:gd name="connsiteY39" fmla="*/ 5835161 h 6425371"/>
              <a:gd name="connsiteX40" fmla="*/ 4766077 w 6079389"/>
              <a:gd name="connsiteY40" fmla="*/ 5678449 h 6425371"/>
              <a:gd name="connsiteX41" fmla="*/ 4668743 w 6079389"/>
              <a:gd name="connsiteY41" fmla="*/ 5478276 h 6425371"/>
              <a:gd name="connsiteX42" fmla="*/ 4868916 w 6079389"/>
              <a:gd name="connsiteY42" fmla="*/ 5380942 h 6425371"/>
              <a:gd name="connsiteX43" fmla="*/ 5322272 w 6079389"/>
              <a:gd name="connsiteY43" fmla="*/ 5537654 h 6425371"/>
              <a:gd name="connsiteX44" fmla="*/ 5612887 w 6079389"/>
              <a:gd name="connsiteY44" fmla="*/ 5536560 h 6425371"/>
              <a:gd name="connsiteX45" fmla="*/ 5783942 w 6079389"/>
              <a:gd name="connsiteY45" fmla="*/ 5264226 h 6425371"/>
              <a:gd name="connsiteX46" fmla="*/ 5787925 w 6079389"/>
              <a:gd name="connsiteY46" fmla="*/ 1967172 h 6425371"/>
              <a:gd name="connsiteX47" fmla="*/ 5502375 w 6079389"/>
              <a:gd name="connsiteY47" fmla="*/ 1733625 h 6425371"/>
              <a:gd name="connsiteX48" fmla="*/ 769189 w 6079389"/>
              <a:gd name="connsiteY48" fmla="*/ 311225 h 6425371"/>
              <a:gd name="connsiteX49" fmla="*/ 486578 w 6079389"/>
              <a:gd name="connsiteY49" fmla="*/ 541560 h 6425371"/>
              <a:gd name="connsiteX50" fmla="*/ 481719 w 6079389"/>
              <a:gd name="connsiteY50" fmla="*/ 589762 h 6425371"/>
              <a:gd name="connsiteX51" fmla="*/ 480717 w 6079389"/>
              <a:gd name="connsiteY51" fmla="*/ 589762 h 6425371"/>
              <a:gd name="connsiteX52" fmla="*/ 480716 w 6079389"/>
              <a:gd name="connsiteY52" fmla="*/ 2839184 h 6425371"/>
              <a:gd name="connsiteX53" fmla="*/ 331070 w 6079389"/>
              <a:gd name="connsiteY53" fmla="*/ 2988830 h 6425371"/>
              <a:gd name="connsiteX54" fmla="*/ 331071 w 6079389"/>
              <a:gd name="connsiteY54" fmla="*/ 2988829 h 6425371"/>
              <a:gd name="connsiteX55" fmla="*/ 181425 w 6079389"/>
              <a:gd name="connsiteY55" fmla="*/ 2839183 h 6425371"/>
              <a:gd name="connsiteX56" fmla="*/ 181426 w 6079389"/>
              <a:gd name="connsiteY56" fmla="*/ 557970 h 6425371"/>
              <a:gd name="connsiteX57" fmla="*/ 182475 w 6079389"/>
              <a:gd name="connsiteY57" fmla="*/ 557970 h 6425371"/>
              <a:gd name="connsiteX58" fmla="*/ 182394 w 6079389"/>
              <a:gd name="connsiteY58" fmla="*/ 555809 h 6425371"/>
              <a:gd name="connsiteX59" fmla="*/ 201831 w 6079389"/>
              <a:gd name="connsiteY59" fmla="*/ 437593 h 6425371"/>
              <a:gd name="connsiteX60" fmla="*/ 808679 w 6079389"/>
              <a:gd name="connsiteY60" fmla="*/ 1114 h 6425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6079389" h="6425371">
                <a:moveTo>
                  <a:pt x="391886" y="3446312"/>
                </a:moveTo>
                <a:cubicBezTo>
                  <a:pt x="608319" y="3446312"/>
                  <a:pt x="783772" y="3621765"/>
                  <a:pt x="783772" y="3838198"/>
                </a:cubicBezTo>
                <a:cubicBezTo>
                  <a:pt x="783772" y="4163560"/>
                  <a:pt x="783771" y="4488922"/>
                  <a:pt x="783771" y="4814284"/>
                </a:cubicBezTo>
                <a:cubicBezTo>
                  <a:pt x="783771" y="5030717"/>
                  <a:pt x="608318" y="5206170"/>
                  <a:pt x="391885" y="5206170"/>
                </a:cubicBezTo>
                <a:lnTo>
                  <a:pt x="391886" y="5206169"/>
                </a:lnTo>
                <a:cubicBezTo>
                  <a:pt x="175453" y="5206169"/>
                  <a:pt x="0" y="5030716"/>
                  <a:pt x="0" y="4814283"/>
                </a:cubicBezTo>
                <a:lnTo>
                  <a:pt x="0" y="3838198"/>
                </a:lnTo>
                <a:cubicBezTo>
                  <a:pt x="0" y="3621765"/>
                  <a:pt x="175453" y="3446312"/>
                  <a:pt x="391886" y="3446312"/>
                </a:cubicBezTo>
                <a:close/>
                <a:moveTo>
                  <a:pt x="1531258" y="3090714"/>
                </a:moveTo>
                <a:cubicBezTo>
                  <a:pt x="1747691" y="3090714"/>
                  <a:pt x="1923144" y="3266167"/>
                  <a:pt x="1923144" y="3482600"/>
                </a:cubicBezTo>
                <a:cubicBezTo>
                  <a:pt x="1923144" y="4045027"/>
                  <a:pt x="1923143" y="4607454"/>
                  <a:pt x="1923143" y="5169881"/>
                </a:cubicBezTo>
                <a:cubicBezTo>
                  <a:pt x="1923143" y="5386314"/>
                  <a:pt x="1747690" y="5561767"/>
                  <a:pt x="1531257" y="5561767"/>
                </a:cubicBezTo>
                <a:lnTo>
                  <a:pt x="1531258" y="5561766"/>
                </a:lnTo>
                <a:cubicBezTo>
                  <a:pt x="1314825" y="5561766"/>
                  <a:pt x="1139372" y="5386313"/>
                  <a:pt x="1139372" y="5169880"/>
                </a:cubicBezTo>
                <a:lnTo>
                  <a:pt x="1139372" y="3482600"/>
                </a:lnTo>
                <a:cubicBezTo>
                  <a:pt x="1139372" y="3266167"/>
                  <a:pt x="1314825" y="3090714"/>
                  <a:pt x="1531258" y="3090714"/>
                </a:cubicBezTo>
                <a:close/>
                <a:moveTo>
                  <a:pt x="2670630" y="2655284"/>
                </a:moveTo>
                <a:cubicBezTo>
                  <a:pt x="2887063" y="2655284"/>
                  <a:pt x="3062516" y="2830737"/>
                  <a:pt x="3062516" y="3047170"/>
                </a:cubicBezTo>
                <a:cubicBezTo>
                  <a:pt x="3062516" y="3899883"/>
                  <a:pt x="3062515" y="4752596"/>
                  <a:pt x="3062515" y="5605309"/>
                </a:cubicBezTo>
                <a:cubicBezTo>
                  <a:pt x="3062515" y="5821742"/>
                  <a:pt x="2887062" y="5997195"/>
                  <a:pt x="2670629" y="5997195"/>
                </a:cubicBezTo>
                <a:lnTo>
                  <a:pt x="2670630" y="5997194"/>
                </a:lnTo>
                <a:cubicBezTo>
                  <a:pt x="2454197" y="5997194"/>
                  <a:pt x="2278744" y="5821741"/>
                  <a:pt x="2278744" y="5605308"/>
                </a:cubicBezTo>
                <a:lnTo>
                  <a:pt x="2278744" y="3047170"/>
                </a:lnTo>
                <a:cubicBezTo>
                  <a:pt x="2278744" y="2830737"/>
                  <a:pt x="2454197" y="2655284"/>
                  <a:pt x="2670630" y="2655284"/>
                </a:cubicBezTo>
                <a:close/>
                <a:moveTo>
                  <a:pt x="3810002" y="2227106"/>
                </a:moveTo>
                <a:cubicBezTo>
                  <a:pt x="4026435" y="2227106"/>
                  <a:pt x="4201888" y="2402559"/>
                  <a:pt x="4201888" y="2618992"/>
                </a:cubicBezTo>
                <a:cubicBezTo>
                  <a:pt x="4201888" y="3757156"/>
                  <a:pt x="4201887" y="4895321"/>
                  <a:pt x="4201887" y="6033485"/>
                </a:cubicBezTo>
                <a:cubicBezTo>
                  <a:pt x="4201887" y="6249918"/>
                  <a:pt x="4026434" y="6425371"/>
                  <a:pt x="3810001" y="6425371"/>
                </a:cubicBezTo>
                <a:lnTo>
                  <a:pt x="3810002" y="6425370"/>
                </a:lnTo>
                <a:cubicBezTo>
                  <a:pt x="3593569" y="6425370"/>
                  <a:pt x="3418116" y="6249917"/>
                  <a:pt x="3418116" y="6033484"/>
                </a:cubicBezTo>
                <a:lnTo>
                  <a:pt x="3418116" y="2618992"/>
                </a:lnTo>
                <a:cubicBezTo>
                  <a:pt x="3418116" y="2402559"/>
                  <a:pt x="3593569" y="2227106"/>
                  <a:pt x="3810002" y="2227106"/>
                </a:cubicBezTo>
                <a:close/>
                <a:moveTo>
                  <a:pt x="808679" y="1114"/>
                </a:moveTo>
                <a:lnTo>
                  <a:pt x="926895" y="20551"/>
                </a:lnTo>
                <a:lnTo>
                  <a:pt x="5587189" y="1434210"/>
                </a:lnTo>
                <a:cubicBezTo>
                  <a:pt x="6049287" y="1575150"/>
                  <a:pt x="6072666" y="1832395"/>
                  <a:pt x="6069794" y="1993544"/>
                </a:cubicBezTo>
                <a:cubicBezTo>
                  <a:pt x="6059298" y="2680744"/>
                  <a:pt x="6071846" y="4619829"/>
                  <a:pt x="6079389" y="5307043"/>
                </a:cubicBezTo>
                <a:cubicBezTo>
                  <a:pt x="6079269" y="5510180"/>
                  <a:pt x="5961613" y="5663542"/>
                  <a:pt x="5810258" y="5768485"/>
                </a:cubicBezTo>
                <a:cubicBezTo>
                  <a:pt x="5671304" y="5864830"/>
                  <a:pt x="5503187" y="5895562"/>
                  <a:pt x="5345135" y="5858727"/>
                </a:cubicBezTo>
                <a:lnTo>
                  <a:pt x="5219433" y="5835161"/>
                </a:lnTo>
                <a:lnTo>
                  <a:pt x="4766077" y="5678449"/>
                </a:lnTo>
                <a:cubicBezTo>
                  <a:pt x="4683922" y="5650051"/>
                  <a:pt x="4640344" y="5560430"/>
                  <a:pt x="4668743" y="5478276"/>
                </a:cubicBezTo>
                <a:cubicBezTo>
                  <a:pt x="4697141" y="5396121"/>
                  <a:pt x="4786762" y="5352544"/>
                  <a:pt x="4868916" y="5380942"/>
                </a:cubicBezTo>
                <a:lnTo>
                  <a:pt x="5322272" y="5537654"/>
                </a:lnTo>
                <a:cubicBezTo>
                  <a:pt x="5411887" y="5562689"/>
                  <a:pt x="5526041" y="5599877"/>
                  <a:pt x="5612887" y="5536560"/>
                </a:cubicBezTo>
                <a:cubicBezTo>
                  <a:pt x="5699733" y="5473243"/>
                  <a:pt x="5776844" y="5376525"/>
                  <a:pt x="5783942" y="5264226"/>
                </a:cubicBezTo>
                <a:cubicBezTo>
                  <a:pt x="5785270" y="4165208"/>
                  <a:pt x="5786597" y="3066190"/>
                  <a:pt x="5787925" y="1967172"/>
                </a:cubicBezTo>
                <a:cubicBezTo>
                  <a:pt x="5773762" y="1849640"/>
                  <a:pt x="5704476" y="1802152"/>
                  <a:pt x="5502375" y="1733625"/>
                </a:cubicBezTo>
                <a:cubicBezTo>
                  <a:pt x="4665017" y="1449701"/>
                  <a:pt x="1605155" y="509902"/>
                  <a:pt x="769189" y="311225"/>
                </a:cubicBezTo>
                <a:cubicBezTo>
                  <a:pt x="629785" y="311225"/>
                  <a:pt x="513477" y="410108"/>
                  <a:pt x="486578" y="541560"/>
                </a:cubicBezTo>
                <a:lnTo>
                  <a:pt x="481719" y="589762"/>
                </a:lnTo>
                <a:lnTo>
                  <a:pt x="480717" y="589762"/>
                </a:lnTo>
                <a:cubicBezTo>
                  <a:pt x="480717" y="1339569"/>
                  <a:pt x="480716" y="2089377"/>
                  <a:pt x="480716" y="2839184"/>
                </a:cubicBezTo>
                <a:cubicBezTo>
                  <a:pt x="480716" y="2921831"/>
                  <a:pt x="413717" y="2988830"/>
                  <a:pt x="331070" y="2988830"/>
                </a:cubicBezTo>
                <a:lnTo>
                  <a:pt x="331071" y="2988829"/>
                </a:lnTo>
                <a:cubicBezTo>
                  <a:pt x="248424" y="2988829"/>
                  <a:pt x="181425" y="2921830"/>
                  <a:pt x="181425" y="2839183"/>
                </a:cubicBezTo>
                <a:cubicBezTo>
                  <a:pt x="181425" y="2078779"/>
                  <a:pt x="181426" y="1318374"/>
                  <a:pt x="181426" y="557970"/>
                </a:cubicBezTo>
                <a:lnTo>
                  <a:pt x="182475" y="557970"/>
                </a:lnTo>
                <a:cubicBezTo>
                  <a:pt x="182448" y="557250"/>
                  <a:pt x="182421" y="556529"/>
                  <a:pt x="182394" y="555809"/>
                </a:cubicBezTo>
                <a:cubicBezTo>
                  <a:pt x="184813" y="516583"/>
                  <a:pt x="191199" y="477016"/>
                  <a:pt x="201831" y="437593"/>
                </a:cubicBezTo>
                <a:cubicBezTo>
                  <a:pt x="276256" y="161632"/>
                  <a:pt x="534099" y="-15818"/>
                  <a:pt x="808679" y="1114"/>
                </a:cubicBezTo>
                <a:close/>
              </a:path>
            </a:pathLst>
          </a:custGeom>
          <a:solidFill>
            <a:srgbClr val="282828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 kern="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819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/>
          <p:cNvSpPr txBox="1">
            <a:spLocks/>
          </p:cNvSpPr>
          <p:nvPr/>
        </p:nvSpPr>
        <p:spPr>
          <a:xfrm>
            <a:off x="179602" y="750783"/>
            <a:ext cx="5457525" cy="225038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rgbClr val="525252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pPr defTabSz="896386">
              <a:lnSpc>
                <a:spcPct val="100000"/>
              </a:lnSpc>
              <a:defRPr/>
            </a:pPr>
            <a:r>
              <a:rPr lang="en-US" sz="3600" kern="0" dirty="0">
                <a:solidFill>
                  <a:srgbClr val="FFFFFF"/>
                </a:solidFill>
              </a:rPr>
              <a:t>Introducing</a:t>
            </a:r>
            <a:r>
              <a:rPr lang="en-US" sz="4800" b="1" dirty="0">
                <a:solidFill>
                  <a:srgbClr val="FFFFFF"/>
                </a:solidFill>
                <a:latin typeface="Segoe UI Semilight"/>
              </a:rPr>
              <a:t> </a:t>
            </a:r>
            <a:br>
              <a:rPr lang="en-US" sz="4800" b="1" dirty="0">
                <a:solidFill>
                  <a:srgbClr val="FFFFFF"/>
                </a:solidFill>
                <a:latin typeface="Segoe UI Semilight"/>
              </a:rPr>
            </a:br>
            <a:r>
              <a:rPr lang="en-US" sz="4400" b="1" dirty="0">
                <a:solidFill>
                  <a:srgbClr val="EDC30D"/>
                </a:solidFill>
                <a:latin typeface="Segoe UI Semilight"/>
              </a:rPr>
              <a:t>Power BI </a:t>
            </a:r>
          </a:p>
          <a:p>
            <a:pPr defTabSz="896386">
              <a:lnSpc>
                <a:spcPct val="100000"/>
              </a:lnSpc>
              <a:defRPr/>
            </a:pPr>
            <a:r>
              <a:rPr lang="en-US" sz="4400" b="1" dirty="0">
                <a:solidFill>
                  <a:srgbClr val="EDC30D"/>
                </a:solidFill>
                <a:latin typeface="Segoe UI Semilight"/>
              </a:rPr>
              <a:t>Embedded</a:t>
            </a:r>
            <a:endParaRPr lang="en-US" sz="4800" b="1" dirty="0">
              <a:solidFill>
                <a:srgbClr val="EDC30D"/>
              </a:solidFill>
              <a:latin typeface="Segoe UI Semilight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179603" y="3441965"/>
            <a:ext cx="4742202" cy="23522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367">
              <a:spcAft>
                <a:spcPts val="600"/>
              </a:spcAft>
              <a:defRPr/>
            </a:pPr>
            <a:r>
              <a:rPr lang="en-US" sz="2400" dirty="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Enabling application developers to embed stunning, fully interactive reports into customer-facing apps without the time and expense of having to build controls from the ground up</a:t>
            </a:r>
            <a:endParaRPr lang="en-US" sz="2157" b="1" dirty="0">
              <a:solidFill>
                <a:srgbClr val="FFFFFF"/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6431067" y="1265530"/>
            <a:ext cx="4504013" cy="3076030"/>
            <a:chOff x="6628081" y="719488"/>
            <a:chExt cx="5113950" cy="3492589"/>
          </a:xfrm>
        </p:grpSpPr>
        <p:sp>
          <p:nvSpPr>
            <p:cNvPr id="34" name="Rectangle 33"/>
            <p:cNvSpPr/>
            <p:nvPr/>
          </p:nvSpPr>
          <p:spPr>
            <a:xfrm>
              <a:off x="6725524" y="886874"/>
              <a:ext cx="4867077" cy="2753349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67">
                <a:defRPr/>
              </a:pPr>
              <a:endParaRPr lang="en-US">
                <a:solidFill>
                  <a:srgbClr val="FFFFFF"/>
                </a:solidFill>
                <a:latin typeface="Segoe UI Semilight"/>
              </a:endParaRPr>
            </a:p>
          </p:txBody>
        </p:sp>
        <p:pic>
          <p:nvPicPr>
            <p:cNvPr id="35" name="Picture 34">
              <a:hlinkClick r:id="rId3"/>
            </p:cNvPr>
            <p:cNvPicPr>
              <a:picLocks noChangeAspect="1"/>
            </p:cNvPicPr>
            <p:nvPr/>
          </p:nvPicPr>
          <p:blipFill rotWithShape="1">
            <a:blip r:embed="rId4"/>
            <a:srcRect t="5914"/>
            <a:stretch/>
          </p:blipFill>
          <p:spPr>
            <a:xfrm>
              <a:off x="6730225" y="908974"/>
              <a:ext cx="4814427" cy="24044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" name="Picture 35">
              <a:hlinkClick r:id="rId3"/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28081" y="719488"/>
              <a:ext cx="5113950" cy="3492589"/>
            </a:xfrm>
            <a:prstGeom prst="rect">
              <a:avLst/>
            </a:prstGeom>
          </p:spPr>
        </p:pic>
      </p:grpSp>
      <p:sp>
        <p:nvSpPr>
          <p:cNvPr id="37" name="Content Placeholder 2"/>
          <p:cNvSpPr txBox="1">
            <a:spLocks/>
          </p:cNvSpPr>
          <p:nvPr/>
        </p:nvSpPr>
        <p:spPr>
          <a:xfrm>
            <a:off x="7899292" y="4763379"/>
            <a:ext cx="2861950" cy="1715621"/>
          </a:xfrm>
          <a:prstGeom prst="rect">
            <a:avLst/>
          </a:prstGeom>
        </p:spPr>
        <p:txBody>
          <a:bodyPr vert="horz" lIns="91427" tIns="45713" rIns="91427" bIns="45713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525252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25252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25252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25252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25252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896386">
              <a:lnSpc>
                <a:spcPct val="100000"/>
              </a:lnSpc>
              <a:spcBef>
                <a:spcPts val="1800"/>
              </a:spcBef>
              <a:buClr>
                <a:srgbClr val="00188F"/>
              </a:buClr>
              <a:buNone/>
              <a:defRPr/>
            </a:pPr>
            <a:r>
              <a:rPr lang="en-US" sz="2000" dirty="0">
                <a:solidFill>
                  <a:schemeClr val="tx1"/>
                </a:solidFill>
              </a:rPr>
              <a:t>Interactive reports</a:t>
            </a:r>
          </a:p>
          <a:p>
            <a:pPr marL="0" indent="0" defTabSz="896386">
              <a:lnSpc>
                <a:spcPct val="100000"/>
              </a:lnSpc>
              <a:spcBef>
                <a:spcPts val="1800"/>
              </a:spcBef>
              <a:buClr>
                <a:srgbClr val="00188F"/>
              </a:buClr>
              <a:buNone/>
              <a:defRPr/>
            </a:pPr>
            <a:r>
              <a:rPr lang="en-US" sz="2000" dirty="0">
                <a:solidFill>
                  <a:schemeClr val="tx1"/>
                </a:solidFill>
              </a:rPr>
              <a:t>Built for cloud</a:t>
            </a:r>
          </a:p>
          <a:p>
            <a:pPr marL="0" indent="0" defTabSz="896386">
              <a:lnSpc>
                <a:spcPct val="100000"/>
              </a:lnSpc>
              <a:spcBef>
                <a:spcPts val="1800"/>
              </a:spcBef>
              <a:buClr>
                <a:srgbClr val="00188F"/>
              </a:buClr>
              <a:buNone/>
              <a:defRPr/>
            </a:pPr>
            <a:r>
              <a:rPr lang="en-US" sz="2000" dirty="0">
                <a:solidFill>
                  <a:schemeClr val="tx1"/>
                </a:solidFill>
              </a:rPr>
              <a:t>Open and extensible</a:t>
            </a:r>
          </a:p>
          <a:p>
            <a:pPr marL="274267" indent="-274267" defTabSz="896386">
              <a:lnSpc>
                <a:spcPct val="100000"/>
              </a:lnSpc>
              <a:spcBef>
                <a:spcPts val="1800"/>
              </a:spcBef>
              <a:buClr>
                <a:srgbClr val="00188F"/>
              </a:buClr>
              <a:defRPr/>
            </a:pPr>
            <a:endParaRPr lang="en-AU" sz="2000" dirty="0">
              <a:solidFill>
                <a:schemeClr val="tx1"/>
              </a:solidFill>
            </a:endParaRPr>
          </a:p>
        </p:txBody>
      </p:sp>
      <p:sp>
        <p:nvSpPr>
          <p:cNvPr id="38" name="Pentagon 10"/>
          <p:cNvSpPr/>
          <p:nvPr/>
        </p:nvSpPr>
        <p:spPr bwMode="auto">
          <a:xfrm>
            <a:off x="7414729" y="4839516"/>
            <a:ext cx="484564" cy="268801"/>
          </a:xfrm>
          <a:prstGeom prst="homePlate">
            <a:avLst>
              <a:gd name="adj" fmla="val 31212"/>
            </a:avLst>
          </a:prstGeom>
          <a:solidFill>
            <a:srgbClr val="EDC30D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353" dirty="0">
              <a:solidFill>
                <a:srgbClr val="FFFFFF"/>
              </a:soli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9" name="Pentagon 11"/>
          <p:cNvSpPr/>
          <p:nvPr/>
        </p:nvSpPr>
        <p:spPr bwMode="auto">
          <a:xfrm>
            <a:off x="7414729" y="5367199"/>
            <a:ext cx="484564" cy="268801"/>
          </a:xfrm>
          <a:prstGeom prst="homePlate">
            <a:avLst>
              <a:gd name="adj" fmla="val 31212"/>
            </a:avLst>
          </a:prstGeom>
          <a:solidFill>
            <a:srgbClr val="EDC30D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353" dirty="0">
              <a:solidFill>
                <a:srgbClr val="FFFFFF"/>
              </a:soli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0" name="Pentagon 12"/>
          <p:cNvSpPr/>
          <p:nvPr/>
        </p:nvSpPr>
        <p:spPr bwMode="auto">
          <a:xfrm>
            <a:off x="7408857" y="5894882"/>
            <a:ext cx="484564" cy="268801"/>
          </a:xfrm>
          <a:prstGeom prst="homePlate">
            <a:avLst>
              <a:gd name="adj" fmla="val 31212"/>
            </a:avLst>
          </a:prstGeom>
          <a:solidFill>
            <a:srgbClr val="EDC30D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353" dirty="0">
              <a:solidFill>
                <a:srgbClr val="FFFFFF"/>
              </a:soli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5" name="Content Placeholder 2"/>
          <p:cNvSpPr txBox="1">
            <a:spLocks/>
          </p:cNvSpPr>
          <p:nvPr/>
        </p:nvSpPr>
        <p:spPr>
          <a:xfrm>
            <a:off x="5637127" y="491901"/>
            <a:ext cx="6091893" cy="551779"/>
          </a:xfrm>
          <a:prstGeom prst="rect">
            <a:avLst/>
          </a:prstGeom>
        </p:spPr>
        <p:txBody>
          <a:bodyPr vert="horz" lIns="91427" tIns="45713" rIns="91427" bIns="45713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525252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25252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25252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25252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25252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896386">
              <a:lnSpc>
                <a:spcPct val="100000"/>
              </a:lnSpc>
              <a:spcBef>
                <a:spcPts val="1800"/>
              </a:spcBef>
              <a:buClr>
                <a:srgbClr val="00188F"/>
              </a:buClr>
              <a:buNone/>
              <a:defRPr/>
            </a:pPr>
            <a:r>
              <a:rPr lang="en-AU" sz="2000" b="1" dirty="0">
                <a:solidFill>
                  <a:schemeClr val="tx1"/>
                </a:solidFill>
              </a:rPr>
              <a:t>Easy, cloud optimized, and extensible</a:t>
            </a:r>
          </a:p>
        </p:txBody>
      </p:sp>
    </p:spTree>
    <p:extLst>
      <p:ext uri="{BB962C8B-B14F-4D97-AF65-F5344CB8AC3E}">
        <p14:creationId xmlns:p14="http://schemas.microsoft.com/office/powerpoint/2010/main" val="1204281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7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69241" y="1803258"/>
            <a:ext cx="4481416" cy="2139688"/>
          </a:xfrm>
        </p:spPr>
        <p:txBody>
          <a:bodyPr/>
          <a:lstStyle/>
          <a:p>
            <a:r>
              <a:rPr lang="en-US" dirty="0"/>
              <a:t>Power BI </a:t>
            </a:r>
            <a:r>
              <a:rPr lang="en-US" sz="5882" dirty="0"/>
              <a:t>Embedded</a:t>
            </a:r>
            <a:r>
              <a:rPr lang="en-US" dirty="0"/>
              <a:t> </a:t>
            </a:r>
            <a:endParaRPr lang="en-US" sz="3529" b="1" dirty="0">
              <a:latin typeface="+mn-lt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269241" y="5159310"/>
            <a:ext cx="4643718" cy="1158629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A core component for Azure analytics services</a:t>
            </a:r>
          </a:p>
        </p:txBody>
      </p:sp>
      <p:sp>
        <p:nvSpPr>
          <p:cNvPr id="7" name="Rectangle 6"/>
          <p:cNvSpPr/>
          <p:nvPr/>
        </p:nvSpPr>
        <p:spPr>
          <a:xfrm>
            <a:off x="3799104" y="2970969"/>
            <a:ext cx="1273222" cy="39224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defTabSz="89638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61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PREVIEW</a:t>
            </a:r>
          </a:p>
        </p:txBody>
      </p:sp>
      <p:sp>
        <p:nvSpPr>
          <p:cNvPr id="55" name="Rectangle 54"/>
          <p:cNvSpPr/>
          <p:nvPr/>
        </p:nvSpPr>
        <p:spPr bwMode="auto">
          <a:xfrm>
            <a:off x="7892106" y="977988"/>
            <a:ext cx="2362045" cy="5587521"/>
          </a:xfrm>
          <a:prstGeom prst="rect">
            <a:avLst/>
          </a:prstGeom>
          <a:solidFill>
            <a:schemeClr val="accent6">
              <a:alpha val="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7" name="Rectangle 26"/>
          <p:cNvSpPr/>
          <p:nvPr/>
        </p:nvSpPr>
        <p:spPr bwMode="auto">
          <a:xfrm>
            <a:off x="5530868" y="2287962"/>
            <a:ext cx="2361640" cy="52291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rgbClr val="FFC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8" name="Freeform 17"/>
          <p:cNvSpPr/>
          <p:nvPr/>
        </p:nvSpPr>
        <p:spPr>
          <a:xfrm>
            <a:off x="10766504" y="865204"/>
            <a:ext cx="1212954" cy="908296"/>
          </a:xfrm>
          <a:custGeom>
            <a:avLst/>
            <a:gdLst>
              <a:gd name="connsiteX0" fmla="*/ 95091 w 1344068"/>
              <a:gd name="connsiteY0" fmla="*/ 183749 h 1006476"/>
              <a:gd name="connsiteX1" fmla="*/ 1234463 w 1344068"/>
              <a:gd name="connsiteY1" fmla="*/ 183749 h 1006476"/>
              <a:gd name="connsiteX2" fmla="*/ 1234463 w 1344068"/>
              <a:gd name="connsiteY2" fmla="*/ 912133 h 1006476"/>
              <a:gd name="connsiteX3" fmla="*/ 95091 w 1344068"/>
              <a:gd name="connsiteY3" fmla="*/ 912133 h 1006476"/>
              <a:gd name="connsiteX4" fmla="*/ 36697 w 1344068"/>
              <a:gd name="connsiteY4" fmla="*/ 138779 h 1006476"/>
              <a:gd name="connsiteX5" fmla="*/ 36697 w 1344068"/>
              <a:gd name="connsiteY5" fmla="*/ 979442 h 1006476"/>
              <a:gd name="connsiteX6" fmla="*/ 1307371 w 1344068"/>
              <a:gd name="connsiteY6" fmla="*/ 979442 h 1006476"/>
              <a:gd name="connsiteX7" fmla="*/ 1307371 w 1344068"/>
              <a:gd name="connsiteY7" fmla="*/ 138779 h 1006476"/>
              <a:gd name="connsiteX8" fmla="*/ 1239333 w 1344068"/>
              <a:gd name="connsiteY8" fmla="*/ 37932 h 1006476"/>
              <a:gd name="connsiteX9" fmla="*/ 1239333 w 1344068"/>
              <a:gd name="connsiteY9" fmla="*/ 105968 h 1006476"/>
              <a:gd name="connsiteX10" fmla="*/ 1307371 w 1344068"/>
              <a:gd name="connsiteY10" fmla="*/ 105968 h 1006476"/>
              <a:gd name="connsiteX11" fmla="*/ 1307371 w 1344068"/>
              <a:gd name="connsiteY11" fmla="*/ 37932 h 1006476"/>
              <a:gd name="connsiteX12" fmla="*/ 839679 w 1344068"/>
              <a:gd name="connsiteY12" fmla="*/ 37932 h 1006476"/>
              <a:gd name="connsiteX13" fmla="*/ 839679 w 1344068"/>
              <a:gd name="connsiteY13" fmla="*/ 105968 h 1006476"/>
              <a:gd name="connsiteX14" fmla="*/ 1173745 w 1344068"/>
              <a:gd name="connsiteY14" fmla="*/ 105968 h 1006476"/>
              <a:gd name="connsiteX15" fmla="*/ 1173745 w 1344068"/>
              <a:gd name="connsiteY15" fmla="*/ 37932 h 1006476"/>
              <a:gd name="connsiteX16" fmla="*/ 170323 w 1344068"/>
              <a:gd name="connsiteY16" fmla="*/ 37932 h 1006476"/>
              <a:gd name="connsiteX17" fmla="*/ 170323 w 1344068"/>
              <a:gd name="connsiteY17" fmla="*/ 105968 h 1006476"/>
              <a:gd name="connsiteX18" fmla="*/ 504389 w 1344068"/>
              <a:gd name="connsiteY18" fmla="*/ 105968 h 1006476"/>
              <a:gd name="connsiteX19" fmla="*/ 504389 w 1344068"/>
              <a:gd name="connsiteY19" fmla="*/ 37932 h 1006476"/>
              <a:gd name="connsiteX20" fmla="*/ 36697 w 1344068"/>
              <a:gd name="connsiteY20" fmla="*/ 37932 h 1006476"/>
              <a:gd name="connsiteX21" fmla="*/ 36697 w 1344068"/>
              <a:gd name="connsiteY21" fmla="*/ 105968 h 1006476"/>
              <a:gd name="connsiteX22" fmla="*/ 104736 w 1344068"/>
              <a:gd name="connsiteY22" fmla="*/ 105968 h 1006476"/>
              <a:gd name="connsiteX23" fmla="*/ 104736 w 1344068"/>
              <a:gd name="connsiteY23" fmla="*/ 37932 h 1006476"/>
              <a:gd name="connsiteX24" fmla="*/ 0 w 1344068"/>
              <a:gd name="connsiteY24" fmla="*/ 0 h 1006476"/>
              <a:gd name="connsiteX25" fmla="*/ 1344068 w 1344068"/>
              <a:gd name="connsiteY25" fmla="*/ 0 h 1006476"/>
              <a:gd name="connsiteX26" fmla="*/ 1344068 w 1344068"/>
              <a:gd name="connsiteY26" fmla="*/ 1006476 h 1006476"/>
              <a:gd name="connsiteX27" fmla="*/ 0 w 1344068"/>
              <a:gd name="connsiteY27" fmla="*/ 1006476 h 1006476"/>
              <a:gd name="connsiteX0" fmla="*/ 95091 w 1344068"/>
              <a:gd name="connsiteY0" fmla="*/ 912133 h 1006476"/>
              <a:gd name="connsiteX1" fmla="*/ 1234463 w 1344068"/>
              <a:gd name="connsiteY1" fmla="*/ 183749 h 1006476"/>
              <a:gd name="connsiteX2" fmla="*/ 1234463 w 1344068"/>
              <a:gd name="connsiteY2" fmla="*/ 912133 h 1006476"/>
              <a:gd name="connsiteX3" fmla="*/ 95091 w 1344068"/>
              <a:gd name="connsiteY3" fmla="*/ 912133 h 1006476"/>
              <a:gd name="connsiteX4" fmla="*/ 36697 w 1344068"/>
              <a:gd name="connsiteY4" fmla="*/ 138779 h 1006476"/>
              <a:gd name="connsiteX5" fmla="*/ 36697 w 1344068"/>
              <a:gd name="connsiteY5" fmla="*/ 979442 h 1006476"/>
              <a:gd name="connsiteX6" fmla="*/ 1307371 w 1344068"/>
              <a:gd name="connsiteY6" fmla="*/ 979442 h 1006476"/>
              <a:gd name="connsiteX7" fmla="*/ 1307371 w 1344068"/>
              <a:gd name="connsiteY7" fmla="*/ 138779 h 1006476"/>
              <a:gd name="connsiteX8" fmla="*/ 36697 w 1344068"/>
              <a:gd name="connsiteY8" fmla="*/ 138779 h 1006476"/>
              <a:gd name="connsiteX9" fmla="*/ 1239333 w 1344068"/>
              <a:gd name="connsiteY9" fmla="*/ 37932 h 1006476"/>
              <a:gd name="connsiteX10" fmla="*/ 1239333 w 1344068"/>
              <a:gd name="connsiteY10" fmla="*/ 105968 h 1006476"/>
              <a:gd name="connsiteX11" fmla="*/ 1307371 w 1344068"/>
              <a:gd name="connsiteY11" fmla="*/ 105968 h 1006476"/>
              <a:gd name="connsiteX12" fmla="*/ 1307371 w 1344068"/>
              <a:gd name="connsiteY12" fmla="*/ 37932 h 1006476"/>
              <a:gd name="connsiteX13" fmla="*/ 1239333 w 1344068"/>
              <a:gd name="connsiteY13" fmla="*/ 37932 h 1006476"/>
              <a:gd name="connsiteX14" fmla="*/ 839679 w 1344068"/>
              <a:gd name="connsiteY14" fmla="*/ 37932 h 1006476"/>
              <a:gd name="connsiteX15" fmla="*/ 839679 w 1344068"/>
              <a:gd name="connsiteY15" fmla="*/ 105968 h 1006476"/>
              <a:gd name="connsiteX16" fmla="*/ 1173745 w 1344068"/>
              <a:gd name="connsiteY16" fmla="*/ 105968 h 1006476"/>
              <a:gd name="connsiteX17" fmla="*/ 1173745 w 1344068"/>
              <a:gd name="connsiteY17" fmla="*/ 37932 h 1006476"/>
              <a:gd name="connsiteX18" fmla="*/ 839679 w 1344068"/>
              <a:gd name="connsiteY18" fmla="*/ 37932 h 1006476"/>
              <a:gd name="connsiteX19" fmla="*/ 170323 w 1344068"/>
              <a:gd name="connsiteY19" fmla="*/ 37932 h 1006476"/>
              <a:gd name="connsiteX20" fmla="*/ 170323 w 1344068"/>
              <a:gd name="connsiteY20" fmla="*/ 105968 h 1006476"/>
              <a:gd name="connsiteX21" fmla="*/ 504389 w 1344068"/>
              <a:gd name="connsiteY21" fmla="*/ 105968 h 1006476"/>
              <a:gd name="connsiteX22" fmla="*/ 504389 w 1344068"/>
              <a:gd name="connsiteY22" fmla="*/ 37932 h 1006476"/>
              <a:gd name="connsiteX23" fmla="*/ 170323 w 1344068"/>
              <a:gd name="connsiteY23" fmla="*/ 37932 h 1006476"/>
              <a:gd name="connsiteX24" fmla="*/ 36697 w 1344068"/>
              <a:gd name="connsiteY24" fmla="*/ 37932 h 1006476"/>
              <a:gd name="connsiteX25" fmla="*/ 36697 w 1344068"/>
              <a:gd name="connsiteY25" fmla="*/ 105968 h 1006476"/>
              <a:gd name="connsiteX26" fmla="*/ 104736 w 1344068"/>
              <a:gd name="connsiteY26" fmla="*/ 105968 h 1006476"/>
              <a:gd name="connsiteX27" fmla="*/ 104736 w 1344068"/>
              <a:gd name="connsiteY27" fmla="*/ 37932 h 1006476"/>
              <a:gd name="connsiteX28" fmla="*/ 36697 w 1344068"/>
              <a:gd name="connsiteY28" fmla="*/ 37932 h 1006476"/>
              <a:gd name="connsiteX29" fmla="*/ 0 w 1344068"/>
              <a:gd name="connsiteY29" fmla="*/ 0 h 1006476"/>
              <a:gd name="connsiteX30" fmla="*/ 1344068 w 1344068"/>
              <a:gd name="connsiteY30" fmla="*/ 0 h 1006476"/>
              <a:gd name="connsiteX31" fmla="*/ 1344068 w 1344068"/>
              <a:gd name="connsiteY31" fmla="*/ 1006476 h 1006476"/>
              <a:gd name="connsiteX32" fmla="*/ 0 w 1344068"/>
              <a:gd name="connsiteY32" fmla="*/ 1006476 h 1006476"/>
              <a:gd name="connsiteX33" fmla="*/ 0 w 1344068"/>
              <a:gd name="connsiteY33" fmla="*/ 0 h 1006476"/>
              <a:gd name="connsiteX0" fmla="*/ 1234463 w 1344068"/>
              <a:gd name="connsiteY0" fmla="*/ 912133 h 1006476"/>
              <a:gd name="connsiteX1" fmla="*/ 1234463 w 1344068"/>
              <a:gd name="connsiteY1" fmla="*/ 183749 h 1006476"/>
              <a:gd name="connsiteX2" fmla="*/ 1234463 w 1344068"/>
              <a:gd name="connsiteY2" fmla="*/ 912133 h 1006476"/>
              <a:gd name="connsiteX3" fmla="*/ 36697 w 1344068"/>
              <a:gd name="connsiteY3" fmla="*/ 138779 h 1006476"/>
              <a:gd name="connsiteX4" fmla="*/ 36697 w 1344068"/>
              <a:gd name="connsiteY4" fmla="*/ 979442 h 1006476"/>
              <a:gd name="connsiteX5" fmla="*/ 1307371 w 1344068"/>
              <a:gd name="connsiteY5" fmla="*/ 979442 h 1006476"/>
              <a:gd name="connsiteX6" fmla="*/ 1307371 w 1344068"/>
              <a:gd name="connsiteY6" fmla="*/ 138779 h 1006476"/>
              <a:gd name="connsiteX7" fmla="*/ 36697 w 1344068"/>
              <a:gd name="connsiteY7" fmla="*/ 138779 h 1006476"/>
              <a:gd name="connsiteX8" fmla="*/ 1239333 w 1344068"/>
              <a:gd name="connsiteY8" fmla="*/ 37932 h 1006476"/>
              <a:gd name="connsiteX9" fmla="*/ 1239333 w 1344068"/>
              <a:gd name="connsiteY9" fmla="*/ 105968 h 1006476"/>
              <a:gd name="connsiteX10" fmla="*/ 1307371 w 1344068"/>
              <a:gd name="connsiteY10" fmla="*/ 105968 h 1006476"/>
              <a:gd name="connsiteX11" fmla="*/ 1307371 w 1344068"/>
              <a:gd name="connsiteY11" fmla="*/ 37932 h 1006476"/>
              <a:gd name="connsiteX12" fmla="*/ 1239333 w 1344068"/>
              <a:gd name="connsiteY12" fmla="*/ 37932 h 1006476"/>
              <a:gd name="connsiteX13" fmla="*/ 839679 w 1344068"/>
              <a:gd name="connsiteY13" fmla="*/ 37932 h 1006476"/>
              <a:gd name="connsiteX14" fmla="*/ 839679 w 1344068"/>
              <a:gd name="connsiteY14" fmla="*/ 105968 h 1006476"/>
              <a:gd name="connsiteX15" fmla="*/ 1173745 w 1344068"/>
              <a:gd name="connsiteY15" fmla="*/ 105968 h 1006476"/>
              <a:gd name="connsiteX16" fmla="*/ 1173745 w 1344068"/>
              <a:gd name="connsiteY16" fmla="*/ 37932 h 1006476"/>
              <a:gd name="connsiteX17" fmla="*/ 839679 w 1344068"/>
              <a:gd name="connsiteY17" fmla="*/ 37932 h 1006476"/>
              <a:gd name="connsiteX18" fmla="*/ 170323 w 1344068"/>
              <a:gd name="connsiteY18" fmla="*/ 37932 h 1006476"/>
              <a:gd name="connsiteX19" fmla="*/ 170323 w 1344068"/>
              <a:gd name="connsiteY19" fmla="*/ 105968 h 1006476"/>
              <a:gd name="connsiteX20" fmla="*/ 504389 w 1344068"/>
              <a:gd name="connsiteY20" fmla="*/ 105968 h 1006476"/>
              <a:gd name="connsiteX21" fmla="*/ 504389 w 1344068"/>
              <a:gd name="connsiteY21" fmla="*/ 37932 h 1006476"/>
              <a:gd name="connsiteX22" fmla="*/ 170323 w 1344068"/>
              <a:gd name="connsiteY22" fmla="*/ 37932 h 1006476"/>
              <a:gd name="connsiteX23" fmla="*/ 36697 w 1344068"/>
              <a:gd name="connsiteY23" fmla="*/ 37932 h 1006476"/>
              <a:gd name="connsiteX24" fmla="*/ 36697 w 1344068"/>
              <a:gd name="connsiteY24" fmla="*/ 105968 h 1006476"/>
              <a:gd name="connsiteX25" fmla="*/ 104736 w 1344068"/>
              <a:gd name="connsiteY25" fmla="*/ 105968 h 1006476"/>
              <a:gd name="connsiteX26" fmla="*/ 104736 w 1344068"/>
              <a:gd name="connsiteY26" fmla="*/ 37932 h 1006476"/>
              <a:gd name="connsiteX27" fmla="*/ 36697 w 1344068"/>
              <a:gd name="connsiteY27" fmla="*/ 37932 h 1006476"/>
              <a:gd name="connsiteX28" fmla="*/ 0 w 1344068"/>
              <a:gd name="connsiteY28" fmla="*/ 0 h 1006476"/>
              <a:gd name="connsiteX29" fmla="*/ 1344068 w 1344068"/>
              <a:gd name="connsiteY29" fmla="*/ 0 h 1006476"/>
              <a:gd name="connsiteX30" fmla="*/ 1344068 w 1344068"/>
              <a:gd name="connsiteY30" fmla="*/ 1006476 h 1006476"/>
              <a:gd name="connsiteX31" fmla="*/ 0 w 1344068"/>
              <a:gd name="connsiteY31" fmla="*/ 1006476 h 1006476"/>
              <a:gd name="connsiteX32" fmla="*/ 0 w 1344068"/>
              <a:gd name="connsiteY32" fmla="*/ 0 h 1006476"/>
              <a:gd name="connsiteX0" fmla="*/ 36697 w 1344068"/>
              <a:gd name="connsiteY0" fmla="*/ 138779 h 1006476"/>
              <a:gd name="connsiteX1" fmla="*/ 36697 w 1344068"/>
              <a:gd name="connsiteY1" fmla="*/ 979442 h 1006476"/>
              <a:gd name="connsiteX2" fmla="*/ 1307371 w 1344068"/>
              <a:gd name="connsiteY2" fmla="*/ 979442 h 1006476"/>
              <a:gd name="connsiteX3" fmla="*/ 1307371 w 1344068"/>
              <a:gd name="connsiteY3" fmla="*/ 138779 h 1006476"/>
              <a:gd name="connsiteX4" fmla="*/ 36697 w 1344068"/>
              <a:gd name="connsiteY4" fmla="*/ 138779 h 1006476"/>
              <a:gd name="connsiteX5" fmla="*/ 1239333 w 1344068"/>
              <a:gd name="connsiteY5" fmla="*/ 37932 h 1006476"/>
              <a:gd name="connsiteX6" fmla="*/ 1239333 w 1344068"/>
              <a:gd name="connsiteY6" fmla="*/ 105968 h 1006476"/>
              <a:gd name="connsiteX7" fmla="*/ 1307371 w 1344068"/>
              <a:gd name="connsiteY7" fmla="*/ 105968 h 1006476"/>
              <a:gd name="connsiteX8" fmla="*/ 1307371 w 1344068"/>
              <a:gd name="connsiteY8" fmla="*/ 37932 h 1006476"/>
              <a:gd name="connsiteX9" fmla="*/ 1239333 w 1344068"/>
              <a:gd name="connsiteY9" fmla="*/ 37932 h 1006476"/>
              <a:gd name="connsiteX10" fmla="*/ 839679 w 1344068"/>
              <a:gd name="connsiteY10" fmla="*/ 37932 h 1006476"/>
              <a:gd name="connsiteX11" fmla="*/ 839679 w 1344068"/>
              <a:gd name="connsiteY11" fmla="*/ 105968 h 1006476"/>
              <a:gd name="connsiteX12" fmla="*/ 1173745 w 1344068"/>
              <a:gd name="connsiteY12" fmla="*/ 105968 h 1006476"/>
              <a:gd name="connsiteX13" fmla="*/ 1173745 w 1344068"/>
              <a:gd name="connsiteY13" fmla="*/ 37932 h 1006476"/>
              <a:gd name="connsiteX14" fmla="*/ 839679 w 1344068"/>
              <a:gd name="connsiteY14" fmla="*/ 37932 h 1006476"/>
              <a:gd name="connsiteX15" fmla="*/ 170323 w 1344068"/>
              <a:gd name="connsiteY15" fmla="*/ 37932 h 1006476"/>
              <a:gd name="connsiteX16" fmla="*/ 170323 w 1344068"/>
              <a:gd name="connsiteY16" fmla="*/ 105968 h 1006476"/>
              <a:gd name="connsiteX17" fmla="*/ 504389 w 1344068"/>
              <a:gd name="connsiteY17" fmla="*/ 105968 h 1006476"/>
              <a:gd name="connsiteX18" fmla="*/ 504389 w 1344068"/>
              <a:gd name="connsiteY18" fmla="*/ 37932 h 1006476"/>
              <a:gd name="connsiteX19" fmla="*/ 170323 w 1344068"/>
              <a:gd name="connsiteY19" fmla="*/ 37932 h 1006476"/>
              <a:gd name="connsiteX20" fmla="*/ 36697 w 1344068"/>
              <a:gd name="connsiteY20" fmla="*/ 37932 h 1006476"/>
              <a:gd name="connsiteX21" fmla="*/ 36697 w 1344068"/>
              <a:gd name="connsiteY21" fmla="*/ 105968 h 1006476"/>
              <a:gd name="connsiteX22" fmla="*/ 104736 w 1344068"/>
              <a:gd name="connsiteY22" fmla="*/ 105968 h 1006476"/>
              <a:gd name="connsiteX23" fmla="*/ 104736 w 1344068"/>
              <a:gd name="connsiteY23" fmla="*/ 37932 h 1006476"/>
              <a:gd name="connsiteX24" fmla="*/ 36697 w 1344068"/>
              <a:gd name="connsiteY24" fmla="*/ 37932 h 1006476"/>
              <a:gd name="connsiteX25" fmla="*/ 0 w 1344068"/>
              <a:gd name="connsiteY25" fmla="*/ 0 h 1006476"/>
              <a:gd name="connsiteX26" fmla="*/ 1344068 w 1344068"/>
              <a:gd name="connsiteY26" fmla="*/ 0 h 1006476"/>
              <a:gd name="connsiteX27" fmla="*/ 1344068 w 1344068"/>
              <a:gd name="connsiteY27" fmla="*/ 1006476 h 1006476"/>
              <a:gd name="connsiteX28" fmla="*/ 0 w 1344068"/>
              <a:gd name="connsiteY28" fmla="*/ 1006476 h 1006476"/>
              <a:gd name="connsiteX29" fmla="*/ 0 w 1344068"/>
              <a:gd name="connsiteY29" fmla="*/ 0 h 10064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344068" h="1006476">
                <a:moveTo>
                  <a:pt x="36697" y="138779"/>
                </a:moveTo>
                <a:lnTo>
                  <a:pt x="36697" y="979442"/>
                </a:lnTo>
                <a:lnTo>
                  <a:pt x="1307371" y="979442"/>
                </a:lnTo>
                <a:lnTo>
                  <a:pt x="1307371" y="138779"/>
                </a:lnTo>
                <a:lnTo>
                  <a:pt x="36697" y="138779"/>
                </a:lnTo>
                <a:close/>
                <a:moveTo>
                  <a:pt x="1239333" y="37932"/>
                </a:moveTo>
                <a:lnTo>
                  <a:pt x="1239333" y="105968"/>
                </a:lnTo>
                <a:lnTo>
                  <a:pt x="1307371" y="105968"/>
                </a:lnTo>
                <a:lnTo>
                  <a:pt x="1307371" y="37932"/>
                </a:lnTo>
                <a:lnTo>
                  <a:pt x="1239333" y="37932"/>
                </a:lnTo>
                <a:close/>
                <a:moveTo>
                  <a:pt x="839679" y="37932"/>
                </a:moveTo>
                <a:lnTo>
                  <a:pt x="839679" y="105968"/>
                </a:lnTo>
                <a:lnTo>
                  <a:pt x="1173745" y="105968"/>
                </a:lnTo>
                <a:lnTo>
                  <a:pt x="1173745" y="37932"/>
                </a:lnTo>
                <a:lnTo>
                  <a:pt x="839679" y="37932"/>
                </a:lnTo>
                <a:close/>
                <a:moveTo>
                  <a:pt x="170323" y="37932"/>
                </a:moveTo>
                <a:lnTo>
                  <a:pt x="170323" y="105968"/>
                </a:lnTo>
                <a:lnTo>
                  <a:pt x="504389" y="105968"/>
                </a:lnTo>
                <a:lnTo>
                  <a:pt x="504389" y="37932"/>
                </a:lnTo>
                <a:lnTo>
                  <a:pt x="170323" y="37932"/>
                </a:lnTo>
                <a:close/>
                <a:moveTo>
                  <a:pt x="36697" y="37932"/>
                </a:moveTo>
                <a:lnTo>
                  <a:pt x="36697" y="105968"/>
                </a:lnTo>
                <a:lnTo>
                  <a:pt x="104736" y="105968"/>
                </a:lnTo>
                <a:lnTo>
                  <a:pt x="104736" y="37932"/>
                </a:lnTo>
                <a:lnTo>
                  <a:pt x="36697" y="37932"/>
                </a:lnTo>
                <a:close/>
                <a:moveTo>
                  <a:pt x="0" y="0"/>
                </a:moveTo>
                <a:lnTo>
                  <a:pt x="1344068" y="0"/>
                </a:lnTo>
                <a:lnTo>
                  <a:pt x="1344068" y="1006476"/>
                </a:lnTo>
                <a:lnTo>
                  <a:pt x="0" y="100647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 w="12700" cap="flat" cmpd="sng" algn="ctr">
            <a:solidFill>
              <a:srgbClr val="FFC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89638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0873607" y="1803258"/>
            <a:ext cx="998747" cy="264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89638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Segoe UI Semibold" panose="020B0702040204020203" pitchFamily="34" charset="0"/>
                <a:cs typeface="Segoe UI Semibold" panose="020B0702040204020203" pitchFamily="34" charset="0"/>
              </a:rPr>
              <a:t>Your app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666908" y="1059975"/>
            <a:ext cx="2101610" cy="5605955"/>
          </a:xfrm>
          <a:prstGeom prst="rect">
            <a:avLst/>
          </a:prstGeom>
          <a:noFill/>
          <a:ln>
            <a:noFill/>
          </a:ln>
        </p:spPr>
        <p:txBody>
          <a:bodyPr wrap="square" tIns="91427" rtlCol="0" anchor="t">
            <a:noAutofit/>
          </a:bodyPr>
          <a:lstStyle/>
          <a:p>
            <a:pPr marL="0" marR="0" lvl="0" indent="0" defTabSz="896386" eaLnBrk="1" fontAlgn="auto" latinLnBrk="0" hangingPunct="1">
              <a:lnSpc>
                <a:spcPct val="100000"/>
              </a:lnSpc>
              <a:spcBef>
                <a:spcPts val="882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68" b="1" i="0" u="none" strike="noStrike" kern="0" cap="none" spc="0" normalizeH="0" baseline="0" noProof="0" dirty="0">
                <a:ln>
                  <a:noFill/>
                </a:ln>
                <a:solidFill>
                  <a:schemeClr val="accent6">
                    <a:alpha val="50000"/>
                  </a:schemeClr>
                </a:solidFill>
                <a:effectLst/>
                <a:uLnTx/>
                <a:uFillTx/>
                <a:cs typeface="Segoe UI" panose="020B0502040204020203" pitchFamily="34" charset="0"/>
              </a:rPr>
              <a:t>Virtual Machines</a:t>
            </a:r>
          </a:p>
          <a:p>
            <a:pPr marL="0" marR="0" lvl="0" indent="0" defTabSz="896386" eaLnBrk="1" fontAlgn="auto" latinLnBrk="0" hangingPunct="1">
              <a:lnSpc>
                <a:spcPct val="100000"/>
              </a:lnSpc>
              <a:spcBef>
                <a:spcPts val="882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68" b="1" i="0" u="none" strike="noStrike" kern="0" cap="none" spc="0" normalizeH="0" baseline="0" noProof="0" dirty="0">
                <a:ln>
                  <a:noFill/>
                </a:ln>
                <a:solidFill>
                  <a:schemeClr val="accent6">
                    <a:alpha val="50000"/>
                  </a:schemeClr>
                </a:solidFill>
                <a:effectLst/>
                <a:uLnTx/>
                <a:uFillTx/>
                <a:cs typeface="Segoe UI" panose="020B0502040204020203" pitchFamily="34" charset="0"/>
              </a:rPr>
              <a:t>Web + Mobile</a:t>
            </a:r>
          </a:p>
          <a:p>
            <a:pPr marL="0" marR="0" lvl="0" indent="0" defTabSz="896386" eaLnBrk="1" fontAlgn="auto" latinLnBrk="0" hangingPunct="1">
              <a:lnSpc>
                <a:spcPct val="100000"/>
              </a:lnSpc>
              <a:spcBef>
                <a:spcPts val="882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68" b="1" i="0" u="none" strike="noStrike" kern="0" cap="none" spc="0" normalizeH="0" baseline="0" noProof="0" dirty="0">
                <a:ln>
                  <a:noFill/>
                </a:ln>
                <a:solidFill>
                  <a:schemeClr val="accent6">
                    <a:alpha val="50000"/>
                  </a:schemeClr>
                </a:solidFill>
                <a:effectLst/>
                <a:uLnTx/>
                <a:uFillTx/>
                <a:cs typeface="Segoe UI" panose="020B0502040204020203" pitchFamily="34" charset="0"/>
              </a:rPr>
              <a:t>Data + Storage</a:t>
            </a:r>
          </a:p>
          <a:p>
            <a:pPr marL="0" marR="0" lvl="0" indent="0" defTabSz="896386" eaLnBrk="1" fontAlgn="auto" latinLnBrk="0" hangingPunct="1">
              <a:lnSpc>
                <a:spcPct val="100000"/>
              </a:lnSpc>
              <a:spcBef>
                <a:spcPts val="882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68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Segoe UI" panose="020B0502040204020203" pitchFamily="34" charset="0"/>
              </a:rPr>
              <a:t>Data + Analytics</a:t>
            </a:r>
          </a:p>
          <a:p>
            <a:pPr marL="0" marR="0" lvl="0" indent="0" defTabSz="896386" eaLnBrk="1" fontAlgn="auto" latinLnBrk="0" hangingPunct="1">
              <a:lnSpc>
                <a:spcPct val="100000"/>
              </a:lnSpc>
              <a:spcBef>
                <a:spcPts val="882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68" b="1" i="0" u="none" strike="noStrike" kern="0" cap="none" spc="0" normalizeH="0" baseline="0" noProof="0" dirty="0">
                <a:ln>
                  <a:noFill/>
                </a:ln>
                <a:solidFill>
                  <a:schemeClr val="accent6">
                    <a:alpha val="50000"/>
                  </a:schemeClr>
                </a:solidFill>
                <a:effectLst/>
                <a:uLnTx/>
                <a:uFillTx/>
                <a:cs typeface="Segoe UI" panose="020B0502040204020203" pitchFamily="34" charset="0"/>
              </a:rPr>
              <a:t>Internet of Things</a:t>
            </a:r>
          </a:p>
          <a:p>
            <a:pPr marL="0" marR="0" lvl="0" indent="0" defTabSz="896386" eaLnBrk="1" fontAlgn="auto" latinLnBrk="0" hangingPunct="1">
              <a:lnSpc>
                <a:spcPct val="100000"/>
              </a:lnSpc>
              <a:spcBef>
                <a:spcPts val="882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68" b="1" i="0" u="none" strike="noStrike" kern="0" cap="none" spc="0" normalizeH="0" baseline="0" noProof="0" dirty="0">
                <a:ln>
                  <a:noFill/>
                </a:ln>
                <a:solidFill>
                  <a:schemeClr val="accent6">
                    <a:alpha val="50000"/>
                  </a:schemeClr>
                </a:solidFill>
                <a:effectLst/>
                <a:uLnTx/>
                <a:uFillTx/>
                <a:cs typeface="Segoe UI" panose="020B0502040204020203" pitchFamily="34" charset="0"/>
              </a:rPr>
              <a:t>Networking</a:t>
            </a:r>
          </a:p>
          <a:p>
            <a:pPr marL="0" marR="0" lvl="0" indent="0" defTabSz="896386" eaLnBrk="1" fontAlgn="auto" latinLnBrk="0" hangingPunct="1">
              <a:lnSpc>
                <a:spcPct val="100000"/>
              </a:lnSpc>
              <a:spcBef>
                <a:spcPts val="882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68" b="1" i="0" u="none" strike="noStrike" kern="0" cap="none" spc="0" normalizeH="0" baseline="0" noProof="0" dirty="0">
                <a:ln>
                  <a:noFill/>
                </a:ln>
                <a:solidFill>
                  <a:schemeClr val="accent6">
                    <a:alpha val="50000"/>
                  </a:schemeClr>
                </a:solidFill>
                <a:effectLst/>
                <a:uLnTx/>
                <a:uFillTx/>
                <a:cs typeface="Segoe UI" panose="020B0502040204020203" pitchFamily="34" charset="0"/>
              </a:rPr>
              <a:t>Media + CDN</a:t>
            </a:r>
          </a:p>
          <a:p>
            <a:pPr marL="0" marR="0" lvl="0" indent="0" defTabSz="896386" eaLnBrk="1" fontAlgn="auto" latinLnBrk="0" hangingPunct="1">
              <a:lnSpc>
                <a:spcPct val="100000"/>
              </a:lnSpc>
              <a:spcBef>
                <a:spcPts val="882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68" b="1" i="0" u="none" strike="noStrike" kern="0" cap="none" spc="0" normalizeH="0" baseline="0" noProof="0" dirty="0">
                <a:ln>
                  <a:noFill/>
                </a:ln>
                <a:solidFill>
                  <a:schemeClr val="accent6">
                    <a:alpha val="50000"/>
                  </a:schemeClr>
                </a:solidFill>
                <a:effectLst/>
                <a:uLnTx/>
                <a:uFillTx/>
                <a:cs typeface="Segoe UI" panose="020B0502040204020203" pitchFamily="34" charset="0"/>
              </a:rPr>
              <a:t>Hybrid Integration</a:t>
            </a:r>
          </a:p>
          <a:p>
            <a:pPr marL="0" marR="0" lvl="0" indent="0" defTabSz="896386" eaLnBrk="1" fontAlgn="auto" latinLnBrk="0" hangingPunct="1">
              <a:lnSpc>
                <a:spcPct val="100000"/>
              </a:lnSpc>
              <a:spcBef>
                <a:spcPts val="882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68" b="1" i="0" u="none" strike="noStrike" kern="0" cap="none" spc="0" normalizeH="0" baseline="0" noProof="0" dirty="0">
                <a:ln>
                  <a:noFill/>
                </a:ln>
                <a:solidFill>
                  <a:schemeClr val="accent6">
                    <a:alpha val="50000"/>
                  </a:schemeClr>
                </a:solidFill>
                <a:effectLst/>
                <a:uLnTx/>
                <a:uFillTx/>
                <a:cs typeface="Segoe UI" panose="020B0502040204020203" pitchFamily="34" charset="0"/>
              </a:rPr>
              <a:t>Security + Identity</a:t>
            </a:r>
          </a:p>
          <a:p>
            <a:pPr marL="0" marR="0" lvl="0" indent="0" defTabSz="896386" eaLnBrk="1" fontAlgn="auto" latinLnBrk="0" hangingPunct="1">
              <a:lnSpc>
                <a:spcPct val="100000"/>
              </a:lnSpc>
              <a:spcBef>
                <a:spcPts val="882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68" b="1" i="0" u="none" strike="noStrike" kern="0" cap="none" spc="0" normalizeH="0" baseline="0" noProof="0" dirty="0">
                <a:ln>
                  <a:noFill/>
                </a:ln>
                <a:solidFill>
                  <a:schemeClr val="accent6">
                    <a:alpha val="50000"/>
                  </a:schemeClr>
                </a:solidFill>
                <a:effectLst/>
                <a:uLnTx/>
                <a:uFillTx/>
                <a:cs typeface="Segoe UI" panose="020B0502040204020203" pitchFamily="34" charset="0"/>
              </a:rPr>
              <a:t>Developer Services</a:t>
            </a:r>
          </a:p>
          <a:p>
            <a:pPr marL="0" marR="0" lvl="0" indent="0" defTabSz="896386" eaLnBrk="1" fontAlgn="auto" latinLnBrk="0" hangingPunct="1">
              <a:lnSpc>
                <a:spcPct val="100000"/>
              </a:lnSpc>
              <a:spcBef>
                <a:spcPts val="882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68" b="1" i="0" u="none" strike="noStrike" kern="0" cap="none" spc="0" normalizeH="0" baseline="0" noProof="0" dirty="0">
                <a:ln>
                  <a:noFill/>
                </a:ln>
                <a:solidFill>
                  <a:schemeClr val="accent6">
                    <a:alpha val="50000"/>
                  </a:schemeClr>
                </a:solidFill>
                <a:effectLst/>
                <a:uLnTx/>
                <a:uFillTx/>
                <a:cs typeface="Segoe UI" panose="020B0502040204020203" pitchFamily="34" charset="0"/>
              </a:rPr>
              <a:t>Management</a:t>
            </a:r>
          </a:p>
          <a:p>
            <a:pPr marL="0" marR="0" lvl="0" indent="0" defTabSz="896386" eaLnBrk="1" fontAlgn="auto" latinLnBrk="0" hangingPunct="1">
              <a:lnSpc>
                <a:spcPct val="100000"/>
              </a:lnSpc>
              <a:spcBef>
                <a:spcPts val="882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68" b="1" i="0" u="none" strike="noStrike" kern="0" cap="none" spc="0" normalizeH="0" baseline="0" noProof="0" dirty="0">
                <a:ln>
                  <a:noFill/>
                </a:ln>
                <a:solidFill>
                  <a:schemeClr val="accent6">
                    <a:alpha val="50000"/>
                  </a:schemeClr>
                </a:solidFill>
                <a:effectLst/>
                <a:uLnTx/>
                <a:uFillTx/>
                <a:cs typeface="Segoe UI" panose="020B0502040204020203" pitchFamily="34" charset="0"/>
              </a:rPr>
              <a:t>Intelligence</a:t>
            </a:r>
          </a:p>
          <a:p>
            <a:pPr marL="0" marR="0" lvl="0" indent="0" defTabSz="896386" eaLnBrk="1" fontAlgn="auto" latinLnBrk="0" hangingPunct="1">
              <a:lnSpc>
                <a:spcPct val="100000"/>
              </a:lnSpc>
              <a:spcBef>
                <a:spcPts val="882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68" b="1" i="0" u="none" strike="noStrike" kern="0" cap="none" spc="0" normalizeH="0" baseline="0" noProof="0" dirty="0">
                <a:ln>
                  <a:noFill/>
                </a:ln>
                <a:solidFill>
                  <a:schemeClr val="accent6">
                    <a:alpha val="50000"/>
                  </a:schemeClr>
                </a:solidFill>
                <a:effectLst/>
                <a:uLnTx/>
                <a:uFillTx/>
                <a:cs typeface="Segoe UI" panose="020B0502040204020203" pitchFamily="34" charset="0"/>
              </a:rPr>
              <a:t>Containers</a:t>
            </a:r>
          </a:p>
        </p:txBody>
      </p:sp>
      <p:sp>
        <p:nvSpPr>
          <p:cNvPr id="26" name="Rectangle 25"/>
          <p:cNvSpPr/>
          <p:nvPr/>
        </p:nvSpPr>
        <p:spPr bwMode="auto">
          <a:xfrm>
            <a:off x="5530867" y="363795"/>
            <a:ext cx="4723284" cy="614194"/>
          </a:xfrm>
          <a:prstGeom prst="rect">
            <a:avLst/>
          </a:prstGeom>
          <a:solidFill>
            <a:srgbClr val="202428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9821" y="506422"/>
            <a:ext cx="1981162" cy="328940"/>
          </a:xfrm>
          <a:prstGeom prst="rect">
            <a:avLst/>
          </a:prstGeom>
          <a:solidFill>
            <a:schemeClr val="tx1"/>
          </a:solidFill>
        </p:spPr>
      </p:pic>
      <p:cxnSp>
        <p:nvCxnSpPr>
          <p:cNvPr id="30" name="Straight Connector 29"/>
          <p:cNvCxnSpPr>
            <a:stCxn id="26" idx="2"/>
            <a:endCxn id="15" idx="2"/>
          </p:cNvCxnSpPr>
          <p:nvPr/>
        </p:nvCxnSpPr>
        <p:spPr>
          <a:xfrm>
            <a:off x="7892510" y="977989"/>
            <a:ext cx="1" cy="5591726"/>
          </a:xfrm>
          <a:prstGeom prst="line">
            <a:avLst/>
          </a:prstGeom>
          <a:ln w="635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5530869" y="353123"/>
            <a:ext cx="4723282" cy="6216592"/>
          </a:xfrm>
          <a:prstGeom prst="rect">
            <a:avLst/>
          </a:prstGeom>
          <a:noFill/>
          <a:ln w="12700">
            <a:solidFill>
              <a:schemeClr val="accent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9638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8023933" y="1611024"/>
            <a:ext cx="2103939" cy="4531928"/>
          </a:xfrm>
          <a:prstGeom prst="rect">
            <a:avLst/>
          </a:prstGeom>
          <a:noFill/>
          <a:ln>
            <a:noFill/>
          </a:ln>
        </p:spPr>
        <p:txBody>
          <a:bodyPr wrap="square" tIns="91427" rtlCol="0" anchor="t">
            <a:noAutofit/>
          </a:bodyPr>
          <a:lstStyle/>
          <a:p>
            <a:pPr marL="0" marR="0" lvl="0" indent="0" defTabSz="896386" eaLnBrk="1" fontAlgn="auto" latinLnBrk="0" hangingPunct="1">
              <a:lnSpc>
                <a:spcPct val="100000"/>
              </a:lnSpc>
              <a:spcBef>
                <a:spcPts val="882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72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alpha val="70000"/>
                  </a:schemeClr>
                </a:solidFill>
                <a:effectLst/>
                <a:uLnTx/>
                <a:uFillTx/>
                <a:latin typeface="+mj-lt"/>
                <a:cs typeface="Segoe UI" panose="020B0502040204020203" pitchFamily="34" charset="0"/>
              </a:rPr>
              <a:t>Cognitive Services APIs</a:t>
            </a:r>
          </a:p>
          <a:p>
            <a:pPr marL="0" marR="0" lvl="0" indent="0" defTabSz="896386" eaLnBrk="1" fontAlgn="auto" latinLnBrk="0" hangingPunct="1">
              <a:lnSpc>
                <a:spcPct val="100000"/>
              </a:lnSpc>
              <a:spcBef>
                <a:spcPts val="882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72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alpha val="70000"/>
                  </a:schemeClr>
                </a:solidFill>
                <a:effectLst/>
                <a:uLnTx/>
                <a:uFillTx/>
                <a:latin typeface="+mj-lt"/>
                <a:cs typeface="Segoe UI" panose="020B0502040204020203" pitchFamily="34" charset="0"/>
              </a:rPr>
              <a:t>Data Catalog</a:t>
            </a:r>
          </a:p>
          <a:p>
            <a:pPr marL="0" marR="0" lvl="0" indent="0" defTabSz="896386" eaLnBrk="1" fontAlgn="auto" latinLnBrk="0" hangingPunct="1">
              <a:lnSpc>
                <a:spcPct val="100000"/>
              </a:lnSpc>
              <a:spcBef>
                <a:spcPts val="882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72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alpha val="70000"/>
                  </a:schemeClr>
                </a:solidFill>
                <a:effectLst/>
                <a:uLnTx/>
                <a:uFillTx/>
                <a:latin typeface="+mj-lt"/>
                <a:cs typeface="Segoe UI" panose="020B0502040204020203" pitchFamily="34" charset="0"/>
              </a:rPr>
              <a:t>HDInsight</a:t>
            </a:r>
          </a:p>
          <a:p>
            <a:pPr marL="0" marR="0" lvl="0" indent="0" defTabSz="896386" eaLnBrk="1" fontAlgn="auto" latinLnBrk="0" hangingPunct="1">
              <a:lnSpc>
                <a:spcPct val="100000"/>
              </a:lnSpc>
              <a:spcBef>
                <a:spcPts val="882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72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alpha val="70000"/>
                  </a:schemeClr>
                </a:solidFill>
                <a:effectLst/>
                <a:uLnTx/>
                <a:uFillTx/>
                <a:latin typeface="+mj-lt"/>
                <a:cs typeface="Segoe UI" panose="020B0502040204020203" pitchFamily="34" charset="0"/>
              </a:rPr>
              <a:t>Data Lake Analytics</a:t>
            </a:r>
          </a:p>
          <a:p>
            <a:pPr marL="0" marR="0" lvl="0" indent="0" defTabSz="896386" eaLnBrk="1" fontAlgn="auto" latinLnBrk="0" hangingPunct="1">
              <a:lnSpc>
                <a:spcPct val="100000"/>
              </a:lnSpc>
              <a:spcBef>
                <a:spcPts val="882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72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alpha val="70000"/>
                  </a:schemeClr>
                </a:solidFill>
                <a:effectLst/>
                <a:uLnTx/>
                <a:uFillTx/>
                <a:latin typeface="+mj-lt"/>
                <a:cs typeface="Segoe UI" panose="020B0502040204020203" pitchFamily="34" charset="0"/>
              </a:rPr>
              <a:t>Machine Learning</a:t>
            </a:r>
          </a:p>
          <a:p>
            <a:pPr marL="0" marR="0" lvl="0" indent="0" defTabSz="896386" eaLnBrk="1" fontAlgn="auto" latinLnBrk="0" hangingPunct="1">
              <a:lnSpc>
                <a:spcPct val="100000"/>
              </a:lnSpc>
              <a:spcBef>
                <a:spcPts val="882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72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alpha val="70000"/>
                  </a:schemeClr>
                </a:solidFill>
                <a:effectLst/>
                <a:uLnTx/>
                <a:uFillTx/>
                <a:latin typeface="+mj-lt"/>
                <a:cs typeface="Segoe UI" panose="020B0502040204020203" pitchFamily="34" charset="0"/>
              </a:rPr>
              <a:t>Data Factory</a:t>
            </a:r>
          </a:p>
          <a:p>
            <a:pPr marL="0" marR="0" lvl="0" indent="0" defTabSz="896386" eaLnBrk="1" fontAlgn="auto" latinLnBrk="0" hangingPunct="1">
              <a:lnSpc>
                <a:spcPct val="100000"/>
              </a:lnSpc>
              <a:spcBef>
                <a:spcPts val="882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72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alpha val="70000"/>
                  </a:schemeClr>
                </a:solidFill>
                <a:effectLst/>
                <a:uLnTx/>
                <a:uFillTx/>
                <a:latin typeface="+mj-lt"/>
                <a:cs typeface="Segoe UI" panose="020B0502040204020203" pitchFamily="34" charset="0"/>
              </a:rPr>
              <a:t>Event Hub</a:t>
            </a:r>
          </a:p>
          <a:p>
            <a:pPr marL="0" marR="0" lvl="0" indent="0" defTabSz="896386" eaLnBrk="1" fontAlgn="auto" latinLnBrk="0" hangingPunct="1">
              <a:lnSpc>
                <a:spcPct val="100000"/>
              </a:lnSpc>
              <a:spcBef>
                <a:spcPts val="882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72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alpha val="70000"/>
                  </a:schemeClr>
                </a:solidFill>
                <a:effectLst/>
                <a:uLnTx/>
                <a:uFillTx/>
                <a:latin typeface="+mj-lt"/>
                <a:cs typeface="Segoe UI" panose="020B0502040204020203" pitchFamily="34" charset="0"/>
              </a:rPr>
              <a:t>Stream Analytics job</a:t>
            </a:r>
          </a:p>
          <a:p>
            <a:pPr marL="0" marR="0" lvl="0" indent="0" defTabSz="896386" eaLnBrk="1" fontAlgn="auto" latinLnBrk="0" hangingPunct="1">
              <a:lnSpc>
                <a:spcPct val="100000"/>
              </a:lnSpc>
              <a:spcBef>
                <a:spcPts val="882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72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alpha val="70000"/>
                  </a:schemeClr>
                </a:solidFill>
                <a:effectLst/>
                <a:uLnTx/>
                <a:uFillTx/>
                <a:latin typeface="+mj-lt"/>
                <a:cs typeface="Segoe UI" panose="020B0502040204020203" pitchFamily="34" charset="0"/>
              </a:rPr>
              <a:t>Cloudera Enterprise Data Hub</a:t>
            </a:r>
          </a:p>
          <a:p>
            <a:pPr marL="0" marR="0" lvl="0" indent="0" defTabSz="896386" eaLnBrk="1" fontAlgn="auto" latinLnBrk="0" hangingPunct="1">
              <a:lnSpc>
                <a:spcPct val="100000"/>
              </a:lnSpc>
              <a:spcBef>
                <a:spcPts val="882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72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alpha val="70000"/>
                  </a:schemeClr>
                </a:solidFill>
                <a:effectLst/>
                <a:uLnTx/>
                <a:uFillTx/>
                <a:latin typeface="+mj-lt"/>
                <a:cs typeface="Segoe UI" panose="020B0502040204020203" pitchFamily="34" charset="0"/>
              </a:rPr>
              <a:t>Hortonworks Sandbox with HDP 2.4</a:t>
            </a:r>
          </a:p>
        </p:txBody>
      </p:sp>
      <p:sp>
        <p:nvSpPr>
          <p:cNvPr id="42" name="Chevron 41"/>
          <p:cNvSpPr/>
          <p:nvPr/>
        </p:nvSpPr>
        <p:spPr bwMode="auto">
          <a:xfrm>
            <a:off x="7710700" y="2424916"/>
            <a:ext cx="108361" cy="249007"/>
          </a:xfrm>
          <a:prstGeom prst="chevron">
            <a:avLst>
              <a:gd name="adj" fmla="val 62422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3" name="Rounded Rectangle 52"/>
          <p:cNvSpPr/>
          <p:nvPr/>
        </p:nvSpPr>
        <p:spPr>
          <a:xfrm>
            <a:off x="10850883" y="1103085"/>
            <a:ext cx="439379" cy="439380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accent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9638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cxnSp>
        <p:nvCxnSpPr>
          <p:cNvPr id="61" name="Straight Connector 60"/>
          <p:cNvCxnSpPr>
            <a:stCxn id="7" idx="1"/>
            <a:endCxn id="7" idx="3"/>
          </p:cNvCxnSpPr>
          <p:nvPr/>
        </p:nvCxnSpPr>
        <p:spPr>
          <a:xfrm>
            <a:off x="3799104" y="3167092"/>
            <a:ext cx="1273222" cy="0"/>
          </a:xfrm>
          <a:prstGeom prst="line">
            <a:avLst/>
          </a:prstGeom>
          <a:ln w="38100">
            <a:solidFill>
              <a:srgbClr val="FFC00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Pentagon 23"/>
          <p:cNvSpPr/>
          <p:nvPr/>
        </p:nvSpPr>
        <p:spPr bwMode="auto">
          <a:xfrm>
            <a:off x="7901377" y="1059975"/>
            <a:ext cx="2826949" cy="514351"/>
          </a:xfrm>
          <a:prstGeom prst="homePlate">
            <a:avLst>
              <a:gd name="adj" fmla="val 31212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rgbClr val="FFC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89638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549" b="0" i="0" u="none" strike="noStrike" kern="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8023934" y="1096672"/>
            <a:ext cx="2131417" cy="395876"/>
          </a:xfrm>
          <a:prstGeom prst="rect">
            <a:avLst/>
          </a:prstGeom>
          <a:noFill/>
          <a:ln>
            <a:noFill/>
          </a:ln>
        </p:spPr>
        <p:txBody>
          <a:bodyPr wrap="square" tIns="91427" rtlCol="0" anchor="t">
            <a:noAutofit/>
          </a:bodyPr>
          <a:lstStyle/>
          <a:p>
            <a:pPr marL="0" marR="0" lvl="0" indent="0" defTabSz="896386" eaLnBrk="1" fontAlgn="auto" latinLnBrk="0" hangingPunct="1">
              <a:lnSpc>
                <a:spcPct val="100000"/>
              </a:lnSpc>
              <a:spcBef>
                <a:spcPts val="882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68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Segoe UI" panose="020B0502040204020203" pitchFamily="34" charset="0"/>
              </a:rPr>
              <a:t>Power BI Embedded</a:t>
            </a:r>
          </a:p>
        </p:txBody>
      </p:sp>
      <p:sp>
        <p:nvSpPr>
          <p:cNvPr id="21" name="Freeform 20"/>
          <p:cNvSpPr/>
          <p:nvPr/>
        </p:nvSpPr>
        <p:spPr>
          <a:xfrm>
            <a:off x="10916550" y="1210560"/>
            <a:ext cx="308096" cy="232612"/>
          </a:xfrm>
          <a:custGeom>
            <a:avLst/>
            <a:gdLst>
              <a:gd name="connsiteX0" fmla="*/ 1765758 w 7620000"/>
              <a:gd name="connsiteY0" fmla="*/ 3905250 h 5753101"/>
              <a:gd name="connsiteX1" fmla="*/ 2193023 w 7620000"/>
              <a:gd name="connsiteY1" fmla="*/ 4332515 h 5753101"/>
              <a:gd name="connsiteX2" fmla="*/ 2193022 w 7620000"/>
              <a:gd name="connsiteY2" fmla="*/ 5325836 h 5753101"/>
              <a:gd name="connsiteX3" fmla="*/ 1765757 w 7620000"/>
              <a:gd name="connsiteY3" fmla="*/ 5753101 h 5753101"/>
              <a:gd name="connsiteX4" fmla="*/ 1765758 w 7620000"/>
              <a:gd name="connsiteY4" fmla="*/ 5753100 h 5753101"/>
              <a:gd name="connsiteX5" fmla="*/ 1338493 w 7620000"/>
              <a:gd name="connsiteY5" fmla="*/ 5325835 h 5753101"/>
              <a:gd name="connsiteX6" fmla="*/ 1338493 w 7620000"/>
              <a:gd name="connsiteY6" fmla="*/ 4332515 h 5753101"/>
              <a:gd name="connsiteX7" fmla="*/ 1765758 w 7620000"/>
              <a:gd name="connsiteY7" fmla="*/ 3905250 h 5753101"/>
              <a:gd name="connsiteX8" fmla="*/ 4501698 w 7620000"/>
              <a:gd name="connsiteY8" fmla="*/ 2990850 h 5753101"/>
              <a:gd name="connsiteX9" fmla="*/ 4928963 w 7620000"/>
              <a:gd name="connsiteY9" fmla="*/ 3418115 h 5753101"/>
              <a:gd name="connsiteX10" fmla="*/ 4928962 w 7620000"/>
              <a:gd name="connsiteY10" fmla="*/ 5325836 h 5753101"/>
              <a:gd name="connsiteX11" fmla="*/ 4501697 w 7620000"/>
              <a:gd name="connsiteY11" fmla="*/ 5753101 h 5753101"/>
              <a:gd name="connsiteX12" fmla="*/ 4501698 w 7620000"/>
              <a:gd name="connsiteY12" fmla="*/ 5753100 h 5753101"/>
              <a:gd name="connsiteX13" fmla="*/ 4074433 w 7620000"/>
              <a:gd name="connsiteY13" fmla="*/ 5325835 h 5753101"/>
              <a:gd name="connsiteX14" fmla="*/ 4074433 w 7620000"/>
              <a:gd name="connsiteY14" fmla="*/ 3418115 h 5753101"/>
              <a:gd name="connsiteX15" fmla="*/ 4501698 w 7620000"/>
              <a:gd name="connsiteY15" fmla="*/ 2990850 h 5753101"/>
              <a:gd name="connsiteX16" fmla="*/ 3133728 w 7620000"/>
              <a:gd name="connsiteY16" fmla="*/ 2352675 h 5753101"/>
              <a:gd name="connsiteX17" fmla="*/ 3560993 w 7620000"/>
              <a:gd name="connsiteY17" fmla="*/ 2779940 h 5753101"/>
              <a:gd name="connsiteX18" fmla="*/ 3560992 w 7620000"/>
              <a:gd name="connsiteY18" fmla="*/ 5325836 h 5753101"/>
              <a:gd name="connsiteX19" fmla="*/ 3133727 w 7620000"/>
              <a:gd name="connsiteY19" fmla="*/ 5753101 h 5753101"/>
              <a:gd name="connsiteX20" fmla="*/ 3133728 w 7620000"/>
              <a:gd name="connsiteY20" fmla="*/ 5753100 h 5753101"/>
              <a:gd name="connsiteX21" fmla="*/ 2706463 w 7620000"/>
              <a:gd name="connsiteY21" fmla="*/ 5325835 h 5753101"/>
              <a:gd name="connsiteX22" fmla="*/ 2706463 w 7620000"/>
              <a:gd name="connsiteY22" fmla="*/ 2779940 h 5753101"/>
              <a:gd name="connsiteX23" fmla="*/ 3133728 w 7620000"/>
              <a:gd name="connsiteY23" fmla="*/ 2352675 h 5753101"/>
              <a:gd name="connsiteX24" fmla="*/ 5846990 w 7620000"/>
              <a:gd name="connsiteY24" fmla="*/ 1247321 h 5753101"/>
              <a:gd name="connsiteX25" fmla="*/ 6274255 w 7620000"/>
              <a:gd name="connsiteY25" fmla="*/ 1674586 h 5753101"/>
              <a:gd name="connsiteX26" fmla="*/ 6274254 w 7620000"/>
              <a:gd name="connsiteY26" fmla="*/ 5325836 h 5753101"/>
              <a:gd name="connsiteX27" fmla="*/ 5846989 w 7620000"/>
              <a:gd name="connsiteY27" fmla="*/ 5753101 h 5753101"/>
              <a:gd name="connsiteX28" fmla="*/ 5846990 w 7620000"/>
              <a:gd name="connsiteY28" fmla="*/ 5753100 h 5753101"/>
              <a:gd name="connsiteX29" fmla="*/ 5419725 w 7620000"/>
              <a:gd name="connsiteY29" fmla="*/ 5325835 h 5753101"/>
              <a:gd name="connsiteX30" fmla="*/ 5419725 w 7620000"/>
              <a:gd name="connsiteY30" fmla="*/ 1674586 h 5753101"/>
              <a:gd name="connsiteX31" fmla="*/ 5846990 w 7620000"/>
              <a:gd name="connsiteY31" fmla="*/ 1247321 h 5753101"/>
              <a:gd name="connsiteX32" fmla="*/ 946184 w 7620000"/>
              <a:gd name="connsiteY32" fmla="*/ 0 h 5753101"/>
              <a:gd name="connsiteX33" fmla="*/ 6673816 w 7620000"/>
              <a:gd name="connsiteY33" fmla="*/ 0 h 5753101"/>
              <a:gd name="connsiteX34" fmla="*/ 7620000 w 7620000"/>
              <a:gd name="connsiteY34" fmla="*/ 946185 h 5753101"/>
              <a:gd name="connsiteX35" fmla="*/ 7620000 w 7620000"/>
              <a:gd name="connsiteY35" fmla="*/ 3987766 h 5753101"/>
              <a:gd name="connsiteX36" fmla="*/ 6673816 w 7620000"/>
              <a:gd name="connsiteY36" fmla="*/ 4933950 h 5753101"/>
              <a:gd name="connsiteX37" fmla="*/ 6572250 w 7620000"/>
              <a:gd name="connsiteY37" fmla="*/ 4933950 h 5753101"/>
              <a:gd name="connsiteX38" fmla="*/ 6572250 w 7620000"/>
              <a:gd name="connsiteY38" fmla="*/ 4613702 h 5753101"/>
              <a:gd name="connsiteX39" fmla="*/ 6711353 w 7620000"/>
              <a:gd name="connsiteY39" fmla="*/ 4613702 h 5753101"/>
              <a:gd name="connsiteX40" fmla="*/ 7324725 w 7620000"/>
              <a:gd name="connsiteY40" fmla="*/ 4000330 h 5753101"/>
              <a:gd name="connsiteX41" fmla="*/ 7324725 w 7620000"/>
              <a:gd name="connsiteY41" fmla="*/ 918172 h 5753101"/>
              <a:gd name="connsiteX42" fmla="*/ 6711353 w 7620000"/>
              <a:gd name="connsiteY42" fmla="*/ 304800 h 5753101"/>
              <a:gd name="connsiteX43" fmla="*/ 937223 w 7620000"/>
              <a:gd name="connsiteY43" fmla="*/ 304800 h 5753101"/>
              <a:gd name="connsiteX44" fmla="*/ 323850 w 7620000"/>
              <a:gd name="connsiteY44" fmla="*/ 918172 h 5753101"/>
              <a:gd name="connsiteX45" fmla="*/ 323850 w 7620000"/>
              <a:gd name="connsiteY45" fmla="*/ 4000330 h 5753101"/>
              <a:gd name="connsiteX46" fmla="*/ 937223 w 7620000"/>
              <a:gd name="connsiteY46" fmla="*/ 4613702 h 5753101"/>
              <a:gd name="connsiteX47" fmla="*/ 1076325 w 7620000"/>
              <a:gd name="connsiteY47" fmla="*/ 4613702 h 5753101"/>
              <a:gd name="connsiteX48" fmla="*/ 1076325 w 7620000"/>
              <a:gd name="connsiteY48" fmla="*/ 4933950 h 5753101"/>
              <a:gd name="connsiteX49" fmla="*/ 946184 w 7620000"/>
              <a:gd name="connsiteY49" fmla="*/ 4933950 h 5753101"/>
              <a:gd name="connsiteX50" fmla="*/ 0 w 7620000"/>
              <a:gd name="connsiteY50" fmla="*/ 3987766 h 5753101"/>
              <a:gd name="connsiteX51" fmla="*/ 0 w 7620000"/>
              <a:gd name="connsiteY51" fmla="*/ 946185 h 5753101"/>
              <a:gd name="connsiteX52" fmla="*/ 946184 w 7620000"/>
              <a:gd name="connsiteY52" fmla="*/ 0 h 57531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7620000" h="5753101">
                <a:moveTo>
                  <a:pt x="1765758" y="3905250"/>
                </a:moveTo>
                <a:cubicBezTo>
                  <a:pt x="2001730" y="3905250"/>
                  <a:pt x="2193023" y="4096543"/>
                  <a:pt x="2193023" y="4332515"/>
                </a:cubicBezTo>
                <a:cubicBezTo>
                  <a:pt x="2193023" y="4663622"/>
                  <a:pt x="2193022" y="4994729"/>
                  <a:pt x="2193022" y="5325836"/>
                </a:cubicBezTo>
                <a:cubicBezTo>
                  <a:pt x="2193022" y="5561808"/>
                  <a:pt x="2001729" y="5753101"/>
                  <a:pt x="1765757" y="5753101"/>
                </a:cubicBezTo>
                <a:lnTo>
                  <a:pt x="1765758" y="5753100"/>
                </a:lnTo>
                <a:cubicBezTo>
                  <a:pt x="1529786" y="5753100"/>
                  <a:pt x="1338493" y="5561807"/>
                  <a:pt x="1338493" y="5325835"/>
                </a:cubicBezTo>
                <a:lnTo>
                  <a:pt x="1338493" y="4332515"/>
                </a:lnTo>
                <a:cubicBezTo>
                  <a:pt x="1338493" y="4096543"/>
                  <a:pt x="1529786" y="3905250"/>
                  <a:pt x="1765758" y="3905250"/>
                </a:cubicBezTo>
                <a:close/>
                <a:moveTo>
                  <a:pt x="4501698" y="2990850"/>
                </a:moveTo>
                <a:cubicBezTo>
                  <a:pt x="4737670" y="2990850"/>
                  <a:pt x="4928963" y="3182143"/>
                  <a:pt x="4928963" y="3418115"/>
                </a:cubicBezTo>
                <a:cubicBezTo>
                  <a:pt x="4928963" y="4054022"/>
                  <a:pt x="4928962" y="4689929"/>
                  <a:pt x="4928962" y="5325836"/>
                </a:cubicBezTo>
                <a:cubicBezTo>
                  <a:pt x="4928962" y="5561808"/>
                  <a:pt x="4737669" y="5753101"/>
                  <a:pt x="4501697" y="5753101"/>
                </a:cubicBezTo>
                <a:lnTo>
                  <a:pt x="4501698" y="5753100"/>
                </a:lnTo>
                <a:cubicBezTo>
                  <a:pt x="4265726" y="5753100"/>
                  <a:pt x="4074433" y="5561807"/>
                  <a:pt x="4074433" y="5325835"/>
                </a:cubicBezTo>
                <a:lnTo>
                  <a:pt x="4074433" y="3418115"/>
                </a:lnTo>
                <a:cubicBezTo>
                  <a:pt x="4074433" y="3182143"/>
                  <a:pt x="4265726" y="2990850"/>
                  <a:pt x="4501698" y="2990850"/>
                </a:cubicBezTo>
                <a:close/>
                <a:moveTo>
                  <a:pt x="3133728" y="2352675"/>
                </a:moveTo>
                <a:cubicBezTo>
                  <a:pt x="3369700" y="2352675"/>
                  <a:pt x="3560993" y="2543968"/>
                  <a:pt x="3560993" y="2779940"/>
                </a:cubicBezTo>
                <a:cubicBezTo>
                  <a:pt x="3560993" y="3628572"/>
                  <a:pt x="3560992" y="4477204"/>
                  <a:pt x="3560992" y="5325836"/>
                </a:cubicBezTo>
                <a:cubicBezTo>
                  <a:pt x="3560992" y="5561808"/>
                  <a:pt x="3369699" y="5753101"/>
                  <a:pt x="3133727" y="5753101"/>
                </a:cubicBezTo>
                <a:lnTo>
                  <a:pt x="3133728" y="5753100"/>
                </a:lnTo>
                <a:cubicBezTo>
                  <a:pt x="2897756" y="5753100"/>
                  <a:pt x="2706463" y="5561807"/>
                  <a:pt x="2706463" y="5325835"/>
                </a:cubicBezTo>
                <a:lnTo>
                  <a:pt x="2706463" y="2779940"/>
                </a:lnTo>
                <a:cubicBezTo>
                  <a:pt x="2706463" y="2543968"/>
                  <a:pt x="2897756" y="2352675"/>
                  <a:pt x="3133728" y="2352675"/>
                </a:cubicBezTo>
                <a:close/>
                <a:moveTo>
                  <a:pt x="5846990" y="1247321"/>
                </a:moveTo>
                <a:cubicBezTo>
                  <a:pt x="6082962" y="1247321"/>
                  <a:pt x="6274255" y="1438614"/>
                  <a:pt x="6274255" y="1674586"/>
                </a:cubicBezTo>
                <a:cubicBezTo>
                  <a:pt x="6274255" y="2891669"/>
                  <a:pt x="6274254" y="4108753"/>
                  <a:pt x="6274254" y="5325836"/>
                </a:cubicBezTo>
                <a:cubicBezTo>
                  <a:pt x="6274254" y="5561808"/>
                  <a:pt x="6082961" y="5753101"/>
                  <a:pt x="5846989" y="5753101"/>
                </a:cubicBezTo>
                <a:lnTo>
                  <a:pt x="5846990" y="5753100"/>
                </a:lnTo>
                <a:cubicBezTo>
                  <a:pt x="5611018" y="5753100"/>
                  <a:pt x="5419725" y="5561807"/>
                  <a:pt x="5419725" y="5325835"/>
                </a:cubicBezTo>
                <a:lnTo>
                  <a:pt x="5419725" y="1674586"/>
                </a:lnTo>
                <a:cubicBezTo>
                  <a:pt x="5419725" y="1438614"/>
                  <a:pt x="5611018" y="1247321"/>
                  <a:pt x="5846990" y="1247321"/>
                </a:cubicBezTo>
                <a:close/>
                <a:moveTo>
                  <a:pt x="946184" y="0"/>
                </a:moveTo>
                <a:lnTo>
                  <a:pt x="6673816" y="0"/>
                </a:lnTo>
                <a:cubicBezTo>
                  <a:pt x="7196379" y="0"/>
                  <a:pt x="7620000" y="423621"/>
                  <a:pt x="7620000" y="946185"/>
                </a:cubicBezTo>
                <a:lnTo>
                  <a:pt x="7620000" y="3987766"/>
                </a:lnTo>
                <a:cubicBezTo>
                  <a:pt x="7620000" y="4510329"/>
                  <a:pt x="7196379" y="4933950"/>
                  <a:pt x="6673816" y="4933950"/>
                </a:cubicBezTo>
                <a:lnTo>
                  <a:pt x="6572250" y="4933950"/>
                </a:lnTo>
                <a:lnTo>
                  <a:pt x="6572250" y="4613702"/>
                </a:lnTo>
                <a:lnTo>
                  <a:pt x="6711353" y="4613702"/>
                </a:lnTo>
                <a:cubicBezTo>
                  <a:pt x="7050109" y="4613702"/>
                  <a:pt x="7324725" y="4339086"/>
                  <a:pt x="7324725" y="4000330"/>
                </a:cubicBezTo>
                <a:lnTo>
                  <a:pt x="7324725" y="918172"/>
                </a:lnTo>
                <a:cubicBezTo>
                  <a:pt x="7324725" y="579416"/>
                  <a:pt x="7050109" y="304800"/>
                  <a:pt x="6711353" y="304800"/>
                </a:cubicBezTo>
                <a:lnTo>
                  <a:pt x="937223" y="304800"/>
                </a:lnTo>
                <a:cubicBezTo>
                  <a:pt x="598466" y="304800"/>
                  <a:pt x="323850" y="579416"/>
                  <a:pt x="323850" y="918172"/>
                </a:cubicBezTo>
                <a:lnTo>
                  <a:pt x="323850" y="4000330"/>
                </a:lnTo>
                <a:cubicBezTo>
                  <a:pt x="323850" y="4339086"/>
                  <a:pt x="598466" y="4613702"/>
                  <a:pt x="937223" y="4613702"/>
                </a:cubicBezTo>
                <a:lnTo>
                  <a:pt x="1076325" y="4613702"/>
                </a:lnTo>
                <a:lnTo>
                  <a:pt x="1076325" y="4933950"/>
                </a:lnTo>
                <a:lnTo>
                  <a:pt x="946184" y="4933950"/>
                </a:lnTo>
                <a:cubicBezTo>
                  <a:pt x="423621" y="4933950"/>
                  <a:pt x="0" y="4510329"/>
                  <a:pt x="0" y="3987766"/>
                </a:cubicBezTo>
                <a:lnTo>
                  <a:pt x="0" y="946185"/>
                </a:lnTo>
                <a:cubicBezTo>
                  <a:pt x="0" y="423621"/>
                  <a:pt x="423621" y="0"/>
                  <a:pt x="946184" y="0"/>
                </a:cubicBezTo>
                <a:close/>
              </a:path>
            </a:pathLst>
          </a:custGeom>
          <a:solidFill>
            <a:schemeClr val="accent4"/>
          </a:solidFill>
          <a:ln w="34290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89638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994083939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865" y="2230177"/>
            <a:ext cx="3959094" cy="1189867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vert="horz" wrap="square" lIns="537855" tIns="89642" rIns="448212" bIns="89642" rtlCol="0" anchor="ctr"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53" b="0" i="0" u="none" strike="noStrike" kern="0" cap="none" spc="-100" normalizeH="0" baseline="0" noProof="0" dirty="0">
                <a:ln w="3175"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Create </a:t>
            </a:r>
            <a:r>
              <a:rPr kumimoji="0" lang="en-US" sz="2353" b="0" i="0" u="none" strike="noStrike" kern="0" cap="none" spc="-100" normalizeH="0" baseline="0" noProof="0" dirty="0">
                <a:ln w="3175"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Segoe UI Black" panose="020B0A02040204020203" pitchFamily="34" charset="0"/>
                <a:cs typeface="Segoe UI Black" panose="020B0A02040204020203" pitchFamily="34" charset="0"/>
              </a:rPr>
              <a:t>compelling interactive reports</a:t>
            </a:r>
          </a:p>
        </p:txBody>
      </p:sp>
      <p:sp>
        <p:nvSpPr>
          <p:cNvPr id="23" name="Rectangle 22"/>
          <p:cNvSpPr/>
          <p:nvPr/>
        </p:nvSpPr>
        <p:spPr>
          <a:xfrm>
            <a:off x="3959959" y="2230176"/>
            <a:ext cx="4272082" cy="1189868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vert="horz" wrap="square" lIns="537855" tIns="89642" rIns="448212" bIns="89642" rtlCol="0" anchor="ctr"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53" b="0" i="0" u="none" strike="noStrike" kern="0" cap="none" spc="-100" normalizeH="0" baseline="0" noProof="0" dirty="0">
                <a:ln w="3175"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Embed </a:t>
            </a:r>
            <a:r>
              <a:rPr kumimoji="0" lang="en-US" sz="2353" b="0" i="0" u="none" strike="noStrike" kern="0" cap="none" spc="-100" normalizeH="0" baseline="0" noProof="0" dirty="0">
                <a:ln w="3175"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Segoe UI Black" panose="020B0A02040204020203" pitchFamily="34" charset="0"/>
                <a:cs typeface="Segoe UI Black" panose="020B0A02040204020203" pitchFamily="34" charset="0"/>
              </a:rPr>
              <a:t>easily for </a:t>
            </a:r>
            <a:br>
              <a:rPr kumimoji="0" lang="en-US" sz="2353" b="0" i="0" u="none" strike="noStrike" kern="0" cap="none" spc="-100" normalizeH="0" baseline="0" noProof="0" dirty="0">
                <a:ln w="3175"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Segoe UI Black" panose="020B0A02040204020203" pitchFamily="34" charset="0"/>
                <a:cs typeface="Segoe UI Black" panose="020B0A02040204020203" pitchFamily="34" charset="0"/>
              </a:rPr>
            </a:br>
            <a:r>
              <a:rPr kumimoji="0" lang="en-US" sz="2353" b="0" i="0" u="none" strike="noStrike" kern="0" cap="none" spc="-100" normalizeH="0" baseline="0" noProof="0" dirty="0">
                <a:ln w="3175"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Segoe UI Black" panose="020B0A02040204020203" pitchFamily="34" charset="0"/>
                <a:cs typeface="Segoe UI Black" panose="020B0A02040204020203" pitchFamily="34" charset="0"/>
              </a:rPr>
              <a:t>faster time to value</a:t>
            </a:r>
          </a:p>
        </p:txBody>
      </p:sp>
      <p:sp>
        <p:nvSpPr>
          <p:cNvPr id="24" name="Rectangle 23"/>
          <p:cNvSpPr/>
          <p:nvPr/>
        </p:nvSpPr>
        <p:spPr>
          <a:xfrm>
            <a:off x="8232041" y="2230177"/>
            <a:ext cx="3959094" cy="1189866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vert="horz" wrap="square" lIns="537855" tIns="89642" rIns="448212" bIns="89642" rtlCol="0" anchor="ctr"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53" b="0" i="0" u="none" strike="noStrike" kern="0" cap="none" spc="-100" normalizeH="0" baseline="0" noProof="0" dirty="0">
                <a:ln w="3175"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Deploy </a:t>
            </a:r>
            <a:r>
              <a:rPr kumimoji="0" lang="en-US" sz="2353" b="0" i="0" u="none" strike="noStrike" kern="0" cap="none" spc="-100" normalizeH="0" baseline="0" noProof="0" dirty="0">
                <a:ln w="3175"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Segoe UI Black" panose="020B0A02040204020203" pitchFamily="34" charset="0"/>
                <a:cs typeface="Segoe UI Black" panose="020B0A02040204020203" pitchFamily="34" charset="0"/>
              </a:rPr>
              <a:t>quickly</a:t>
            </a:r>
            <a:br>
              <a:rPr kumimoji="0" lang="en-US" sz="2353" b="0" i="0" u="none" strike="noStrike" kern="0" cap="none" spc="-100" normalizeH="0" baseline="0" noProof="0" dirty="0">
                <a:ln w="3175"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</a:br>
            <a:r>
              <a:rPr kumimoji="0" lang="en-US" sz="2353" b="0" i="0" u="none" strike="noStrike" kern="0" cap="none" spc="-100" normalizeH="0" baseline="0" noProof="0" dirty="0">
                <a:ln w="3175"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Segoe UI Black" panose="020B0A02040204020203" pitchFamily="34" charset="0"/>
                <a:cs typeface="Segoe UI Black" panose="020B0A02040204020203" pitchFamily="34" charset="0"/>
              </a:rPr>
              <a:t>and manage with ease</a:t>
            </a:r>
          </a:p>
        </p:txBody>
      </p:sp>
      <p:sp>
        <p:nvSpPr>
          <p:cNvPr id="37" name="Title 3"/>
          <p:cNvSpPr txBox="1">
            <a:spLocks/>
          </p:cNvSpPr>
          <p:nvPr/>
        </p:nvSpPr>
        <p:spPr>
          <a:xfrm>
            <a:off x="270067" y="404687"/>
            <a:ext cx="11921068" cy="899409"/>
          </a:xfrm>
          <a:prstGeom prst="rect">
            <a:avLst/>
          </a:prstGeom>
        </p:spPr>
        <p:txBody>
          <a:bodyPr vert="horz" wrap="square" lIns="143407" tIns="89630" rIns="143407" bIns="8963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882" b="0" i="0" u="none" strike="noStrike" kern="1200" cap="none" spc="-102" normalizeH="0" baseline="0" noProof="0" dirty="0">
                <a:ln w="3175"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+mj-lt"/>
                <a:ea typeface="+mn-ea"/>
                <a:cs typeface="Segoe UI" pitchFamily="34" charset="0"/>
              </a:rPr>
              <a:t>You have the app. You have the data. </a:t>
            </a:r>
            <a:br>
              <a:rPr kumimoji="0" lang="en-US" sz="5882" b="0" i="0" u="none" strike="noStrike" kern="1200" cap="none" spc="-102" normalizeH="0" baseline="0" noProof="0" dirty="0">
                <a:ln w="3175"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+mj-lt"/>
                <a:ea typeface="+mn-ea"/>
                <a:cs typeface="Segoe UI" pitchFamily="34" charset="0"/>
              </a:rPr>
            </a:br>
            <a:r>
              <a:rPr kumimoji="0" lang="en-US" sz="3921" b="0" i="0" u="none" strike="noStrike" kern="1200" cap="none" spc="-102" normalizeH="0" baseline="0" noProof="0" dirty="0">
                <a:ln w="3175"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+mj-lt"/>
                <a:ea typeface="Segoe UI Black" panose="020B0A02040204020203" pitchFamily="34" charset="0"/>
                <a:cs typeface="Segoe UI Light" panose="020B0502040204020203" pitchFamily="34" charset="0"/>
              </a:rPr>
              <a:t>Bring data to life inside your app with Power BI Embedded</a:t>
            </a:r>
            <a:endParaRPr kumimoji="0" lang="en-US" sz="1961" b="0" i="0" u="none" strike="noStrike" kern="1200" cap="none" spc="-102" normalizeH="0" baseline="0" noProof="0" dirty="0">
              <a:ln w="3175">
                <a:noFill/>
              </a:ln>
              <a:solidFill>
                <a:srgbClr val="282828"/>
              </a:solidFill>
              <a:effectLst/>
              <a:uLnTx/>
              <a:uFillTx/>
              <a:latin typeface="+mj-lt"/>
              <a:ea typeface="Segoe UI Black" panose="020B0A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3918862" y="3799747"/>
            <a:ext cx="3842732" cy="2374935"/>
            <a:chOff x="3758108" y="3882044"/>
            <a:chExt cx="4537730" cy="2804466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69" t="6680" r="29021" b="6414"/>
            <a:stretch/>
          </p:blipFill>
          <p:spPr>
            <a:xfrm>
              <a:off x="3758108" y="3882044"/>
              <a:ext cx="4537730" cy="2804466"/>
            </a:xfrm>
            <a:prstGeom prst="rect">
              <a:avLst/>
            </a:prstGeom>
          </p:spPr>
        </p:pic>
        <p:grpSp>
          <p:nvGrpSpPr>
            <p:cNvPr id="27" name="Group 26"/>
            <p:cNvGrpSpPr/>
            <p:nvPr/>
          </p:nvGrpSpPr>
          <p:grpSpPr>
            <a:xfrm>
              <a:off x="4252895" y="4071186"/>
              <a:ext cx="3841310" cy="2266377"/>
              <a:chOff x="6002958" y="2837999"/>
              <a:chExt cx="3841310" cy="2266377"/>
            </a:xfrm>
          </p:grpSpPr>
          <p:grpSp>
            <p:nvGrpSpPr>
              <p:cNvPr id="82" name="Group 81"/>
              <p:cNvGrpSpPr/>
              <p:nvPr/>
            </p:nvGrpSpPr>
            <p:grpSpPr>
              <a:xfrm>
                <a:off x="6120567" y="4453100"/>
                <a:ext cx="2404209" cy="651276"/>
                <a:chOff x="-2653979" y="3205843"/>
                <a:chExt cx="2208776" cy="1551273"/>
              </a:xfrm>
            </p:grpSpPr>
            <p:sp>
              <p:nvSpPr>
                <p:cNvPr id="104" name="Rectangle 103"/>
                <p:cNvSpPr/>
                <p:nvPr/>
              </p:nvSpPr>
              <p:spPr>
                <a:xfrm>
                  <a:off x="-2653979" y="3205843"/>
                  <a:ext cx="2208776" cy="1551273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grpSp>
              <p:nvGrpSpPr>
                <p:cNvPr id="105" name="Group 104"/>
                <p:cNvGrpSpPr/>
                <p:nvPr/>
              </p:nvGrpSpPr>
              <p:grpSpPr>
                <a:xfrm>
                  <a:off x="-2519788" y="3485769"/>
                  <a:ext cx="1920244" cy="991420"/>
                  <a:chOff x="578918" y="4230914"/>
                  <a:chExt cx="1836673" cy="785213"/>
                </a:xfrm>
              </p:grpSpPr>
              <p:cxnSp>
                <p:nvCxnSpPr>
                  <p:cNvPr id="106" name="Straight Connector 105"/>
                  <p:cNvCxnSpPr/>
                  <p:nvPr/>
                </p:nvCxnSpPr>
                <p:spPr>
                  <a:xfrm>
                    <a:off x="578918" y="4230914"/>
                    <a:ext cx="1836673" cy="0"/>
                  </a:xfrm>
                  <a:prstGeom prst="line">
                    <a:avLst/>
                  </a:prstGeom>
                  <a:ln w="12700">
                    <a:solidFill>
                      <a:srgbClr val="E6E6E7"/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7" name="Straight Connector 106"/>
                  <p:cNvCxnSpPr/>
                  <p:nvPr/>
                </p:nvCxnSpPr>
                <p:spPr>
                  <a:xfrm>
                    <a:off x="578918" y="4427217"/>
                    <a:ext cx="1836673" cy="0"/>
                  </a:xfrm>
                  <a:prstGeom prst="line">
                    <a:avLst/>
                  </a:prstGeom>
                  <a:ln w="12700">
                    <a:solidFill>
                      <a:srgbClr val="E6E6E7"/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8" name="Straight Connector 107"/>
                  <p:cNvCxnSpPr/>
                  <p:nvPr/>
                </p:nvCxnSpPr>
                <p:spPr>
                  <a:xfrm>
                    <a:off x="578918" y="4623520"/>
                    <a:ext cx="1836673" cy="0"/>
                  </a:xfrm>
                  <a:prstGeom prst="line">
                    <a:avLst/>
                  </a:prstGeom>
                  <a:ln w="12700">
                    <a:solidFill>
                      <a:srgbClr val="E6E6E7"/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9" name="Straight Connector 108"/>
                  <p:cNvCxnSpPr/>
                  <p:nvPr/>
                </p:nvCxnSpPr>
                <p:spPr>
                  <a:xfrm>
                    <a:off x="578918" y="4819823"/>
                    <a:ext cx="1836673" cy="0"/>
                  </a:xfrm>
                  <a:prstGeom prst="line">
                    <a:avLst/>
                  </a:prstGeom>
                  <a:ln w="12700">
                    <a:solidFill>
                      <a:srgbClr val="E6E6E7"/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0" name="Straight Connector 109"/>
                  <p:cNvCxnSpPr/>
                  <p:nvPr/>
                </p:nvCxnSpPr>
                <p:spPr>
                  <a:xfrm>
                    <a:off x="578918" y="5016127"/>
                    <a:ext cx="1836673" cy="0"/>
                  </a:xfrm>
                  <a:prstGeom prst="line">
                    <a:avLst/>
                  </a:prstGeom>
                  <a:ln w="12700">
                    <a:solidFill>
                      <a:srgbClr val="E6E6E7"/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83" name="Group 82"/>
              <p:cNvGrpSpPr/>
              <p:nvPr/>
            </p:nvGrpSpPr>
            <p:grpSpPr>
              <a:xfrm>
                <a:off x="8524776" y="2950602"/>
                <a:ext cx="1319492" cy="2153773"/>
                <a:chOff x="-4889270" y="1105572"/>
                <a:chExt cx="2116442" cy="3651543"/>
              </a:xfrm>
            </p:grpSpPr>
            <p:sp>
              <p:nvSpPr>
                <p:cNvPr id="88" name="Rectangle 87"/>
                <p:cNvSpPr/>
                <p:nvPr/>
              </p:nvSpPr>
              <p:spPr>
                <a:xfrm>
                  <a:off x="-4889270" y="1105572"/>
                  <a:ext cx="2116442" cy="3651543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765" b="0" i="0" u="none" strike="noStrike" kern="0" cap="none" spc="0" normalizeH="0" baseline="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 </a:t>
                  </a:r>
                </a:p>
              </p:txBody>
            </p:sp>
            <p:cxnSp>
              <p:nvCxnSpPr>
                <p:cNvPr id="89" name="Straight Connector 88"/>
                <p:cNvCxnSpPr/>
                <p:nvPr/>
              </p:nvCxnSpPr>
              <p:spPr>
                <a:xfrm>
                  <a:off x="-4774213" y="1287242"/>
                  <a:ext cx="1889357" cy="0"/>
                </a:xfrm>
                <a:prstGeom prst="line">
                  <a:avLst/>
                </a:prstGeom>
                <a:ln w="12700">
                  <a:solidFill>
                    <a:srgbClr val="E4E4E4"/>
                  </a:solidFill>
                  <a:prstDash val="lgDashDot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0" name="Straight Connector 89"/>
                <p:cNvCxnSpPr/>
                <p:nvPr/>
              </p:nvCxnSpPr>
              <p:spPr>
                <a:xfrm>
                  <a:off x="-4774213" y="1523811"/>
                  <a:ext cx="1889357" cy="0"/>
                </a:xfrm>
                <a:prstGeom prst="line">
                  <a:avLst/>
                </a:prstGeom>
                <a:ln w="12700">
                  <a:solidFill>
                    <a:srgbClr val="E4E4E4"/>
                  </a:solidFill>
                  <a:prstDash val="lgDash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1" name="Straight Connector 90"/>
                <p:cNvCxnSpPr/>
                <p:nvPr/>
              </p:nvCxnSpPr>
              <p:spPr>
                <a:xfrm flipH="1">
                  <a:off x="-4774213" y="1760380"/>
                  <a:ext cx="1889357" cy="0"/>
                </a:xfrm>
                <a:prstGeom prst="line">
                  <a:avLst/>
                </a:prstGeom>
                <a:ln w="12700">
                  <a:solidFill>
                    <a:srgbClr val="E4E4E4"/>
                  </a:solidFill>
                  <a:prstDash val="lg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2" name="Straight Connector 91"/>
                <p:cNvCxnSpPr/>
                <p:nvPr/>
              </p:nvCxnSpPr>
              <p:spPr>
                <a:xfrm>
                  <a:off x="-4774213" y="1996949"/>
                  <a:ext cx="1889357" cy="0"/>
                </a:xfrm>
                <a:prstGeom prst="line">
                  <a:avLst/>
                </a:prstGeom>
                <a:ln w="12700">
                  <a:solidFill>
                    <a:srgbClr val="E4E4E4"/>
                  </a:solidFill>
                  <a:prstDash val="lgDashDot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3" name="Straight Connector 92"/>
                <p:cNvCxnSpPr/>
                <p:nvPr/>
              </p:nvCxnSpPr>
              <p:spPr>
                <a:xfrm>
                  <a:off x="-4774213" y="2233518"/>
                  <a:ext cx="1889357" cy="0"/>
                </a:xfrm>
                <a:prstGeom prst="line">
                  <a:avLst/>
                </a:prstGeom>
                <a:ln w="12700">
                  <a:solidFill>
                    <a:srgbClr val="E4E4E4"/>
                  </a:solidFill>
                  <a:prstDash val="lgDash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" name="Straight Connector 93"/>
                <p:cNvCxnSpPr/>
                <p:nvPr/>
              </p:nvCxnSpPr>
              <p:spPr>
                <a:xfrm>
                  <a:off x="-4774213" y="2470087"/>
                  <a:ext cx="1889357" cy="0"/>
                </a:xfrm>
                <a:prstGeom prst="line">
                  <a:avLst/>
                </a:prstGeom>
                <a:ln w="12700">
                  <a:solidFill>
                    <a:srgbClr val="E4E4E4"/>
                  </a:solidFill>
                  <a:prstDash val="lgDashDot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5" name="Straight Connector 94"/>
                <p:cNvCxnSpPr/>
                <p:nvPr/>
              </p:nvCxnSpPr>
              <p:spPr>
                <a:xfrm>
                  <a:off x="-4774213" y="2706656"/>
                  <a:ext cx="1889357" cy="0"/>
                </a:xfrm>
                <a:prstGeom prst="line">
                  <a:avLst/>
                </a:prstGeom>
                <a:ln w="12700">
                  <a:solidFill>
                    <a:srgbClr val="E4E4E4"/>
                  </a:solidFill>
                  <a:prstDash val="lg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6" name="Straight Connector 95"/>
                <p:cNvCxnSpPr/>
                <p:nvPr/>
              </p:nvCxnSpPr>
              <p:spPr>
                <a:xfrm>
                  <a:off x="-4774213" y="2943225"/>
                  <a:ext cx="1889357" cy="0"/>
                </a:xfrm>
                <a:prstGeom prst="line">
                  <a:avLst/>
                </a:prstGeom>
                <a:ln w="12700">
                  <a:solidFill>
                    <a:srgbClr val="E4E4E4"/>
                  </a:solidFill>
                  <a:prstDash val="lgDash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7" name="Straight Connector 96"/>
                <p:cNvCxnSpPr/>
                <p:nvPr/>
              </p:nvCxnSpPr>
              <p:spPr>
                <a:xfrm>
                  <a:off x="-4774213" y="3179794"/>
                  <a:ext cx="1889357" cy="0"/>
                </a:xfrm>
                <a:prstGeom prst="line">
                  <a:avLst/>
                </a:prstGeom>
                <a:ln w="12700">
                  <a:solidFill>
                    <a:srgbClr val="E4E4E4"/>
                  </a:solidFill>
                  <a:prstDash val="lgDashDot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" name="Straight Connector 97"/>
                <p:cNvCxnSpPr/>
                <p:nvPr/>
              </p:nvCxnSpPr>
              <p:spPr>
                <a:xfrm>
                  <a:off x="-4774213" y="3416363"/>
                  <a:ext cx="1889357" cy="0"/>
                </a:xfrm>
                <a:prstGeom prst="line">
                  <a:avLst/>
                </a:prstGeom>
                <a:ln w="12700">
                  <a:solidFill>
                    <a:srgbClr val="E4E4E4"/>
                  </a:solidFill>
                  <a:prstDash val="lgDash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" name="Straight Connector 98"/>
                <p:cNvCxnSpPr/>
                <p:nvPr/>
              </p:nvCxnSpPr>
              <p:spPr>
                <a:xfrm flipH="1">
                  <a:off x="-4774213" y="3652932"/>
                  <a:ext cx="1889357" cy="0"/>
                </a:xfrm>
                <a:prstGeom prst="line">
                  <a:avLst/>
                </a:prstGeom>
                <a:ln w="12700">
                  <a:solidFill>
                    <a:srgbClr val="E4E4E4"/>
                  </a:solidFill>
                  <a:prstDash val="lg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0" name="Straight Connector 99"/>
                <p:cNvCxnSpPr/>
                <p:nvPr/>
              </p:nvCxnSpPr>
              <p:spPr>
                <a:xfrm>
                  <a:off x="-4774213" y="3889501"/>
                  <a:ext cx="1889357" cy="0"/>
                </a:xfrm>
                <a:prstGeom prst="line">
                  <a:avLst/>
                </a:prstGeom>
                <a:ln w="12700">
                  <a:solidFill>
                    <a:srgbClr val="E4E4E4"/>
                  </a:solidFill>
                  <a:prstDash val="lgDashDot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Straight Connector 100"/>
                <p:cNvCxnSpPr/>
                <p:nvPr/>
              </p:nvCxnSpPr>
              <p:spPr>
                <a:xfrm>
                  <a:off x="-4774213" y="4126070"/>
                  <a:ext cx="1889357" cy="0"/>
                </a:xfrm>
                <a:prstGeom prst="line">
                  <a:avLst/>
                </a:prstGeom>
                <a:ln w="12700">
                  <a:solidFill>
                    <a:srgbClr val="E4E4E4"/>
                  </a:solidFill>
                  <a:prstDash val="lgDash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2" name="Straight Connector 101"/>
                <p:cNvCxnSpPr/>
                <p:nvPr/>
              </p:nvCxnSpPr>
              <p:spPr>
                <a:xfrm>
                  <a:off x="-4774213" y="4362639"/>
                  <a:ext cx="1889357" cy="0"/>
                </a:xfrm>
                <a:prstGeom prst="line">
                  <a:avLst/>
                </a:prstGeom>
                <a:ln w="12700">
                  <a:solidFill>
                    <a:srgbClr val="E4E4E4"/>
                  </a:solidFill>
                  <a:prstDash val="lgDash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" name="Straight Connector 102"/>
                <p:cNvCxnSpPr/>
                <p:nvPr/>
              </p:nvCxnSpPr>
              <p:spPr>
                <a:xfrm>
                  <a:off x="-4774213" y="4599214"/>
                  <a:ext cx="1889357" cy="0"/>
                </a:xfrm>
                <a:prstGeom prst="line">
                  <a:avLst/>
                </a:prstGeom>
                <a:ln w="12700">
                  <a:solidFill>
                    <a:srgbClr val="E4E4E4"/>
                  </a:solidFill>
                  <a:prstDash val="lgDashDot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4" name="Group 83"/>
              <p:cNvGrpSpPr/>
              <p:nvPr/>
            </p:nvGrpSpPr>
            <p:grpSpPr>
              <a:xfrm>
                <a:off x="6002958" y="2837999"/>
                <a:ext cx="3841310" cy="112272"/>
                <a:chOff x="6350859" y="637169"/>
                <a:chExt cx="8756422" cy="255928"/>
              </a:xfrm>
            </p:grpSpPr>
            <p:sp>
              <p:nvSpPr>
                <p:cNvPr id="86" name="Rectangle 85"/>
                <p:cNvSpPr/>
                <p:nvPr/>
              </p:nvSpPr>
              <p:spPr>
                <a:xfrm>
                  <a:off x="6350859" y="637363"/>
                  <a:ext cx="8756422" cy="255734"/>
                </a:xfrm>
                <a:prstGeom prst="rect">
                  <a:avLst/>
                </a:prstGeom>
                <a:solidFill>
                  <a:srgbClr val="1E1E1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7" name="Rectangle 86"/>
                <p:cNvSpPr/>
                <p:nvPr/>
              </p:nvSpPr>
              <p:spPr>
                <a:xfrm>
                  <a:off x="6350859" y="637169"/>
                  <a:ext cx="255929" cy="255928"/>
                </a:xfrm>
                <a:prstGeom prst="rect">
                  <a:avLst/>
                </a:prstGeom>
                <a:solidFill>
                  <a:srgbClr val="01B8A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0" cap="none" spc="0" normalizeH="0" baseline="-2500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</p:grpSp>
          <p:pic>
            <p:nvPicPr>
              <p:cNvPr id="85" name="Picture 84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119353" y="2950271"/>
                <a:ext cx="2409125" cy="1545695"/>
              </a:xfrm>
              <a:prstGeom prst="rect">
                <a:avLst/>
              </a:prstGeom>
            </p:spPr>
          </p:pic>
        </p:grpSp>
      </p:grpSp>
      <p:grpSp>
        <p:nvGrpSpPr>
          <p:cNvPr id="3" name="Group 2"/>
          <p:cNvGrpSpPr/>
          <p:nvPr/>
        </p:nvGrpSpPr>
        <p:grpSpPr>
          <a:xfrm>
            <a:off x="4868375" y="4362402"/>
            <a:ext cx="3036979" cy="1943363"/>
            <a:chOff x="6992031" y="4649551"/>
            <a:chExt cx="2982689" cy="1908621"/>
          </a:xfrm>
        </p:grpSpPr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92031" y="4649551"/>
              <a:ext cx="2982689" cy="1908621"/>
            </a:xfrm>
            <a:prstGeom prst="rect">
              <a:avLst/>
            </a:prstGeom>
          </p:spPr>
        </p:pic>
        <p:grpSp>
          <p:nvGrpSpPr>
            <p:cNvPr id="29" name="Group 28"/>
            <p:cNvGrpSpPr/>
            <p:nvPr/>
          </p:nvGrpSpPr>
          <p:grpSpPr>
            <a:xfrm>
              <a:off x="7751974" y="4889468"/>
              <a:ext cx="2008151" cy="1458982"/>
              <a:chOff x="9502037" y="3656281"/>
              <a:chExt cx="2008151" cy="1458982"/>
            </a:xfrm>
          </p:grpSpPr>
          <p:grpSp>
            <p:nvGrpSpPr>
              <p:cNvPr id="53" name="Group 52"/>
              <p:cNvGrpSpPr/>
              <p:nvPr/>
            </p:nvGrpSpPr>
            <p:grpSpPr>
              <a:xfrm>
                <a:off x="10393329" y="4655762"/>
                <a:ext cx="1114137" cy="459501"/>
                <a:chOff x="-2653979" y="3205843"/>
                <a:chExt cx="2208776" cy="1551273"/>
              </a:xfrm>
            </p:grpSpPr>
            <p:sp>
              <p:nvSpPr>
                <p:cNvPr id="75" name="Rectangle 74"/>
                <p:cNvSpPr/>
                <p:nvPr/>
              </p:nvSpPr>
              <p:spPr>
                <a:xfrm>
                  <a:off x="-2653979" y="3205843"/>
                  <a:ext cx="2208776" cy="1551273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grpSp>
              <p:nvGrpSpPr>
                <p:cNvPr id="76" name="Group 75"/>
                <p:cNvGrpSpPr/>
                <p:nvPr/>
              </p:nvGrpSpPr>
              <p:grpSpPr>
                <a:xfrm>
                  <a:off x="-2519788" y="3485769"/>
                  <a:ext cx="1920244" cy="991420"/>
                  <a:chOff x="578918" y="4230914"/>
                  <a:chExt cx="1836673" cy="785213"/>
                </a:xfrm>
              </p:grpSpPr>
              <p:cxnSp>
                <p:nvCxnSpPr>
                  <p:cNvPr id="77" name="Straight Connector 76"/>
                  <p:cNvCxnSpPr/>
                  <p:nvPr/>
                </p:nvCxnSpPr>
                <p:spPr>
                  <a:xfrm>
                    <a:off x="578918" y="4230914"/>
                    <a:ext cx="1836673" cy="0"/>
                  </a:xfrm>
                  <a:prstGeom prst="line">
                    <a:avLst/>
                  </a:prstGeom>
                  <a:ln w="9525">
                    <a:solidFill>
                      <a:srgbClr val="E6E6E7"/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8" name="Straight Connector 77"/>
                  <p:cNvCxnSpPr/>
                  <p:nvPr/>
                </p:nvCxnSpPr>
                <p:spPr>
                  <a:xfrm>
                    <a:off x="578918" y="4427217"/>
                    <a:ext cx="1836673" cy="0"/>
                  </a:xfrm>
                  <a:prstGeom prst="line">
                    <a:avLst/>
                  </a:prstGeom>
                  <a:ln w="9525">
                    <a:solidFill>
                      <a:srgbClr val="E6E6E7"/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9" name="Straight Connector 78"/>
                  <p:cNvCxnSpPr/>
                  <p:nvPr/>
                </p:nvCxnSpPr>
                <p:spPr>
                  <a:xfrm>
                    <a:off x="578918" y="4623520"/>
                    <a:ext cx="1836673" cy="0"/>
                  </a:xfrm>
                  <a:prstGeom prst="line">
                    <a:avLst/>
                  </a:prstGeom>
                  <a:ln w="9525">
                    <a:solidFill>
                      <a:srgbClr val="E6E6E7"/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0" name="Straight Connector 79"/>
                  <p:cNvCxnSpPr/>
                  <p:nvPr/>
                </p:nvCxnSpPr>
                <p:spPr>
                  <a:xfrm>
                    <a:off x="578918" y="4819823"/>
                    <a:ext cx="1836673" cy="0"/>
                  </a:xfrm>
                  <a:prstGeom prst="line">
                    <a:avLst/>
                  </a:prstGeom>
                  <a:ln w="9525">
                    <a:solidFill>
                      <a:srgbClr val="E6E6E7"/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1" name="Straight Connector 80"/>
                  <p:cNvCxnSpPr/>
                  <p:nvPr/>
                </p:nvCxnSpPr>
                <p:spPr>
                  <a:xfrm>
                    <a:off x="578918" y="5016127"/>
                    <a:ext cx="1836673" cy="0"/>
                  </a:xfrm>
                  <a:prstGeom prst="line">
                    <a:avLst/>
                  </a:prstGeom>
                  <a:ln w="9525">
                    <a:solidFill>
                      <a:srgbClr val="E6E6E7"/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54" name="Group 53"/>
              <p:cNvGrpSpPr/>
              <p:nvPr/>
            </p:nvGrpSpPr>
            <p:grpSpPr>
              <a:xfrm>
                <a:off x="9506831" y="3747556"/>
                <a:ext cx="899804" cy="1356819"/>
                <a:chOff x="-4889270" y="1105572"/>
                <a:chExt cx="2116442" cy="3651543"/>
              </a:xfrm>
            </p:grpSpPr>
            <p:sp>
              <p:nvSpPr>
                <p:cNvPr id="59" name="Rectangle 58"/>
                <p:cNvSpPr/>
                <p:nvPr/>
              </p:nvSpPr>
              <p:spPr>
                <a:xfrm>
                  <a:off x="-4889270" y="1105572"/>
                  <a:ext cx="2116442" cy="3651543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cxnSp>
              <p:nvCxnSpPr>
                <p:cNvPr id="60" name="Straight Connector 59"/>
                <p:cNvCxnSpPr/>
                <p:nvPr/>
              </p:nvCxnSpPr>
              <p:spPr>
                <a:xfrm>
                  <a:off x="-4774213" y="1287242"/>
                  <a:ext cx="1889357" cy="0"/>
                </a:xfrm>
                <a:prstGeom prst="line">
                  <a:avLst/>
                </a:prstGeom>
                <a:ln w="9525">
                  <a:solidFill>
                    <a:srgbClr val="E4E4E4"/>
                  </a:solidFill>
                  <a:prstDash val="lgDashDot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Straight Connector 60"/>
                <p:cNvCxnSpPr/>
                <p:nvPr/>
              </p:nvCxnSpPr>
              <p:spPr>
                <a:xfrm>
                  <a:off x="-4774213" y="1523811"/>
                  <a:ext cx="1889357" cy="0"/>
                </a:xfrm>
                <a:prstGeom prst="line">
                  <a:avLst/>
                </a:prstGeom>
                <a:ln w="9525">
                  <a:solidFill>
                    <a:srgbClr val="E4E4E4"/>
                  </a:solidFill>
                  <a:prstDash val="lgDash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Straight Connector 61"/>
                <p:cNvCxnSpPr/>
                <p:nvPr/>
              </p:nvCxnSpPr>
              <p:spPr>
                <a:xfrm flipH="1">
                  <a:off x="-4774213" y="1760380"/>
                  <a:ext cx="1889357" cy="0"/>
                </a:xfrm>
                <a:prstGeom prst="line">
                  <a:avLst/>
                </a:prstGeom>
                <a:ln w="9525">
                  <a:solidFill>
                    <a:srgbClr val="E4E4E4"/>
                  </a:solidFill>
                  <a:prstDash val="lg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Straight Connector 62"/>
                <p:cNvCxnSpPr/>
                <p:nvPr/>
              </p:nvCxnSpPr>
              <p:spPr>
                <a:xfrm>
                  <a:off x="-4774213" y="1996949"/>
                  <a:ext cx="1889357" cy="0"/>
                </a:xfrm>
                <a:prstGeom prst="line">
                  <a:avLst/>
                </a:prstGeom>
                <a:ln w="9525">
                  <a:solidFill>
                    <a:srgbClr val="E4E4E4"/>
                  </a:solidFill>
                  <a:prstDash val="lgDashDot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Straight Connector 63"/>
                <p:cNvCxnSpPr/>
                <p:nvPr/>
              </p:nvCxnSpPr>
              <p:spPr>
                <a:xfrm>
                  <a:off x="-4774213" y="2233518"/>
                  <a:ext cx="1889357" cy="0"/>
                </a:xfrm>
                <a:prstGeom prst="line">
                  <a:avLst/>
                </a:prstGeom>
                <a:ln w="9525">
                  <a:solidFill>
                    <a:srgbClr val="E4E4E4"/>
                  </a:solidFill>
                  <a:prstDash val="lgDash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Straight Connector 64"/>
                <p:cNvCxnSpPr/>
                <p:nvPr/>
              </p:nvCxnSpPr>
              <p:spPr>
                <a:xfrm>
                  <a:off x="-4774213" y="2470087"/>
                  <a:ext cx="1889357" cy="0"/>
                </a:xfrm>
                <a:prstGeom prst="line">
                  <a:avLst/>
                </a:prstGeom>
                <a:ln w="9525">
                  <a:solidFill>
                    <a:srgbClr val="E4E4E4"/>
                  </a:solidFill>
                  <a:prstDash val="lgDashDot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Straight Connector 65"/>
                <p:cNvCxnSpPr/>
                <p:nvPr/>
              </p:nvCxnSpPr>
              <p:spPr>
                <a:xfrm>
                  <a:off x="-4774213" y="2706656"/>
                  <a:ext cx="1889357" cy="0"/>
                </a:xfrm>
                <a:prstGeom prst="line">
                  <a:avLst/>
                </a:prstGeom>
                <a:ln w="9525">
                  <a:solidFill>
                    <a:srgbClr val="E4E4E4"/>
                  </a:solidFill>
                  <a:prstDash val="lg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Straight Connector 66"/>
                <p:cNvCxnSpPr/>
                <p:nvPr/>
              </p:nvCxnSpPr>
              <p:spPr>
                <a:xfrm>
                  <a:off x="-4774213" y="2943225"/>
                  <a:ext cx="1889357" cy="0"/>
                </a:xfrm>
                <a:prstGeom prst="line">
                  <a:avLst/>
                </a:prstGeom>
                <a:ln w="9525">
                  <a:solidFill>
                    <a:srgbClr val="E4E4E4"/>
                  </a:solidFill>
                  <a:prstDash val="lgDash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Straight Connector 67"/>
                <p:cNvCxnSpPr/>
                <p:nvPr/>
              </p:nvCxnSpPr>
              <p:spPr>
                <a:xfrm>
                  <a:off x="-4774213" y="3179794"/>
                  <a:ext cx="1889357" cy="0"/>
                </a:xfrm>
                <a:prstGeom prst="line">
                  <a:avLst/>
                </a:prstGeom>
                <a:ln w="9525">
                  <a:solidFill>
                    <a:srgbClr val="E4E4E4"/>
                  </a:solidFill>
                  <a:prstDash val="lgDashDot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Straight Connector 68"/>
                <p:cNvCxnSpPr/>
                <p:nvPr/>
              </p:nvCxnSpPr>
              <p:spPr>
                <a:xfrm>
                  <a:off x="-4774213" y="3416363"/>
                  <a:ext cx="1889357" cy="0"/>
                </a:xfrm>
                <a:prstGeom prst="line">
                  <a:avLst/>
                </a:prstGeom>
                <a:ln w="9525">
                  <a:solidFill>
                    <a:srgbClr val="E4E4E4"/>
                  </a:solidFill>
                  <a:prstDash val="lgDash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Straight Connector 69"/>
                <p:cNvCxnSpPr/>
                <p:nvPr/>
              </p:nvCxnSpPr>
              <p:spPr>
                <a:xfrm flipH="1">
                  <a:off x="-4774213" y="3652932"/>
                  <a:ext cx="1889357" cy="0"/>
                </a:xfrm>
                <a:prstGeom prst="line">
                  <a:avLst/>
                </a:prstGeom>
                <a:ln w="9525">
                  <a:solidFill>
                    <a:srgbClr val="E4E4E4"/>
                  </a:solidFill>
                  <a:prstDash val="lg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Straight Connector 70"/>
                <p:cNvCxnSpPr/>
                <p:nvPr/>
              </p:nvCxnSpPr>
              <p:spPr>
                <a:xfrm>
                  <a:off x="-4774213" y="3889501"/>
                  <a:ext cx="1889357" cy="0"/>
                </a:xfrm>
                <a:prstGeom prst="line">
                  <a:avLst/>
                </a:prstGeom>
                <a:ln w="9525">
                  <a:solidFill>
                    <a:srgbClr val="E4E4E4"/>
                  </a:solidFill>
                  <a:prstDash val="lgDashDot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Straight Connector 71"/>
                <p:cNvCxnSpPr/>
                <p:nvPr/>
              </p:nvCxnSpPr>
              <p:spPr>
                <a:xfrm>
                  <a:off x="-4774213" y="4126070"/>
                  <a:ext cx="1889357" cy="0"/>
                </a:xfrm>
                <a:prstGeom prst="line">
                  <a:avLst/>
                </a:prstGeom>
                <a:ln w="9525">
                  <a:solidFill>
                    <a:srgbClr val="E4E4E4"/>
                  </a:solidFill>
                  <a:prstDash val="lgDash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Straight Connector 72"/>
                <p:cNvCxnSpPr/>
                <p:nvPr/>
              </p:nvCxnSpPr>
              <p:spPr>
                <a:xfrm>
                  <a:off x="-4774213" y="4362639"/>
                  <a:ext cx="1889357" cy="0"/>
                </a:xfrm>
                <a:prstGeom prst="line">
                  <a:avLst/>
                </a:prstGeom>
                <a:ln w="9525">
                  <a:solidFill>
                    <a:srgbClr val="E4E4E4"/>
                  </a:solidFill>
                  <a:prstDash val="lgDash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Straight Connector 73"/>
                <p:cNvCxnSpPr/>
                <p:nvPr/>
              </p:nvCxnSpPr>
              <p:spPr>
                <a:xfrm>
                  <a:off x="-4774213" y="4599214"/>
                  <a:ext cx="1889357" cy="0"/>
                </a:xfrm>
                <a:prstGeom prst="line">
                  <a:avLst/>
                </a:prstGeom>
                <a:ln w="9525">
                  <a:solidFill>
                    <a:srgbClr val="E4E4E4"/>
                  </a:solidFill>
                  <a:prstDash val="lgDashDot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5" name="Group 54"/>
              <p:cNvGrpSpPr/>
              <p:nvPr/>
            </p:nvGrpSpPr>
            <p:grpSpPr>
              <a:xfrm>
                <a:off x="9502037" y="3656281"/>
                <a:ext cx="2008151" cy="127959"/>
                <a:chOff x="6350859" y="637169"/>
                <a:chExt cx="4016458" cy="255928"/>
              </a:xfrm>
            </p:grpSpPr>
            <p:sp>
              <p:nvSpPr>
                <p:cNvPr id="57" name="Rectangle 56"/>
                <p:cNvSpPr/>
                <p:nvPr/>
              </p:nvSpPr>
              <p:spPr>
                <a:xfrm>
                  <a:off x="6356303" y="637361"/>
                  <a:ext cx="4011014" cy="255736"/>
                </a:xfrm>
                <a:prstGeom prst="rect">
                  <a:avLst/>
                </a:prstGeom>
                <a:solidFill>
                  <a:srgbClr val="1E1E1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58" name="Rectangle 57"/>
                <p:cNvSpPr/>
                <p:nvPr/>
              </p:nvSpPr>
              <p:spPr>
                <a:xfrm>
                  <a:off x="6350859" y="637169"/>
                  <a:ext cx="255928" cy="255928"/>
                </a:xfrm>
                <a:prstGeom prst="rect">
                  <a:avLst/>
                </a:prstGeom>
                <a:solidFill>
                  <a:srgbClr val="01B8A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0" cap="none" spc="0" normalizeH="0" baseline="-2500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</p:grpSp>
          <p:pic>
            <p:nvPicPr>
              <p:cNvPr id="56" name="Picture 55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406636" y="3786753"/>
                <a:ext cx="1100830" cy="904575"/>
              </a:xfrm>
              <a:prstGeom prst="rect">
                <a:avLst/>
              </a:prstGeom>
            </p:spPr>
          </p:pic>
        </p:grpSp>
        <p:grpSp>
          <p:nvGrpSpPr>
            <p:cNvPr id="30" name="Group 29"/>
            <p:cNvGrpSpPr/>
            <p:nvPr/>
          </p:nvGrpSpPr>
          <p:grpSpPr>
            <a:xfrm>
              <a:off x="7025164" y="5272454"/>
              <a:ext cx="630944" cy="1069938"/>
              <a:chOff x="8775227" y="4039267"/>
              <a:chExt cx="630944" cy="1069938"/>
            </a:xfrm>
          </p:grpSpPr>
          <p:grpSp>
            <p:nvGrpSpPr>
              <p:cNvPr id="31" name="Group 30"/>
              <p:cNvGrpSpPr/>
              <p:nvPr/>
            </p:nvGrpSpPr>
            <p:grpSpPr>
              <a:xfrm>
                <a:off x="8795657" y="4120242"/>
                <a:ext cx="219578" cy="984133"/>
                <a:chOff x="-4889270" y="1105572"/>
                <a:chExt cx="2116442" cy="3651543"/>
              </a:xfrm>
            </p:grpSpPr>
            <p:sp>
              <p:nvSpPr>
                <p:cNvPr id="36" name="Rectangle 35"/>
                <p:cNvSpPr/>
                <p:nvPr/>
              </p:nvSpPr>
              <p:spPr>
                <a:xfrm>
                  <a:off x="-4889270" y="1105572"/>
                  <a:ext cx="2116442" cy="3651543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cxnSp>
              <p:nvCxnSpPr>
                <p:cNvPr id="38" name="Straight Connector 37"/>
                <p:cNvCxnSpPr/>
                <p:nvPr/>
              </p:nvCxnSpPr>
              <p:spPr>
                <a:xfrm>
                  <a:off x="-4774213" y="1287242"/>
                  <a:ext cx="1889357" cy="0"/>
                </a:xfrm>
                <a:prstGeom prst="line">
                  <a:avLst/>
                </a:prstGeom>
                <a:ln w="6350">
                  <a:solidFill>
                    <a:srgbClr val="E4E4E4"/>
                  </a:solidFill>
                  <a:prstDash val="lgDashDot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>
                <a:xfrm>
                  <a:off x="-4774213" y="1523811"/>
                  <a:ext cx="1889357" cy="0"/>
                </a:xfrm>
                <a:prstGeom prst="line">
                  <a:avLst/>
                </a:prstGeom>
                <a:ln w="6350">
                  <a:solidFill>
                    <a:srgbClr val="E4E4E4"/>
                  </a:solidFill>
                  <a:prstDash val="lgDash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>
                <a:xfrm flipH="1">
                  <a:off x="-4774213" y="1760380"/>
                  <a:ext cx="1889357" cy="0"/>
                </a:xfrm>
                <a:prstGeom prst="line">
                  <a:avLst/>
                </a:prstGeom>
                <a:ln w="6350">
                  <a:solidFill>
                    <a:srgbClr val="E4E4E4"/>
                  </a:solidFill>
                  <a:prstDash val="lg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>
                <a:xfrm>
                  <a:off x="-4774213" y="1996949"/>
                  <a:ext cx="1889357" cy="0"/>
                </a:xfrm>
                <a:prstGeom prst="line">
                  <a:avLst/>
                </a:prstGeom>
                <a:ln w="6350">
                  <a:solidFill>
                    <a:srgbClr val="E4E4E4"/>
                  </a:solidFill>
                  <a:prstDash val="lgDashDot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/>
                <p:cNvCxnSpPr/>
                <p:nvPr/>
              </p:nvCxnSpPr>
              <p:spPr>
                <a:xfrm>
                  <a:off x="-4774213" y="2233518"/>
                  <a:ext cx="1889357" cy="0"/>
                </a:xfrm>
                <a:prstGeom prst="line">
                  <a:avLst/>
                </a:prstGeom>
                <a:ln w="6350">
                  <a:solidFill>
                    <a:srgbClr val="E4E4E4"/>
                  </a:solidFill>
                  <a:prstDash val="lgDash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/>
                <p:cNvCxnSpPr/>
                <p:nvPr/>
              </p:nvCxnSpPr>
              <p:spPr>
                <a:xfrm>
                  <a:off x="-4774213" y="2470087"/>
                  <a:ext cx="1889357" cy="0"/>
                </a:xfrm>
                <a:prstGeom prst="line">
                  <a:avLst/>
                </a:prstGeom>
                <a:ln w="6350">
                  <a:solidFill>
                    <a:srgbClr val="E4E4E4"/>
                  </a:solidFill>
                  <a:prstDash val="lgDashDot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Straight Connector 43"/>
                <p:cNvCxnSpPr/>
                <p:nvPr/>
              </p:nvCxnSpPr>
              <p:spPr>
                <a:xfrm>
                  <a:off x="-4774213" y="2706656"/>
                  <a:ext cx="1889357" cy="0"/>
                </a:xfrm>
                <a:prstGeom prst="line">
                  <a:avLst/>
                </a:prstGeom>
                <a:ln w="6350">
                  <a:solidFill>
                    <a:srgbClr val="E4E4E4"/>
                  </a:solidFill>
                  <a:prstDash val="lg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Straight Connector 44"/>
                <p:cNvCxnSpPr/>
                <p:nvPr/>
              </p:nvCxnSpPr>
              <p:spPr>
                <a:xfrm>
                  <a:off x="-4774213" y="2943225"/>
                  <a:ext cx="1889357" cy="0"/>
                </a:xfrm>
                <a:prstGeom prst="line">
                  <a:avLst/>
                </a:prstGeom>
                <a:ln w="6350">
                  <a:solidFill>
                    <a:srgbClr val="E4E4E4"/>
                  </a:solidFill>
                  <a:prstDash val="lgDash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Connector 45"/>
                <p:cNvCxnSpPr/>
                <p:nvPr/>
              </p:nvCxnSpPr>
              <p:spPr>
                <a:xfrm>
                  <a:off x="-4774213" y="3179794"/>
                  <a:ext cx="1889357" cy="0"/>
                </a:xfrm>
                <a:prstGeom prst="line">
                  <a:avLst/>
                </a:prstGeom>
                <a:ln w="6350">
                  <a:solidFill>
                    <a:srgbClr val="E4E4E4"/>
                  </a:solidFill>
                  <a:prstDash val="lgDashDot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Connector 46"/>
                <p:cNvCxnSpPr/>
                <p:nvPr/>
              </p:nvCxnSpPr>
              <p:spPr>
                <a:xfrm>
                  <a:off x="-4774213" y="3416363"/>
                  <a:ext cx="1889357" cy="0"/>
                </a:xfrm>
                <a:prstGeom prst="line">
                  <a:avLst/>
                </a:prstGeom>
                <a:ln w="6350">
                  <a:solidFill>
                    <a:srgbClr val="E4E4E4"/>
                  </a:solidFill>
                  <a:prstDash val="lgDash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Straight Connector 47"/>
                <p:cNvCxnSpPr/>
                <p:nvPr/>
              </p:nvCxnSpPr>
              <p:spPr>
                <a:xfrm flipH="1">
                  <a:off x="-4774213" y="3652932"/>
                  <a:ext cx="1889357" cy="0"/>
                </a:xfrm>
                <a:prstGeom prst="line">
                  <a:avLst/>
                </a:prstGeom>
                <a:ln w="6350">
                  <a:solidFill>
                    <a:srgbClr val="E4E4E4"/>
                  </a:solidFill>
                  <a:prstDash val="lg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Straight Connector 48"/>
                <p:cNvCxnSpPr/>
                <p:nvPr/>
              </p:nvCxnSpPr>
              <p:spPr>
                <a:xfrm>
                  <a:off x="-4774213" y="3889501"/>
                  <a:ext cx="1889357" cy="0"/>
                </a:xfrm>
                <a:prstGeom prst="line">
                  <a:avLst/>
                </a:prstGeom>
                <a:ln w="6350">
                  <a:solidFill>
                    <a:srgbClr val="E4E4E4"/>
                  </a:solidFill>
                  <a:prstDash val="lgDashDot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Straight Connector 49"/>
                <p:cNvCxnSpPr/>
                <p:nvPr/>
              </p:nvCxnSpPr>
              <p:spPr>
                <a:xfrm>
                  <a:off x="-4774213" y="4126070"/>
                  <a:ext cx="1889357" cy="0"/>
                </a:xfrm>
                <a:prstGeom prst="line">
                  <a:avLst/>
                </a:prstGeom>
                <a:ln w="6350">
                  <a:solidFill>
                    <a:srgbClr val="E4E4E4"/>
                  </a:solidFill>
                  <a:prstDash val="lgDash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Straight Connector 50"/>
                <p:cNvCxnSpPr/>
                <p:nvPr/>
              </p:nvCxnSpPr>
              <p:spPr>
                <a:xfrm>
                  <a:off x="-4774213" y="4362639"/>
                  <a:ext cx="1889357" cy="0"/>
                </a:xfrm>
                <a:prstGeom prst="line">
                  <a:avLst/>
                </a:prstGeom>
                <a:ln w="6350">
                  <a:solidFill>
                    <a:srgbClr val="E4E4E4"/>
                  </a:solidFill>
                  <a:prstDash val="lgDash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Straight Connector 51"/>
                <p:cNvCxnSpPr/>
                <p:nvPr/>
              </p:nvCxnSpPr>
              <p:spPr>
                <a:xfrm>
                  <a:off x="-4774213" y="4599214"/>
                  <a:ext cx="1889357" cy="0"/>
                </a:xfrm>
                <a:prstGeom prst="line">
                  <a:avLst/>
                </a:prstGeom>
                <a:ln w="6350">
                  <a:solidFill>
                    <a:srgbClr val="E4E4E4"/>
                  </a:solidFill>
                  <a:prstDash val="lgDashDot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2" name="Group 31"/>
              <p:cNvGrpSpPr/>
              <p:nvPr/>
            </p:nvGrpSpPr>
            <p:grpSpPr>
              <a:xfrm>
                <a:off x="8775227" y="4039267"/>
                <a:ext cx="630944" cy="80494"/>
                <a:chOff x="6350859" y="637169"/>
                <a:chExt cx="2006064" cy="255928"/>
              </a:xfrm>
            </p:grpSpPr>
            <p:sp>
              <p:nvSpPr>
                <p:cNvPr id="34" name="Rectangle 33"/>
                <p:cNvSpPr/>
                <p:nvPr/>
              </p:nvSpPr>
              <p:spPr>
                <a:xfrm>
                  <a:off x="6372498" y="637363"/>
                  <a:ext cx="1984425" cy="255734"/>
                </a:xfrm>
                <a:prstGeom prst="rect">
                  <a:avLst/>
                </a:prstGeom>
                <a:solidFill>
                  <a:srgbClr val="1E1E1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5" name="Rectangle 34"/>
                <p:cNvSpPr/>
                <p:nvPr/>
              </p:nvSpPr>
              <p:spPr>
                <a:xfrm>
                  <a:off x="6350859" y="637169"/>
                  <a:ext cx="255928" cy="255928"/>
                </a:xfrm>
                <a:prstGeom prst="rect">
                  <a:avLst/>
                </a:prstGeom>
                <a:solidFill>
                  <a:srgbClr val="01B8A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0" cap="none" spc="0" normalizeH="0" baseline="-2500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</p:grpSp>
          <p:pic>
            <p:nvPicPr>
              <p:cNvPr id="33" name="Picture 32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015235" y="4124555"/>
                <a:ext cx="388213" cy="984650"/>
              </a:xfrm>
              <a:prstGeom prst="rect">
                <a:avLst/>
              </a:prstGeom>
            </p:spPr>
          </p:pic>
        </p:grpSp>
      </p:grpSp>
      <p:sp>
        <p:nvSpPr>
          <p:cNvPr id="111" name="Chevron 110"/>
          <p:cNvSpPr/>
          <p:nvPr/>
        </p:nvSpPr>
        <p:spPr bwMode="auto">
          <a:xfrm>
            <a:off x="3631395" y="2230176"/>
            <a:ext cx="641602" cy="1189867"/>
          </a:xfrm>
          <a:prstGeom prst="chevron">
            <a:avLst>
              <a:gd name="adj" fmla="val 42462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2" name="Chevron 111"/>
          <p:cNvSpPr/>
          <p:nvPr/>
        </p:nvSpPr>
        <p:spPr bwMode="auto">
          <a:xfrm>
            <a:off x="7903477" y="2230176"/>
            <a:ext cx="641602" cy="1189867"/>
          </a:xfrm>
          <a:prstGeom prst="chevron">
            <a:avLst>
              <a:gd name="adj" fmla="val 42462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123" name="Group 122"/>
          <p:cNvGrpSpPr/>
          <p:nvPr/>
        </p:nvGrpSpPr>
        <p:grpSpPr>
          <a:xfrm>
            <a:off x="8545078" y="3856064"/>
            <a:ext cx="3352594" cy="2262300"/>
            <a:chOff x="8490545" y="4153693"/>
            <a:chExt cx="3361488" cy="2268302"/>
          </a:xfrm>
        </p:grpSpPr>
        <p:pic>
          <p:nvPicPr>
            <p:cNvPr id="113" name="Picture 112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490545" y="4153693"/>
              <a:ext cx="3361488" cy="2268302"/>
            </a:xfrm>
            <a:prstGeom prst="rect">
              <a:avLst/>
            </a:prstGeom>
          </p:spPr>
        </p:pic>
        <p:pic>
          <p:nvPicPr>
            <p:cNvPr id="114" name="Picture 113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642216" y="4276764"/>
              <a:ext cx="3092583" cy="2036899"/>
            </a:xfrm>
            <a:prstGeom prst="rect">
              <a:avLst/>
            </a:prstGeom>
          </p:spPr>
        </p:pic>
        <p:sp>
          <p:nvSpPr>
            <p:cNvPr id="118" name="Rectangle 117"/>
            <p:cNvSpPr/>
            <p:nvPr/>
          </p:nvSpPr>
          <p:spPr bwMode="auto">
            <a:xfrm>
              <a:off x="10304462" y="4711718"/>
              <a:ext cx="132557" cy="45719"/>
            </a:xfrm>
            <a:prstGeom prst="rect">
              <a:avLst/>
            </a:prstGeom>
            <a:solidFill>
              <a:srgbClr val="282D3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0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21" name="Group 120"/>
            <p:cNvGrpSpPr/>
            <p:nvPr/>
          </p:nvGrpSpPr>
          <p:grpSpPr>
            <a:xfrm>
              <a:off x="9878985" y="4721025"/>
              <a:ext cx="131790" cy="136899"/>
              <a:chOff x="8324521" y="1308542"/>
              <a:chExt cx="749150" cy="778192"/>
            </a:xfrm>
          </p:grpSpPr>
          <p:sp>
            <p:nvSpPr>
              <p:cNvPr id="119" name="Rectangle 118"/>
              <p:cNvSpPr/>
              <p:nvPr/>
            </p:nvSpPr>
            <p:spPr bwMode="auto">
              <a:xfrm>
                <a:off x="8324521" y="1308542"/>
                <a:ext cx="749150" cy="778192"/>
              </a:xfrm>
              <a:prstGeom prst="rect">
                <a:avLst/>
              </a:prstGeom>
              <a:solidFill>
                <a:srgbClr val="EDC30D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02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53" b="0" i="0" u="none" strike="noStrike" kern="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20" name="Freeform 119"/>
              <p:cNvSpPr/>
              <p:nvPr/>
            </p:nvSpPr>
            <p:spPr bwMode="auto">
              <a:xfrm>
                <a:off x="8492935" y="1479743"/>
                <a:ext cx="412321" cy="435790"/>
              </a:xfrm>
              <a:custGeom>
                <a:avLst/>
                <a:gdLst>
                  <a:gd name="connsiteX0" fmla="*/ 391886 w 6079389"/>
                  <a:gd name="connsiteY0" fmla="*/ 3446312 h 6425371"/>
                  <a:gd name="connsiteX1" fmla="*/ 783772 w 6079389"/>
                  <a:gd name="connsiteY1" fmla="*/ 3838198 h 6425371"/>
                  <a:gd name="connsiteX2" fmla="*/ 783771 w 6079389"/>
                  <a:gd name="connsiteY2" fmla="*/ 4814284 h 6425371"/>
                  <a:gd name="connsiteX3" fmla="*/ 391885 w 6079389"/>
                  <a:gd name="connsiteY3" fmla="*/ 5206170 h 6425371"/>
                  <a:gd name="connsiteX4" fmla="*/ 391886 w 6079389"/>
                  <a:gd name="connsiteY4" fmla="*/ 5206169 h 6425371"/>
                  <a:gd name="connsiteX5" fmla="*/ 0 w 6079389"/>
                  <a:gd name="connsiteY5" fmla="*/ 4814283 h 6425371"/>
                  <a:gd name="connsiteX6" fmla="*/ 0 w 6079389"/>
                  <a:gd name="connsiteY6" fmla="*/ 3838198 h 6425371"/>
                  <a:gd name="connsiteX7" fmla="*/ 391886 w 6079389"/>
                  <a:gd name="connsiteY7" fmla="*/ 3446312 h 6425371"/>
                  <a:gd name="connsiteX8" fmla="*/ 1531258 w 6079389"/>
                  <a:gd name="connsiteY8" fmla="*/ 3090714 h 6425371"/>
                  <a:gd name="connsiteX9" fmla="*/ 1923144 w 6079389"/>
                  <a:gd name="connsiteY9" fmla="*/ 3482600 h 6425371"/>
                  <a:gd name="connsiteX10" fmla="*/ 1923143 w 6079389"/>
                  <a:gd name="connsiteY10" fmla="*/ 5169881 h 6425371"/>
                  <a:gd name="connsiteX11" fmla="*/ 1531257 w 6079389"/>
                  <a:gd name="connsiteY11" fmla="*/ 5561767 h 6425371"/>
                  <a:gd name="connsiteX12" fmla="*/ 1531258 w 6079389"/>
                  <a:gd name="connsiteY12" fmla="*/ 5561766 h 6425371"/>
                  <a:gd name="connsiteX13" fmla="*/ 1139372 w 6079389"/>
                  <a:gd name="connsiteY13" fmla="*/ 5169880 h 6425371"/>
                  <a:gd name="connsiteX14" fmla="*/ 1139372 w 6079389"/>
                  <a:gd name="connsiteY14" fmla="*/ 3482600 h 6425371"/>
                  <a:gd name="connsiteX15" fmla="*/ 1531258 w 6079389"/>
                  <a:gd name="connsiteY15" fmla="*/ 3090714 h 6425371"/>
                  <a:gd name="connsiteX16" fmla="*/ 2670630 w 6079389"/>
                  <a:gd name="connsiteY16" fmla="*/ 2655284 h 6425371"/>
                  <a:gd name="connsiteX17" fmla="*/ 3062516 w 6079389"/>
                  <a:gd name="connsiteY17" fmla="*/ 3047170 h 6425371"/>
                  <a:gd name="connsiteX18" fmla="*/ 3062515 w 6079389"/>
                  <a:gd name="connsiteY18" fmla="*/ 5605309 h 6425371"/>
                  <a:gd name="connsiteX19" fmla="*/ 2670629 w 6079389"/>
                  <a:gd name="connsiteY19" fmla="*/ 5997195 h 6425371"/>
                  <a:gd name="connsiteX20" fmla="*/ 2670630 w 6079389"/>
                  <a:gd name="connsiteY20" fmla="*/ 5997194 h 6425371"/>
                  <a:gd name="connsiteX21" fmla="*/ 2278744 w 6079389"/>
                  <a:gd name="connsiteY21" fmla="*/ 5605308 h 6425371"/>
                  <a:gd name="connsiteX22" fmla="*/ 2278744 w 6079389"/>
                  <a:gd name="connsiteY22" fmla="*/ 3047170 h 6425371"/>
                  <a:gd name="connsiteX23" fmla="*/ 2670630 w 6079389"/>
                  <a:gd name="connsiteY23" fmla="*/ 2655284 h 6425371"/>
                  <a:gd name="connsiteX24" fmla="*/ 3810002 w 6079389"/>
                  <a:gd name="connsiteY24" fmla="*/ 2227106 h 6425371"/>
                  <a:gd name="connsiteX25" fmla="*/ 4201888 w 6079389"/>
                  <a:gd name="connsiteY25" fmla="*/ 2618992 h 6425371"/>
                  <a:gd name="connsiteX26" fmla="*/ 4201887 w 6079389"/>
                  <a:gd name="connsiteY26" fmla="*/ 6033485 h 6425371"/>
                  <a:gd name="connsiteX27" fmla="*/ 3810001 w 6079389"/>
                  <a:gd name="connsiteY27" fmla="*/ 6425371 h 6425371"/>
                  <a:gd name="connsiteX28" fmla="*/ 3810002 w 6079389"/>
                  <a:gd name="connsiteY28" fmla="*/ 6425370 h 6425371"/>
                  <a:gd name="connsiteX29" fmla="*/ 3418116 w 6079389"/>
                  <a:gd name="connsiteY29" fmla="*/ 6033484 h 6425371"/>
                  <a:gd name="connsiteX30" fmla="*/ 3418116 w 6079389"/>
                  <a:gd name="connsiteY30" fmla="*/ 2618992 h 6425371"/>
                  <a:gd name="connsiteX31" fmla="*/ 3810002 w 6079389"/>
                  <a:gd name="connsiteY31" fmla="*/ 2227106 h 6425371"/>
                  <a:gd name="connsiteX32" fmla="*/ 808679 w 6079389"/>
                  <a:gd name="connsiteY32" fmla="*/ 1114 h 6425371"/>
                  <a:gd name="connsiteX33" fmla="*/ 926895 w 6079389"/>
                  <a:gd name="connsiteY33" fmla="*/ 20551 h 6425371"/>
                  <a:gd name="connsiteX34" fmla="*/ 5587189 w 6079389"/>
                  <a:gd name="connsiteY34" fmla="*/ 1434210 h 6425371"/>
                  <a:gd name="connsiteX35" fmla="*/ 6069794 w 6079389"/>
                  <a:gd name="connsiteY35" fmla="*/ 1993544 h 6425371"/>
                  <a:gd name="connsiteX36" fmla="*/ 6079389 w 6079389"/>
                  <a:gd name="connsiteY36" fmla="*/ 5307043 h 6425371"/>
                  <a:gd name="connsiteX37" fmla="*/ 5810258 w 6079389"/>
                  <a:gd name="connsiteY37" fmla="*/ 5768485 h 6425371"/>
                  <a:gd name="connsiteX38" fmla="*/ 5345135 w 6079389"/>
                  <a:gd name="connsiteY38" fmla="*/ 5858727 h 6425371"/>
                  <a:gd name="connsiteX39" fmla="*/ 5219433 w 6079389"/>
                  <a:gd name="connsiteY39" fmla="*/ 5835161 h 6425371"/>
                  <a:gd name="connsiteX40" fmla="*/ 4766077 w 6079389"/>
                  <a:gd name="connsiteY40" fmla="*/ 5678449 h 6425371"/>
                  <a:gd name="connsiteX41" fmla="*/ 4668743 w 6079389"/>
                  <a:gd name="connsiteY41" fmla="*/ 5478276 h 6425371"/>
                  <a:gd name="connsiteX42" fmla="*/ 4868916 w 6079389"/>
                  <a:gd name="connsiteY42" fmla="*/ 5380942 h 6425371"/>
                  <a:gd name="connsiteX43" fmla="*/ 5322272 w 6079389"/>
                  <a:gd name="connsiteY43" fmla="*/ 5537654 h 6425371"/>
                  <a:gd name="connsiteX44" fmla="*/ 5612887 w 6079389"/>
                  <a:gd name="connsiteY44" fmla="*/ 5536560 h 6425371"/>
                  <a:gd name="connsiteX45" fmla="*/ 5783942 w 6079389"/>
                  <a:gd name="connsiteY45" fmla="*/ 5264226 h 6425371"/>
                  <a:gd name="connsiteX46" fmla="*/ 5787925 w 6079389"/>
                  <a:gd name="connsiteY46" fmla="*/ 1967172 h 6425371"/>
                  <a:gd name="connsiteX47" fmla="*/ 5502375 w 6079389"/>
                  <a:gd name="connsiteY47" fmla="*/ 1733625 h 6425371"/>
                  <a:gd name="connsiteX48" fmla="*/ 769189 w 6079389"/>
                  <a:gd name="connsiteY48" fmla="*/ 311225 h 6425371"/>
                  <a:gd name="connsiteX49" fmla="*/ 486578 w 6079389"/>
                  <a:gd name="connsiteY49" fmla="*/ 541560 h 6425371"/>
                  <a:gd name="connsiteX50" fmla="*/ 481719 w 6079389"/>
                  <a:gd name="connsiteY50" fmla="*/ 589762 h 6425371"/>
                  <a:gd name="connsiteX51" fmla="*/ 480717 w 6079389"/>
                  <a:gd name="connsiteY51" fmla="*/ 589762 h 6425371"/>
                  <a:gd name="connsiteX52" fmla="*/ 480716 w 6079389"/>
                  <a:gd name="connsiteY52" fmla="*/ 2839184 h 6425371"/>
                  <a:gd name="connsiteX53" fmla="*/ 331070 w 6079389"/>
                  <a:gd name="connsiteY53" fmla="*/ 2988830 h 6425371"/>
                  <a:gd name="connsiteX54" fmla="*/ 331071 w 6079389"/>
                  <a:gd name="connsiteY54" fmla="*/ 2988829 h 6425371"/>
                  <a:gd name="connsiteX55" fmla="*/ 181425 w 6079389"/>
                  <a:gd name="connsiteY55" fmla="*/ 2839183 h 6425371"/>
                  <a:gd name="connsiteX56" fmla="*/ 181426 w 6079389"/>
                  <a:gd name="connsiteY56" fmla="*/ 557970 h 6425371"/>
                  <a:gd name="connsiteX57" fmla="*/ 182475 w 6079389"/>
                  <a:gd name="connsiteY57" fmla="*/ 557970 h 6425371"/>
                  <a:gd name="connsiteX58" fmla="*/ 182394 w 6079389"/>
                  <a:gd name="connsiteY58" fmla="*/ 555809 h 6425371"/>
                  <a:gd name="connsiteX59" fmla="*/ 201831 w 6079389"/>
                  <a:gd name="connsiteY59" fmla="*/ 437593 h 6425371"/>
                  <a:gd name="connsiteX60" fmla="*/ 808679 w 6079389"/>
                  <a:gd name="connsiteY60" fmla="*/ 1114 h 64253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</a:cxnLst>
                <a:rect l="l" t="t" r="r" b="b"/>
                <a:pathLst>
                  <a:path w="6079389" h="6425371">
                    <a:moveTo>
                      <a:pt x="391886" y="3446312"/>
                    </a:moveTo>
                    <a:cubicBezTo>
                      <a:pt x="608319" y="3446312"/>
                      <a:pt x="783772" y="3621765"/>
                      <a:pt x="783772" y="3838198"/>
                    </a:cubicBezTo>
                    <a:cubicBezTo>
                      <a:pt x="783772" y="4163560"/>
                      <a:pt x="783771" y="4488922"/>
                      <a:pt x="783771" y="4814284"/>
                    </a:cubicBezTo>
                    <a:cubicBezTo>
                      <a:pt x="783771" y="5030717"/>
                      <a:pt x="608318" y="5206170"/>
                      <a:pt x="391885" y="5206170"/>
                    </a:cubicBezTo>
                    <a:lnTo>
                      <a:pt x="391886" y="5206169"/>
                    </a:lnTo>
                    <a:cubicBezTo>
                      <a:pt x="175453" y="5206169"/>
                      <a:pt x="0" y="5030716"/>
                      <a:pt x="0" y="4814283"/>
                    </a:cubicBezTo>
                    <a:lnTo>
                      <a:pt x="0" y="3838198"/>
                    </a:lnTo>
                    <a:cubicBezTo>
                      <a:pt x="0" y="3621765"/>
                      <a:pt x="175453" y="3446312"/>
                      <a:pt x="391886" y="3446312"/>
                    </a:cubicBezTo>
                    <a:close/>
                    <a:moveTo>
                      <a:pt x="1531258" y="3090714"/>
                    </a:moveTo>
                    <a:cubicBezTo>
                      <a:pt x="1747691" y="3090714"/>
                      <a:pt x="1923144" y="3266167"/>
                      <a:pt x="1923144" y="3482600"/>
                    </a:cubicBezTo>
                    <a:cubicBezTo>
                      <a:pt x="1923144" y="4045027"/>
                      <a:pt x="1923143" y="4607454"/>
                      <a:pt x="1923143" y="5169881"/>
                    </a:cubicBezTo>
                    <a:cubicBezTo>
                      <a:pt x="1923143" y="5386314"/>
                      <a:pt x="1747690" y="5561767"/>
                      <a:pt x="1531257" y="5561767"/>
                    </a:cubicBezTo>
                    <a:lnTo>
                      <a:pt x="1531258" y="5561766"/>
                    </a:lnTo>
                    <a:cubicBezTo>
                      <a:pt x="1314825" y="5561766"/>
                      <a:pt x="1139372" y="5386313"/>
                      <a:pt x="1139372" y="5169880"/>
                    </a:cubicBezTo>
                    <a:lnTo>
                      <a:pt x="1139372" y="3482600"/>
                    </a:lnTo>
                    <a:cubicBezTo>
                      <a:pt x="1139372" y="3266167"/>
                      <a:pt x="1314825" y="3090714"/>
                      <a:pt x="1531258" y="3090714"/>
                    </a:cubicBezTo>
                    <a:close/>
                    <a:moveTo>
                      <a:pt x="2670630" y="2655284"/>
                    </a:moveTo>
                    <a:cubicBezTo>
                      <a:pt x="2887063" y="2655284"/>
                      <a:pt x="3062516" y="2830737"/>
                      <a:pt x="3062516" y="3047170"/>
                    </a:cubicBezTo>
                    <a:cubicBezTo>
                      <a:pt x="3062516" y="3899883"/>
                      <a:pt x="3062515" y="4752596"/>
                      <a:pt x="3062515" y="5605309"/>
                    </a:cubicBezTo>
                    <a:cubicBezTo>
                      <a:pt x="3062515" y="5821742"/>
                      <a:pt x="2887062" y="5997195"/>
                      <a:pt x="2670629" y="5997195"/>
                    </a:cubicBezTo>
                    <a:lnTo>
                      <a:pt x="2670630" y="5997194"/>
                    </a:lnTo>
                    <a:cubicBezTo>
                      <a:pt x="2454197" y="5997194"/>
                      <a:pt x="2278744" y="5821741"/>
                      <a:pt x="2278744" y="5605308"/>
                    </a:cubicBezTo>
                    <a:lnTo>
                      <a:pt x="2278744" y="3047170"/>
                    </a:lnTo>
                    <a:cubicBezTo>
                      <a:pt x="2278744" y="2830737"/>
                      <a:pt x="2454197" y="2655284"/>
                      <a:pt x="2670630" y="2655284"/>
                    </a:cubicBezTo>
                    <a:close/>
                    <a:moveTo>
                      <a:pt x="3810002" y="2227106"/>
                    </a:moveTo>
                    <a:cubicBezTo>
                      <a:pt x="4026435" y="2227106"/>
                      <a:pt x="4201888" y="2402559"/>
                      <a:pt x="4201888" y="2618992"/>
                    </a:cubicBezTo>
                    <a:cubicBezTo>
                      <a:pt x="4201888" y="3757156"/>
                      <a:pt x="4201887" y="4895321"/>
                      <a:pt x="4201887" y="6033485"/>
                    </a:cubicBezTo>
                    <a:cubicBezTo>
                      <a:pt x="4201887" y="6249918"/>
                      <a:pt x="4026434" y="6425371"/>
                      <a:pt x="3810001" y="6425371"/>
                    </a:cubicBezTo>
                    <a:lnTo>
                      <a:pt x="3810002" y="6425370"/>
                    </a:lnTo>
                    <a:cubicBezTo>
                      <a:pt x="3593569" y="6425370"/>
                      <a:pt x="3418116" y="6249917"/>
                      <a:pt x="3418116" y="6033484"/>
                    </a:cubicBezTo>
                    <a:lnTo>
                      <a:pt x="3418116" y="2618992"/>
                    </a:lnTo>
                    <a:cubicBezTo>
                      <a:pt x="3418116" y="2402559"/>
                      <a:pt x="3593569" y="2227106"/>
                      <a:pt x="3810002" y="2227106"/>
                    </a:cubicBezTo>
                    <a:close/>
                    <a:moveTo>
                      <a:pt x="808679" y="1114"/>
                    </a:moveTo>
                    <a:lnTo>
                      <a:pt x="926895" y="20551"/>
                    </a:lnTo>
                    <a:lnTo>
                      <a:pt x="5587189" y="1434210"/>
                    </a:lnTo>
                    <a:cubicBezTo>
                      <a:pt x="6049287" y="1575150"/>
                      <a:pt x="6072666" y="1832395"/>
                      <a:pt x="6069794" y="1993544"/>
                    </a:cubicBezTo>
                    <a:cubicBezTo>
                      <a:pt x="6059298" y="2680744"/>
                      <a:pt x="6071846" y="4619829"/>
                      <a:pt x="6079389" y="5307043"/>
                    </a:cubicBezTo>
                    <a:cubicBezTo>
                      <a:pt x="6079269" y="5510180"/>
                      <a:pt x="5961613" y="5663542"/>
                      <a:pt x="5810258" y="5768485"/>
                    </a:cubicBezTo>
                    <a:cubicBezTo>
                      <a:pt x="5671304" y="5864830"/>
                      <a:pt x="5503187" y="5895562"/>
                      <a:pt x="5345135" y="5858727"/>
                    </a:cubicBezTo>
                    <a:lnTo>
                      <a:pt x="5219433" y="5835161"/>
                    </a:lnTo>
                    <a:lnTo>
                      <a:pt x="4766077" y="5678449"/>
                    </a:lnTo>
                    <a:cubicBezTo>
                      <a:pt x="4683922" y="5650051"/>
                      <a:pt x="4640344" y="5560430"/>
                      <a:pt x="4668743" y="5478276"/>
                    </a:cubicBezTo>
                    <a:cubicBezTo>
                      <a:pt x="4697141" y="5396121"/>
                      <a:pt x="4786762" y="5352544"/>
                      <a:pt x="4868916" y="5380942"/>
                    </a:cubicBezTo>
                    <a:lnTo>
                      <a:pt x="5322272" y="5537654"/>
                    </a:lnTo>
                    <a:cubicBezTo>
                      <a:pt x="5411887" y="5562689"/>
                      <a:pt x="5526041" y="5599877"/>
                      <a:pt x="5612887" y="5536560"/>
                    </a:cubicBezTo>
                    <a:cubicBezTo>
                      <a:pt x="5699733" y="5473243"/>
                      <a:pt x="5776844" y="5376525"/>
                      <a:pt x="5783942" y="5264226"/>
                    </a:cubicBezTo>
                    <a:cubicBezTo>
                      <a:pt x="5785270" y="4165208"/>
                      <a:pt x="5786597" y="3066190"/>
                      <a:pt x="5787925" y="1967172"/>
                    </a:cubicBezTo>
                    <a:cubicBezTo>
                      <a:pt x="5773762" y="1849640"/>
                      <a:pt x="5704476" y="1802152"/>
                      <a:pt x="5502375" y="1733625"/>
                    </a:cubicBezTo>
                    <a:cubicBezTo>
                      <a:pt x="4665017" y="1449701"/>
                      <a:pt x="1605155" y="509902"/>
                      <a:pt x="769189" y="311225"/>
                    </a:cubicBezTo>
                    <a:cubicBezTo>
                      <a:pt x="629785" y="311225"/>
                      <a:pt x="513477" y="410108"/>
                      <a:pt x="486578" y="541560"/>
                    </a:cubicBezTo>
                    <a:lnTo>
                      <a:pt x="481719" y="589762"/>
                    </a:lnTo>
                    <a:lnTo>
                      <a:pt x="480717" y="589762"/>
                    </a:lnTo>
                    <a:cubicBezTo>
                      <a:pt x="480717" y="1339569"/>
                      <a:pt x="480716" y="2089377"/>
                      <a:pt x="480716" y="2839184"/>
                    </a:cubicBezTo>
                    <a:cubicBezTo>
                      <a:pt x="480716" y="2921831"/>
                      <a:pt x="413717" y="2988830"/>
                      <a:pt x="331070" y="2988830"/>
                    </a:cubicBezTo>
                    <a:lnTo>
                      <a:pt x="331071" y="2988829"/>
                    </a:lnTo>
                    <a:cubicBezTo>
                      <a:pt x="248424" y="2988829"/>
                      <a:pt x="181425" y="2921830"/>
                      <a:pt x="181425" y="2839183"/>
                    </a:cubicBezTo>
                    <a:cubicBezTo>
                      <a:pt x="181425" y="2078779"/>
                      <a:pt x="181426" y="1318374"/>
                      <a:pt x="181426" y="557970"/>
                    </a:cubicBezTo>
                    <a:lnTo>
                      <a:pt x="182475" y="557970"/>
                    </a:lnTo>
                    <a:cubicBezTo>
                      <a:pt x="182448" y="557250"/>
                      <a:pt x="182421" y="556529"/>
                      <a:pt x="182394" y="555809"/>
                    </a:cubicBezTo>
                    <a:cubicBezTo>
                      <a:pt x="184813" y="516583"/>
                      <a:pt x="191199" y="477016"/>
                      <a:pt x="201831" y="437593"/>
                    </a:cubicBezTo>
                    <a:cubicBezTo>
                      <a:pt x="276256" y="161632"/>
                      <a:pt x="534099" y="-15818"/>
                      <a:pt x="808679" y="1114"/>
                    </a:cubicBezTo>
                    <a:close/>
                  </a:path>
                </a:pathLst>
              </a:custGeom>
              <a:solidFill>
                <a:srgbClr val="282828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02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53" b="0" i="0" u="none" strike="noStrike" kern="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122" name="Rectangle 121"/>
            <p:cNvSpPr/>
            <p:nvPr/>
          </p:nvSpPr>
          <p:spPr bwMode="auto">
            <a:xfrm>
              <a:off x="11330781" y="4276764"/>
              <a:ext cx="315913" cy="86593"/>
            </a:xfrm>
            <a:prstGeom prst="rect">
              <a:avLst/>
            </a:prstGeom>
            <a:solidFill>
              <a:srgbClr val="202428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0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55" name="Group 154"/>
          <p:cNvGrpSpPr/>
          <p:nvPr/>
        </p:nvGrpSpPr>
        <p:grpSpPr>
          <a:xfrm>
            <a:off x="312473" y="3871239"/>
            <a:ext cx="3362433" cy="2296386"/>
            <a:chOff x="331948" y="4284081"/>
            <a:chExt cx="3293308" cy="2249176"/>
          </a:xfrm>
        </p:grpSpPr>
        <p:pic>
          <p:nvPicPr>
            <p:cNvPr id="137" name="Picture 136">
              <a:hlinkClick r:id="rId11"/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1948" y="4284081"/>
              <a:ext cx="3293308" cy="2249176"/>
            </a:xfrm>
            <a:prstGeom prst="rect">
              <a:avLst/>
            </a:prstGeom>
          </p:spPr>
        </p:pic>
        <p:pic>
          <p:nvPicPr>
            <p:cNvPr id="141" name="Picture 140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14337" y="4360069"/>
              <a:ext cx="3127639" cy="1768232"/>
            </a:xfrm>
            <a:prstGeom prst="rect">
              <a:avLst/>
            </a:prstGeom>
          </p:spPr>
        </p:pic>
        <p:sp>
          <p:nvSpPr>
            <p:cNvPr id="129" name="Rectangle 128"/>
            <p:cNvSpPr/>
            <p:nvPr/>
          </p:nvSpPr>
          <p:spPr>
            <a:xfrm>
              <a:off x="511969" y="4669326"/>
              <a:ext cx="2331244" cy="1365757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rgbClr val="1E1E1E">
                  <a:alpha val="25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130" name="Picture 129"/>
            <p:cNvPicPr>
              <a:picLocks noChangeAspect="1"/>
            </p:cNvPicPr>
            <p:nvPr/>
          </p:nvPicPr>
          <p:blipFill>
            <a:blip r:embed="rId1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110806" y="4764734"/>
              <a:ext cx="784093" cy="553478"/>
            </a:xfrm>
            <a:prstGeom prst="rect">
              <a:avLst/>
            </a:prstGeom>
          </p:spPr>
        </p:pic>
        <p:pic>
          <p:nvPicPr>
            <p:cNvPr id="131" name="Picture 130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581964" y="5311915"/>
              <a:ext cx="753340" cy="667865"/>
            </a:xfrm>
            <a:prstGeom prst="rect">
              <a:avLst/>
            </a:prstGeom>
          </p:spPr>
        </p:pic>
        <p:pic>
          <p:nvPicPr>
            <p:cNvPr id="133" name="Picture 132"/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64868" y="5482147"/>
              <a:ext cx="640439" cy="499313"/>
            </a:xfrm>
            <a:prstGeom prst="rect">
              <a:avLst/>
            </a:prstGeom>
          </p:spPr>
        </p:pic>
        <p:pic>
          <p:nvPicPr>
            <p:cNvPr id="134" name="Picture 133"/>
            <p:cNvPicPr>
              <a:picLocks noChangeAspect="1"/>
            </p:cNvPicPr>
            <p:nvPr/>
          </p:nvPicPr>
          <p:blipFill rotWithShape="1"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7" t="9529" r="4593" b="1800"/>
            <a:stretch/>
          </p:blipFill>
          <p:spPr>
            <a:xfrm>
              <a:off x="1911567" y="4784841"/>
              <a:ext cx="780798" cy="598657"/>
            </a:xfrm>
            <a:prstGeom prst="rect">
              <a:avLst/>
            </a:prstGeom>
          </p:spPr>
        </p:pic>
        <p:grpSp>
          <p:nvGrpSpPr>
            <p:cNvPr id="142" name="Group 141"/>
            <p:cNvGrpSpPr/>
            <p:nvPr/>
          </p:nvGrpSpPr>
          <p:grpSpPr>
            <a:xfrm>
              <a:off x="1428700" y="5526116"/>
              <a:ext cx="738876" cy="418445"/>
              <a:chOff x="1499033" y="5623881"/>
              <a:chExt cx="589798" cy="334018"/>
            </a:xfrm>
          </p:grpSpPr>
          <p:pic>
            <p:nvPicPr>
              <p:cNvPr id="132" name="Picture 131"/>
              <p:cNvPicPr>
                <a:picLocks noChangeAspect="1"/>
              </p:cNvPicPr>
              <p:nvPr/>
            </p:nvPicPr>
            <p:blipFill>
              <a:blip r:embed="rId18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1499033" y="5623881"/>
                <a:ext cx="589798" cy="334018"/>
              </a:xfrm>
              <a:prstGeom prst="rect">
                <a:avLst/>
              </a:prstGeom>
            </p:spPr>
          </p:pic>
          <p:pic>
            <p:nvPicPr>
              <p:cNvPr id="135" name="Picture 134"/>
              <p:cNvPicPr>
                <a:picLocks noChangeAspect="1"/>
              </p:cNvPicPr>
              <p:nvPr/>
            </p:nvPicPr>
            <p:blipFill rotWithShape="1">
              <a:blip r:embed="rId18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5179" r="2998" b="7153"/>
              <a:stretch/>
            </p:blipFill>
            <p:spPr>
              <a:xfrm>
                <a:off x="1529584" y="5623881"/>
                <a:ext cx="541570" cy="310126"/>
              </a:xfrm>
              <a:prstGeom prst="rect">
                <a:avLst/>
              </a:prstGeom>
            </p:spPr>
          </p:pic>
        </p:grpSp>
        <p:cxnSp>
          <p:nvCxnSpPr>
            <p:cNvPr id="143" name="Straight Connector 142"/>
            <p:cNvCxnSpPr/>
            <p:nvPr/>
          </p:nvCxnSpPr>
          <p:spPr>
            <a:xfrm>
              <a:off x="581964" y="4757126"/>
              <a:ext cx="611836" cy="0"/>
            </a:xfrm>
            <a:prstGeom prst="line">
              <a:avLst/>
            </a:prstGeom>
            <a:ln w="9525">
              <a:solidFill>
                <a:srgbClr val="E6E6E7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/>
            <p:cNvCxnSpPr/>
            <p:nvPr/>
          </p:nvCxnSpPr>
          <p:spPr>
            <a:xfrm>
              <a:off x="581964" y="4799747"/>
              <a:ext cx="611836" cy="0"/>
            </a:xfrm>
            <a:prstGeom prst="line">
              <a:avLst/>
            </a:prstGeom>
            <a:ln w="9525">
              <a:solidFill>
                <a:srgbClr val="E6E6E7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/>
            <p:cNvCxnSpPr/>
            <p:nvPr/>
          </p:nvCxnSpPr>
          <p:spPr>
            <a:xfrm>
              <a:off x="581964" y="4842368"/>
              <a:ext cx="611836" cy="0"/>
            </a:xfrm>
            <a:prstGeom prst="line">
              <a:avLst/>
            </a:prstGeom>
            <a:ln w="9525">
              <a:solidFill>
                <a:srgbClr val="E6E6E7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/>
            <p:cNvCxnSpPr/>
            <p:nvPr/>
          </p:nvCxnSpPr>
          <p:spPr>
            <a:xfrm>
              <a:off x="581964" y="4884989"/>
              <a:ext cx="611836" cy="0"/>
            </a:xfrm>
            <a:prstGeom prst="line">
              <a:avLst/>
            </a:prstGeom>
            <a:ln w="9525">
              <a:solidFill>
                <a:srgbClr val="E6E6E7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/>
            <p:cNvCxnSpPr/>
            <p:nvPr/>
          </p:nvCxnSpPr>
          <p:spPr>
            <a:xfrm>
              <a:off x="581964" y="4927610"/>
              <a:ext cx="611836" cy="0"/>
            </a:xfrm>
            <a:prstGeom prst="line">
              <a:avLst/>
            </a:prstGeom>
            <a:ln w="9525">
              <a:solidFill>
                <a:srgbClr val="E6E6E7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/>
            <p:cNvCxnSpPr/>
            <p:nvPr/>
          </p:nvCxnSpPr>
          <p:spPr>
            <a:xfrm>
              <a:off x="581964" y="4970231"/>
              <a:ext cx="611836" cy="0"/>
            </a:xfrm>
            <a:prstGeom prst="line">
              <a:avLst/>
            </a:prstGeom>
            <a:ln w="9525">
              <a:solidFill>
                <a:srgbClr val="E6E6E7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/>
            <p:cNvCxnSpPr/>
            <p:nvPr/>
          </p:nvCxnSpPr>
          <p:spPr>
            <a:xfrm>
              <a:off x="581964" y="5012852"/>
              <a:ext cx="611836" cy="0"/>
            </a:xfrm>
            <a:prstGeom prst="line">
              <a:avLst/>
            </a:prstGeom>
            <a:ln w="9525">
              <a:solidFill>
                <a:srgbClr val="E6E6E7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/>
            <p:cNvCxnSpPr/>
            <p:nvPr/>
          </p:nvCxnSpPr>
          <p:spPr>
            <a:xfrm>
              <a:off x="581964" y="5055473"/>
              <a:ext cx="611836" cy="0"/>
            </a:xfrm>
            <a:prstGeom prst="line">
              <a:avLst/>
            </a:prstGeom>
            <a:ln w="9525">
              <a:solidFill>
                <a:srgbClr val="E6E6E7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/>
            <p:cNvCxnSpPr/>
            <p:nvPr/>
          </p:nvCxnSpPr>
          <p:spPr>
            <a:xfrm>
              <a:off x="581964" y="5098094"/>
              <a:ext cx="611836" cy="0"/>
            </a:xfrm>
            <a:prstGeom prst="line">
              <a:avLst/>
            </a:prstGeom>
            <a:ln w="9525">
              <a:solidFill>
                <a:srgbClr val="E6E6E7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/>
            <p:cNvCxnSpPr/>
            <p:nvPr/>
          </p:nvCxnSpPr>
          <p:spPr>
            <a:xfrm>
              <a:off x="581964" y="5140717"/>
              <a:ext cx="611836" cy="0"/>
            </a:xfrm>
            <a:prstGeom prst="line">
              <a:avLst/>
            </a:prstGeom>
            <a:ln w="9525">
              <a:solidFill>
                <a:srgbClr val="E6E6E7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328901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8207" y="487"/>
            <a:ext cx="8493793" cy="689678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 bwMode="auto">
          <a:xfrm>
            <a:off x="1" y="487"/>
            <a:ext cx="5165366" cy="6857027"/>
          </a:xfrm>
          <a:prstGeom prst="rect">
            <a:avLst/>
          </a:prstGeom>
          <a:solidFill>
            <a:srgbClr val="1E1E1E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5"/>
          <p:cNvSpPr txBox="1">
            <a:spLocks/>
          </p:cNvSpPr>
          <p:nvPr/>
        </p:nvSpPr>
        <p:spPr>
          <a:xfrm>
            <a:off x="252306" y="1992098"/>
            <a:ext cx="4760699" cy="2873805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705" b="0" i="0" u="none" strike="noStrike" kern="1200" cap="none" spc="-102" normalizeH="0" baseline="0" noProof="0" dirty="0">
                <a:ln w="3175"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n-ea"/>
                <a:cs typeface="Segoe UI" pitchFamily="34" charset="0"/>
              </a:rPr>
              <a:t>Stories, information and Data </a:t>
            </a:r>
          </a:p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4705" dirty="0">
              <a:solidFill>
                <a:schemeClr val="bg1"/>
              </a:solidFill>
            </a:endParaRPr>
          </a:p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-102" normalizeH="0" baseline="0" noProof="0" dirty="0">
                <a:ln w="3175"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bold" panose="020B0702040204020203" pitchFamily="34" charset="0"/>
                <a:cs typeface="Segoe UI Semibold" panose="020B0702040204020203" pitchFamily="34" charset="0"/>
              </a:rPr>
              <a:t>… As visuals …</a:t>
            </a:r>
          </a:p>
        </p:txBody>
      </p:sp>
    </p:spTree>
    <p:extLst>
      <p:ext uri="{BB962C8B-B14F-4D97-AF65-F5344CB8AC3E}">
        <p14:creationId xmlns:p14="http://schemas.microsoft.com/office/powerpoint/2010/main" val="2647576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7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 bwMode="auto">
          <a:xfrm>
            <a:off x="5528859" y="1046302"/>
            <a:ext cx="4403198" cy="3403639"/>
          </a:xfrm>
          <a:prstGeom prst="rect">
            <a:avLst/>
          </a:prstGeom>
          <a:solidFill>
            <a:srgbClr val="EAEAEA"/>
          </a:solidFill>
          <a:ln w="6350">
            <a:solidFill>
              <a:schemeClr val="accent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-2500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6177950" y="4287724"/>
            <a:ext cx="253721" cy="259098"/>
          </a:xfrm>
          <a:prstGeom prst="rect">
            <a:avLst/>
          </a:prstGeom>
          <a:solidFill>
            <a:srgbClr val="EAEAEA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69240" y="1624390"/>
            <a:ext cx="4673547" cy="1810358"/>
          </a:xfrm>
        </p:spPr>
        <p:txBody>
          <a:bodyPr wrap="square" anchor="t">
            <a:spAutoFit/>
          </a:bodyPr>
          <a:lstStyle/>
          <a:p>
            <a:r>
              <a:rPr lang="en-US" sz="3921" dirty="0">
                <a:solidFill>
                  <a:schemeClr val="tx1"/>
                </a:solidFill>
              </a:rPr>
              <a:t>Manage in a familiar environment</a:t>
            </a:r>
            <a:r>
              <a:rPr lang="en-US" sz="3921" kern="0" dirty="0">
                <a:solidFill>
                  <a:schemeClr val="tx1"/>
                </a:solidFill>
                <a:ea typeface="Segoe UI Black" panose="020B0A02040204020203" pitchFamily="34" charset="0"/>
                <a:cs typeface="Segoe UI Semibold" panose="020B0702040204020203" pitchFamily="34" charset="0"/>
              </a:rPr>
              <a:t>—</a:t>
            </a:r>
            <a:r>
              <a:rPr lang="en-US" sz="3921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Azure</a:t>
            </a:r>
            <a:r>
              <a:rPr lang="en-US" sz="3921" dirty="0">
                <a:solidFill>
                  <a:schemeClr val="tx1"/>
                </a:solidFill>
              </a:rPr>
              <a:t> </a:t>
            </a:r>
            <a:br>
              <a:rPr lang="en-US" sz="3921" dirty="0">
                <a:solidFill>
                  <a:schemeClr val="tx1"/>
                </a:solidFill>
              </a:rPr>
            </a:br>
            <a:endParaRPr lang="en-US" sz="3921" dirty="0">
              <a:solidFill>
                <a:schemeClr val="tx1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type="body" sz="quarter" idx="12"/>
          </p:nvPr>
        </p:nvSpPr>
        <p:spPr>
          <a:xfrm>
            <a:off x="-27827" y="4242667"/>
            <a:ext cx="4883753" cy="1680896"/>
          </a:xfrm>
        </p:spPr>
        <p:txBody>
          <a:bodyPr vert="horz" wrap="square" lIns="143428" tIns="0" rIns="143428" bIns="91427" rtlCol="0" anchor="t">
            <a:spAutoFit/>
          </a:bodyPr>
          <a:lstStyle/>
          <a:p>
            <a:pPr marL="342834" indent="-342834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61" b="1" kern="0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Manually or programmatically </a:t>
            </a:r>
            <a:br>
              <a:rPr lang="en-US" sz="1961" b="1" kern="0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en-US" sz="1961" b="1" kern="0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provision workspaces </a:t>
            </a:r>
          </a:p>
          <a:p>
            <a:pPr marL="342834" indent="-342834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61" b="1" kern="0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Create datasets and reports</a:t>
            </a:r>
          </a:p>
          <a:p>
            <a:pPr marL="342834" indent="-342834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61" b="1" kern="0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Embed reports in your app</a:t>
            </a:r>
          </a:p>
          <a:p>
            <a:pPr marL="342834" indent="-342834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61" b="1" kern="0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Control refresh behavior and credentials</a:t>
            </a:r>
          </a:p>
        </p:txBody>
      </p:sp>
      <p:sp>
        <p:nvSpPr>
          <p:cNvPr id="105" name="TextBox 104"/>
          <p:cNvSpPr txBox="1"/>
          <p:nvPr/>
        </p:nvSpPr>
        <p:spPr>
          <a:xfrm>
            <a:off x="10744025" y="3059955"/>
            <a:ext cx="1315753" cy="2564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 defTabSz="970235">
              <a:defRPr sz="1100" kern="0">
                <a:solidFill>
                  <a:schemeClr val="accent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marL="0" marR="0" lvl="0" indent="0" algn="ctr" defTabSz="95112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78" b="0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Segoe UI Semibold" panose="020B0702040204020203" pitchFamily="34" charset="0"/>
                <a:cs typeface="Segoe UI Semibold" panose="020B0702040204020203" pitchFamily="34" charset="0"/>
              </a:rPr>
              <a:t>Power BI report</a:t>
            </a:r>
          </a:p>
        </p:txBody>
      </p:sp>
      <p:sp>
        <p:nvSpPr>
          <p:cNvPr id="108" name="Left Bracket 107"/>
          <p:cNvSpPr/>
          <p:nvPr/>
        </p:nvSpPr>
        <p:spPr>
          <a:xfrm rot="10800000">
            <a:off x="6836371" y="1175913"/>
            <a:ext cx="188454" cy="3111811"/>
          </a:xfrm>
          <a:prstGeom prst="leftBracket">
            <a:avLst/>
          </a:prstGeom>
          <a:noFill/>
          <a:ln w="19050" cap="flat" cmpd="sng" algn="ctr">
            <a:solidFill>
              <a:schemeClr val="accent4"/>
            </a:solidFill>
            <a:prstDash val="solid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324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72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109" name="Group 108"/>
          <p:cNvGrpSpPr/>
          <p:nvPr/>
        </p:nvGrpSpPr>
        <p:grpSpPr>
          <a:xfrm>
            <a:off x="5728959" y="2747569"/>
            <a:ext cx="1174798" cy="1172949"/>
            <a:chOff x="282950" y="3335190"/>
            <a:chExt cx="1152030" cy="1150218"/>
          </a:xfrm>
          <a:solidFill>
            <a:schemeClr val="accent4"/>
          </a:solidFill>
        </p:grpSpPr>
        <p:sp>
          <p:nvSpPr>
            <p:cNvPr id="116" name="Freeform 115"/>
            <p:cNvSpPr>
              <a:spLocks noChangeAspect="1"/>
            </p:cNvSpPr>
            <p:nvPr/>
          </p:nvSpPr>
          <p:spPr bwMode="auto">
            <a:xfrm flipH="1">
              <a:off x="477643" y="3335190"/>
              <a:ext cx="762645" cy="729179"/>
            </a:xfrm>
            <a:custGeom>
              <a:avLst/>
              <a:gdLst>
                <a:gd name="connsiteX0" fmla="*/ 144517 w 665158"/>
                <a:gd name="connsiteY0" fmla="*/ 432643 h 635971"/>
                <a:gd name="connsiteX1" fmla="*/ 134794 w 665158"/>
                <a:gd name="connsiteY1" fmla="*/ 438281 h 635971"/>
                <a:gd name="connsiteX2" fmla="*/ 131240 w 665158"/>
                <a:gd name="connsiteY2" fmla="*/ 453701 h 635971"/>
                <a:gd name="connsiteX3" fmla="*/ 135004 w 665158"/>
                <a:gd name="connsiteY3" fmla="*/ 468403 h 635971"/>
                <a:gd name="connsiteX4" fmla="*/ 144883 w 665158"/>
                <a:gd name="connsiteY4" fmla="*/ 473874 h 635971"/>
                <a:gd name="connsiteX5" fmla="*/ 155050 w 665158"/>
                <a:gd name="connsiteY5" fmla="*/ 468458 h 635971"/>
                <a:gd name="connsiteX6" fmla="*/ 158788 w 665158"/>
                <a:gd name="connsiteY6" fmla="*/ 453369 h 635971"/>
                <a:gd name="connsiteX7" fmla="*/ 155024 w 665158"/>
                <a:gd name="connsiteY7" fmla="*/ 438059 h 635971"/>
                <a:gd name="connsiteX8" fmla="*/ 144517 w 665158"/>
                <a:gd name="connsiteY8" fmla="*/ 432643 h 635971"/>
                <a:gd name="connsiteX9" fmla="*/ 96733 w 665158"/>
                <a:gd name="connsiteY9" fmla="*/ 413631 h 635971"/>
                <a:gd name="connsiteX10" fmla="*/ 96733 w 665158"/>
                <a:gd name="connsiteY10" fmla="*/ 492888 h 635971"/>
                <a:gd name="connsiteX11" fmla="*/ 48328 w 665158"/>
                <a:gd name="connsiteY11" fmla="*/ 492888 h 635971"/>
                <a:gd name="connsiteX12" fmla="*/ 48328 w 665158"/>
                <a:gd name="connsiteY12" fmla="*/ 474206 h 635971"/>
                <a:gd name="connsiteX13" fmla="*/ 74151 w 665158"/>
                <a:gd name="connsiteY13" fmla="*/ 474206 h 635971"/>
                <a:gd name="connsiteX14" fmla="*/ 74151 w 665158"/>
                <a:gd name="connsiteY14" fmla="*/ 413631 h 635971"/>
                <a:gd name="connsiteX15" fmla="*/ 144308 w 665158"/>
                <a:gd name="connsiteY15" fmla="*/ 412304 h 635971"/>
                <a:gd name="connsiteX16" fmla="*/ 164277 w 665158"/>
                <a:gd name="connsiteY16" fmla="*/ 417582 h 635971"/>
                <a:gd name="connsiteX17" fmla="*/ 177920 w 665158"/>
                <a:gd name="connsiteY17" fmla="*/ 432533 h 635971"/>
                <a:gd name="connsiteX18" fmla="*/ 182782 w 665158"/>
                <a:gd name="connsiteY18" fmla="*/ 454309 h 635971"/>
                <a:gd name="connsiteX19" fmla="*/ 177972 w 665158"/>
                <a:gd name="connsiteY19" fmla="*/ 475007 h 635971"/>
                <a:gd name="connsiteX20" fmla="*/ 164512 w 665158"/>
                <a:gd name="connsiteY20" fmla="*/ 489212 h 635971"/>
                <a:gd name="connsiteX21" fmla="*/ 145301 w 665158"/>
                <a:gd name="connsiteY21" fmla="*/ 494269 h 635971"/>
                <a:gd name="connsiteX22" fmla="*/ 136572 w 665158"/>
                <a:gd name="connsiteY22" fmla="*/ 493329 h 635971"/>
                <a:gd name="connsiteX23" fmla="*/ 127058 w 665158"/>
                <a:gd name="connsiteY23" fmla="*/ 503554 h 635971"/>
                <a:gd name="connsiteX24" fmla="*/ 98726 w 665158"/>
                <a:gd name="connsiteY24" fmla="*/ 503554 h 635971"/>
                <a:gd name="connsiteX25" fmla="*/ 118537 w 665158"/>
                <a:gd name="connsiteY25" fmla="*/ 483325 h 635971"/>
                <a:gd name="connsiteX26" fmla="*/ 107298 w 665158"/>
                <a:gd name="connsiteY26" fmla="*/ 453038 h 635971"/>
                <a:gd name="connsiteX27" fmla="*/ 111924 w 665158"/>
                <a:gd name="connsiteY27" fmla="*/ 431786 h 635971"/>
                <a:gd name="connsiteX28" fmla="*/ 125045 w 665158"/>
                <a:gd name="connsiteY28" fmla="*/ 417362 h 635971"/>
                <a:gd name="connsiteX29" fmla="*/ 144308 w 665158"/>
                <a:gd name="connsiteY29" fmla="*/ 412304 h 635971"/>
                <a:gd name="connsiteX30" fmla="*/ 214235 w 665158"/>
                <a:gd name="connsiteY30" fmla="*/ 412304 h 635971"/>
                <a:gd name="connsiteX31" fmla="*/ 236399 w 665158"/>
                <a:gd name="connsiteY31" fmla="*/ 419185 h 635971"/>
                <a:gd name="connsiteX32" fmla="*/ 244658 w 665158"/>
                <a:gd name="connsiteY32" fmla="*/ 437562 h 635971"/>
                <a:gd name="connsiteX33" fmla="*/ 226571 w 665158"/>
                <a:gd name="connsiteY33" fmla="*/ 461329 h 635971"/>
                <a:gd name="connsiteX34" fmla="*/ 218913 w 665158"/>
                <a:gd name="connsiteY34" fmla="*/ 464811 h 635971"/>
                <a:gd name="connsiteX35" fmla="*/ 215829 w 665158"/>
                <a:gd name="connsiteY35" fmla="*/ 467546 h 635971"/>
                <a:gd name="connsiteX36" fmla="*/ 214810 w 665158"/>
                <a:gd name="connsiteY36" fmla="*/ 470945 h 635971"/>
                <a:gd name="connsiteX37" fmla="*/ 216848 w 665158"/>
                <a:gd name="connsiteY37" fmla="*/ 475063 h 635971"/>
                <a:gd name="connsiteX38" fmla="*/ 222598 w 665158"/>
                <a:gd name="connsiteY38" fmla="*/ 476472 h 635971"/>
                <a:gd name="connsiteX39" fmla="*/ 233210 w 665158"/>
                <a:gd name="connsiteY39" fmla="*/ 474234 h 635971"/>
                <a:gd name="connsiteX40" fmla="*/ 243612 w 665158"/>
                <a:gd name="connsiteY40" fmla="*/ 468348 h 635971"/>
                <a:gd name="connsiteX41" fmla="*/ 243612 w 665158"/>
                <a:gd name="connsiteY41" fmla="*/ 490068 h 635971"/>
                <a:gd name="connsiteX42" fmla="*/ 222076 w 665158"/>
                <a:gd name="connsiteY42" fmla="*/ 494269 h 635971"/>
                <a:gd name="connsiteX43" fmla="*/ 204721 w 665158"/>
                <a:gd name="connsiteY43" fmla="*/ 491395 h 635971"/>
                <a:gd name="connsiteX44" fmla="*/ 193509 w 665158"/>
                <a:gd name="connsiteY44" fmla="*/ 482663 h 635971"/>
                <a:gd name="connsiteX45" fmla="*/ 189509 w 665158"/>
                <a:gd name="connsiteY45" fmla="*/ 468901 h 635971"/>
                <a:gd name="connsiteX46" fmla="*/ 194345 w 665158"/>
                <a:gd name="connsiteY46" fmla="*/ 454862 h 635971"/>
                <a:gd name="connsiteX47" fmla="*/ 210837 w 665158"/>
                <a:gd name="connsiteY47" fmla="*/ 443973 h 635971"/>
                <a:gd name="connsiteX48" fmla="*/ 218600 w 665158"/>
                <a:gd name="connsiteY48" fmla="*/ 439746 h 635971"/>
                <a:gd name="connsiteX49" fmla="*/ 220456 w 665158"/>
                <a:gd name="connsiteY49" fmla="*/ 435628 h 635971"/>
                <a:gd name="connsiteX50" fmla="*/ 218155 w 665158"/>
                <a:gd name="connsiteY50" fmla="*/ 431538 h 635971"/>
                <a:gd name="connsiteX51" fmla="*/ 212091 w 665158"/>
                <a:gd name="connsiteY51" fmla="*/ 430046 h 635971"/>
                <a:gd name="connsiteX52" fmla="*/ 193482 w 665158"/>
                <a:gd name="connsiteY52" fmla="*/ 435517 h 635971"/>
                <a:gd name="connsiteX53" fmla="*/ 193482 w 665158"/>
                <a:gd name="connsiteY53" fmla="*/ 415344 h 635971"/>
                <a:gd name="connsiteX54" fmla="*/ 201036 w 665158"/>
                <a:gd name="connsiteY54" fmla="*/ 413464 h 635971"/>
                <a:gd name="connsiteX55" fmla="*/ 207021 w 665158"/>
                <a:gd name="connsiteY55" fmla="*/ 412635 h 635971"/>
                <a:gd name="connsiteX56" fmla="*/ 214235 w 665158"/>
                <a:gd name="connsiteY56" fmla="*/ 412304 h 635971"/>
                <a:gd name="connsiteX57" fmla="*/ 420744 w 665158"/>
                <a:gd name="connsiteY57" fmla="*/ 354477 h 635971"/>
                <a:gd name="connsiteX58" fmla="*/ 372634 w 665158"/>
                <a:gd name="connsiteY58" fmla="*/ 354477 h 635971"/>
                <a:gd name="connsiteX59" fmla="*/ 372634 w 665158"/>
                <a:gd name="connsiteY59" fmla="*/ 402262 h 635971"/>
                <a:gd name="connsiteX60" fmla="*/ 420744 w 665158"/>
                <a:gd name="connsiteY60" fmla="*/ 402262 h 635971"/>
                <a:gd name="connsiteX61" fmla="*/ 496460 w 665158"/>
                <a:gd name="connsiteY61" fmla="*/ 354477 h 635971"/>
                <a:gd name="connsiteX62" fmla="*/ 448350 w 665158"/>
                <a:gd name="connsiteY62" fmla="*/ 354477 h 635971"/>
                <a:gd name="connsiteX63" fmla="*/ 448350 w 665158"/>
                <a:gd name="connsiteY63" fmla="*/ 402262 h 635971"/>
                <a:gd name="connsiteX64" fmla="*/ 496460 w 665158"/>
                <a:gd name="connsiteY64" fmla="*/ 402262 h 635971"/>
                <a:gd name="connsiteX65" fmla="*/ 572175 w 665158"/>
                <a:gd name="connsiteY65" fmla="*/ 354477 h 635971"/>
                <a:gd name="connsiteX66" fmla="*/ 524065 w 665158"/>
                <a:gd name="connsiteY66" fmla="*/ 354477 h 635971"/>
                <a:gd name="connsiteX67" fmla="*/ 524065 w 665158"/>
                <a:gd name="connsiteY67" fmla="*/ 402262 h 635971"/>
                <a:gd name="connsiteX68" fmla="*/ 572175 w 665158"/>
                <a:gd name="connsiteY68" fmla="*/ 402262 h 635971"/>
                <a:gd name="connsiteX69" fmla="*/ 496460 w 665158"/>
                <a:gd name="connsiteY69" fmla="*/ 287115 h 635971"/>
                <a:gd name="connsiteX70" fmla="*/ 448350 w 665158"/>
                <a:gd name="connsiteY70" fmla="*/ 287115 h 635971"/>
                <a:gd name="connsiteX71" fmla="*/ 448350 w 665158"/>
                <a:gd name="connsiteY71" fmla="*/ 334900 h 635971"/>
                <a:gd name="connsiteX72" fmla="*/ 496460 w 665158"/>
                <a:gd name="connsiteY72" fmla="*/ 334900 h 635971"/>
                <a:gd name="connsiteX73" fmla="*/ 572175 w 665158"/>
                <a:gd name="connsiteY73" fmla="*/ 287115 h 635971"/>
                <a:gd name="connsiteX74" fmla="*/ 524065 w 665158"/>
                <a:gd name="connsiteY74" fmla="*/ 287115 h 635971"/>
                <a:gd name="connsiteX75" fmla="*/ 524065 w 665158"/>
                <a:gd name="connsiteY75" fmla="*/ 334900 h 635971"/>
                <a:gd name="connsiteX76" fmla="*/ 572175 w 665158"/>
                <a:gd name="connsiteY76" fmla="*/ 334900 h 635971"/>
                <a:gd name="connsiteX77" fmla="*/ 146493 w 665158"/>
                <a:gd name="connsiteY77" fmla="*/ 261457 h 635971"/>
                <a:gd name="connsiteX78" fmla="*/ 247609 w 665158"/>
                <a:gd name="connsiteY78" fmla="*/ 292835 h 635971"/>
                <a:gd name="connsiteX79" fmla="*/ 146493 w 665158"/>
                <a:gd name="connsiteY79" fmla="*/ 324213 h 635971"/>
                <a:gd name="connsiteX80" fmla="*/ 45377 w 665158"/>
                <a:gd name="connsiteY80" fmla="*/ 292835 h 635971"/>
                <a:gd name="connsiteX81" fmla="*/ 146493 w 665158"/>
                <a:gd name="connsiteY81" fmla="*/ 261457 h 635971"/>
                <a:gd name="connsiteX82" fmla="*/ 146493 w 665158"/>
                <a:gd name="connsiteY82" fmla="*/ 238664 h 635971"/>
                <a:gd name="connsiteX83" fmla="*/ 756 w 665158"/>
                <a:gd name="connsiteY83" fmla="*/ 295386 h 635971"/>
                <a:gd name="connsiteX84" fmla="*/ 224 w 665158"/>
                <a:gd name="connsiteY84" fmla="*/ 299934 h 635971"/>
                <a:gd name="connsiteX85" fmla="*/ 0 w 665158"/>
                <a:gd name="connsiteY85" fmla="*/ 299934 h 635971"/>
                <a:gd name="connsiteX86" fmla="*/ 0 w 665158"/>
                <a:gd name="connsiteY86" fmla="*/ 301846 h 635971"/>
                <a:gd name="connsiteX87" fmla="*/ 0 w 665158"/>
                <a:gd name="connsiteY87" fmla="*/ 572789 h 635971"/>
                <a:gd name="connsiteX88" fmla="*/ 0 w 665158"/>
                <a:gd name="connsiteY88" fmla="*/ 572790 h 635971"/>
                <a:gd name="connsiteX89" fmla="*/ 0 w 665158"/>
                <a:gd name="connsiteY89" fmla="*/ 572791 h 635971"/>
                <a:gd name="connsiteX90" fmla="*/ 0 w 665158"/>
                <a:gd name="connsiteY90" fmla="*/ 574701 h 635971"/>
                <a:gd name="connsiteX91" fmla="*/ 224 w 665158"/>
                <a:gd name="connsiteY91" fmla="*/ 574701 h 635971"/>
                <a:gd name="connsiteX92" fmla="*/ 756 w 665158"/>
                <a:gd name="connsiteY92" fmla="*/ 579250 h 635971"/>
                <a:gd name="connsiteX93" fmla="*/ 146493 w 665158"/>
                <a:gd name="connsiteY93" fmla="*/ 635971 h 635971"/>
                <a:gd name="connsiteX94" fmla="*/ 292229 w 665158"/>
                <a:gd name="connsiteY94" fmla="*/ 579250 h 635971"/>
                <a:gd name="connsiteX95" fmla="*/ 292762 w 665158"/>
                <a:gd name="connsiteY95" fmla="*/ 574701 h 635971"/>
                <a:gd name="connsiteX96" fmla="*/ 292986 w 665158"/>
                <a:gd name="connsiteY96" fmla="*/ 574701 h 635971"/>
                <a:gd name="connsiteX97" fmla="*/ 292986 w 665158"/>
                <a:gd name="connsiteY97" fmla="*/ 572790 h 635971"/>
                <a:gd name="connsiteX98" fmla="*/ 292986 w 665158"/>
                <a:gd name="connsiteY98" fmla="*/ 301846 h 635971"/>
                <a:gd name="connsiteX99" fmla="*/ 292986 w 665158"/>
                <a:gd name="connsiteY99" fmla="*/ 301846 h 635971"/>
                <a:gd name="connsiteX100" fmla="*/ 292986 w 665158"/>
                <a:gd name="connsiteY100" fmla="*/ 301845 h 635971"/>
                <a:gd name="connsiteX101" fmla="*/ 292229 w 665158"/>
                <a:gd name="connsiteY101" fmla="*/ 295386 h 635971"/>
                <a:gd name="connsiteX102" fmla="*/ 146493 w 665158"/>
                <a:gd name="connsiteY102" fmla="*/ 238664 h 635971"/>
                <a:gd name="connsiteX103" fmla="*/ 534317 w 665158"/>
                <a:gd name="connsiteY103" fmla="*/ 219753 h 635971"/>
                <a:gd name="connsiteX104" fmla="*/ 486207 w 665158"/>
                <a:gd name="connsiteY104" fmla="*/ 219753 h 635971"/>
                <a:gd name="connsiteX105" fmla="*/ 486207 w 665158"/>
                <a:gd name="connsiteY105" fmla="*/ 267538 h 635971"/>
                <a:gd name="connsiteX106" fmla="*/ 534317 w 665158"/>
                <a:gd name="connsiteY106" fmla="*/ 267538 h 635971"/>
                <a:gd name="connsiteX107" fmla="*/ 449628 w 665158"/>
                <a:gd name="connsiteY107" fmla="*/ 0 h 635971"/>
                <a:gd name="connsiteX108" fmla="*/ 230694 w 665158"/>
                <a:gd name="connsiteY108" fmla="*/ 119160 h 635971"/>
                <a:gd name="connsiteX109" fmla="*/ 230694 w 665158"/>
                <a:gd name="connsiteY109" fmla="*/ 162466 h 635971"/>
                <a:gd name="connsiteX110" fmla="*/ 272097 w 665158"/>
                <a:gd name="connsiteY110" fmla="*/ 162466 h 635971"/>
                <a:gd name="connsiteX111" fmla="*/ 272097 w 665158"/>
                <a:gd name="connsiteY111" fmla="*/ 251850 h 635971"/>
                <a:gd name="connsiteX112" fmla="*/ 309810 w 665158"/>
                <a:gd name="connsiteY112" fmla="*/ 251850 h 635971"/>
                <a:gd name="connsiteX113" fmla="*/ 309810 w 665158"/>
                <a:gd name="connsiteY113" fmla="*/ 162466 h 635971"/>
                <a:gd name="connsiteX114" fmla="*/ 592776 w 665158"/>
                <a:gd name="connsiteY114" fmla="*/ 162466 h 635971"/>
                <a:gd name="connsiteX115" fmla="*/ 592776 w 665158"/>
                <a:gd name="connsiteY115" fmla="*/ 403380 h 635971"/>
                <a:gd name="connsiteX116" fmla="*/ 639160 w 665158"/>
                <a:gd name="connsiteY116" fmla="*/ 403380 h 635971"/>
                <a:gd name="connsiteX117" fmla="*/ 639160 w 665158"/>
                <a:gd name="connsiteY117" fmla="*/ 162466 h 635971"/>
                <a:gd name="connsiteX118" fmla="*/ 665158 w 665158"/>
                <a:gd name="connsiteY118" fmla="*/ 162466 h 635971"/>
                <a:gd name="connsiteX119" fmla="*/ 665158 w 665158"/>
                <a:gd name="connsiteY119" fmla="*/ 119160 h 635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</a:cxnLst>
              <a:rect l="l" t="t" r="r" b="b"/>
              <a:pathLst>
                <a:path w="665158" h="635971">
                  <a:moveTo>
                    <a:pt x="144517" y="432643"/>
                  </a:moveTo>
                  <a:cubicBezTo>
                    <a:pt x="140405" y="432643"/>
                    <a:pt x="137164" y="434522"/>
                    <a:pt x="134794" y="438281"/>
                  </a:cubicBezTo>
                  <a:cubicBezTo>
                    <a:pt x="132425" y="442039"/>
                    <a:pt x="131240" y="447179"/>
                    <a:pt x="131240" y="453701"/>
                  </a:cubicBezTo>
                  <a:cubicBezTo>
                    <a:pt x="131240" y="459854"/>
                    <a:pt x="132494" y="464755"/>
                    <a:pt x="135004" y="468403"/>
                  </a:cubicBezTo>
                  <a:cubicBezTo>
                    <a:pt x="137513" y="472050"/>
                    <a:pt x="140806" y="473874"/>
                    <a:pt x="144883" y="473874"/>
                  </a:cubicBezTo>
                  <a:cubicBezTo>
                    <a:pt x="149169" y="473874"/>
                    <a:pt x="152558" y="472069"/>
                    <a:pt x="155050" y="468458"/>
                  </a:cubicBezTo>
                  <a:cubicBezTo>
                    <a:pt x="157542" y="464847"/>
                    <a:pt x="158788" y="459818"/>
                    <a:pt x="158788" y="453369"/>
                  </a:cubicBezTo>
                  <a:cubicBezTo>
                    <a:pt x="158788" y="446774"/>
                    <a:pt x="157534" y="441671"/>
                    <a:pt x="155024" y="438059"/>
                  </a:cubicBezTo>
                  <a:cubicBezTo>
                    <a:pt x="152515" y="434449"/>
                    <a:pt x="149013" y="432643"/>
                    <a:pt x="144517" y="432643"/>
                  </a:cubicBezTo>
                  <a:close/>
                  <a:moveTo>
                    <a:pt x="96733" y="413631"/>
                  </a:moveTo>
                  <a:lnTo>
                    <a:pt x="96733" y="492888"/>
                  </a:lnTo>
                  <a:lnTo>
                    <a:pt x="48328" y="492888"/>
                  </a:lnTo>
                  <a:lnTo>
                    <a:pt x="48328" y="474206"/>
                  </a:lnTo>
                  <a:lnTo>
                    <a:pt x="74151" y="474206"/>
                  </a:lnTo>
                  <a:lnTo>
                    <a:pt x="74151" y="413631"/>
                  </a:lnTo>
                  <a:close/>
                  <a:moveTo>
                    <a:pt x="144308" y="412304"/>
                  </a:moveTo>
                  <a:cubicBezTo>
                    <a:pt x="151766" y="412304"/>
                    <a:pt x="158422" y="414063"/>
                    <a:pt x="164277" y="417582"/>
                  </a:cubicBezTo>
                  <a:cubicBezTo>
                    <a:pt x="170131" y="421101"/>
                    <a:pt x="174679" y="426085"/>
                    <a:pt x="177920" y="432533"/>
                  </a:cubicBezTo>
                  <a:cubicBezTo>
                    <a:pt x="181161" y="438981"/>
                    <a:pt x="182782" y="446240"/>
                    <a:pt x="182782" y="454309"/>
                  </a:cubicBezTo>
                  <a:cubicBezTo>
                    <a:pt x="182782" y="462010"/>
                    <a:pt x="181178" y="468910"/>
                    <a:pt x="177972" y="475007"/>
                  </a:cubicBezTo>
                  <a:cubicBezTo>
                    <a:pt x="174766" y="481106"/>
                    <a:pt x="170279" y="485841"/>
                    <a:pt x="164512" y="489212"/>
                  </a:cubicBezTo>
                  <a:cubicBezTo>
                    <a:pt x="158744" y="492583"/>
                    <a:pt x="152341" y="494269"/>
                    <a:pt x="145301" y="494269"/>
                  </a:cubicBezTo>
                  <a:cubicBezTo>
                    <a:pt x="142270" y="494269"/>
                    <a:pt x="139359" y="493956"/>
                    <a:pt x="136572" y="493329"/>
                  </a:cubicBezTo>
                  <a:lnTo>
                    <a:pt x="127058" y="503554"/>
                  </a:lnTo>
                  <a:lnTo>
                    <a:pt x="98726" y="503554"/>
                  </a:lnTo>
                  <a:lnTo>
                    <a:pt x="118537" y="483325"/>
                  </a:lnTo>
                  <a:cubicBezTo>
                    <a:pt x="111044" y="475404"/>
                    <a:pt x="107298" y="465308"/>
                    <a:pt x="107298" y="453038"/>
                  </a:cubicBezTo>
                  <a:cubicBezTo>
                    <a:pt x="107298" y="445116"/>
                    <a:pt x="108841" y="438032"/>
                    <a:pt x="111924" y="431786"/>
                  </a:cubicBezTo>
                  <a:cubicBezTo>
                    <a:pt x="115008" y="425541"/>
                    <a:pt x="119382" y="420732"/>
                    <a:pt x="125045" y="417362"/>
                  </a:cubicBezTo>
                  <a:cubicBezTo>
                    <a:pt x="130708" y="413990"/>
                    <a:pt x="137129" y="412304"/>
                    <a:pt x="144308" y="412304"/>
                  </a:cubicBezTo>
                  <a:close/>
                  <a:moveTo>
                    <a:pt x="214235" y="412304"/>
                  </a:moveTo>
                  <a:cubicBezTo>
                    <a:pt x="223505" y="412304"/>
                    <a:pt x="230892" y="414598"/>
                    <a:pt x="236399" y="419185"/>
                  </a:cubicBezTo>
                  <a:cubicBezTo>
                    <a:pt x="241905" y="423772"/>
                    <a:pt x="244658" y="429898"/>
                    <a:pt x="244658" y="437562"/>
                  </a:cubicBezTo>
                  <a:cubicBezTo>
                    <a:pt x="244658" y="448506"/>
                    <a:pt x="238629" y="456428"/>
                    <a:pt x="226571" y="461329"/>
                  </a:cubicBezTo>
                  <a:cubicBezTo>
                    <a:pt x="222842" y="462802"/>
                    <a:pt x="220290" y="463963"/>
                    <a:pt x="218913" y="464811"/>
                  </a:cubicBezTo>
                  <a:cubicBezTo>
                    <a:pt x="217537" y="465658"/>
                    <a:pt x="216509" y="466570"/>
                    <a:pt x="215829" y="467546"/>
                  </a:cubicBezTo>
                  <a:cubicBezTo>
                    <a:pt x="215149" y="468522"/>
                    <a:pt x="214810" y="469656"/>
                    <a:pt x="214810" y="470945"/>
                  </a:cubicBezTo>
                  <a:cubicBezTo>
                    <a:pt x="214810" y="472751"/>
                    <a:pt x="215489" y="474123"/>
                    <a:pt x="216848" y="475063"/>
                  </a:cubicBezTo>
                  <a:cubicBezTo>
                    <a:pt x="218208" y="476002"/>
                    <a:pt x="220124" y="476472"/>
                    <a:pt x="222598" y="476472"/>
                  </a:cubicBezTo>
                  <a:cubicBezTo>
                    <a:pt x="225874" y="476472"/>
                    <a:pt x="229411" y="475726"/>
                    <a:pt x="233210" y="474234"/>
                  </a:cubicBezTo>
                  <a:cubicBezTo>
                    <a:pt x="237009" y="472742"/>
                    <a:pt x="240476" y="470780"/>
                    <a:pt x="243612" y="468348"/>
                  </a:cubicBezTo>
                  <a:lnTo>
                    <a:pt x="243612" y="490068"/>
                  </a:lnTo>
                  <a:cubicBezTo>
                    <a:pt x="237096" y="492869"/>
                    <a:pt x="229917" y="494269"/>
                    <a:pt x="222076" y="494269"/>
                  </a:cubicBezTo>
                  <a:cubicBezTo>
                    <a:pt x="215315" y="494269"/>
                    <a:pt x="209530" y="493311"/>
                    <a:pt x="204721" y="491395"/>
                  </a:cubicBezTo>
                  <a:cubicBezTo>
                    <a:pt x="199912" y="489479"/>
                    <a:pt x="196174" y="486568"/>
                    <a:pt x="193509" y="482663"/>
                  </a:cubicBezTo>
                  <a:cubicBezTo>
                    <a:pt x="190842" y="478756"/>
                    <a:pt x="189509" y="474169"/>
                    <a:pt x="189509" y="468901"/>
                  </a:cubicBezTo>
                  <a:cubicBezTo>
                    <a:pt x="189509" y="463484"/>
                    <a:pt x="191121" y="458804"/>
                    <a:pt x="194345" y="454862"/>
                  </a:cubicBezTo>
                  <a:cubicBezTo>
                    <a:pt x="197568" y="450919"/>
                    <a:pt x="203065" y="447290"/>
                    <a:pt x="210837" y="443973"/>
                  </a:cubicBezTo>
                  <a:cubicBezTo>
                    <a:pt x="214775" y="442242"/>
                    <a:pt x="217363" y="440833"/>
                    <a:pt x="218600" y="439746"/>
                  </a:cubicBezTo>
                  <a:cubicBezTo>
                    <a:pt x="219837" y="438659"/>
                    <a:pt x="220456" y="437286"/>
                    <a:pt x="220456" y="435628"/>
                  </a:cubicBezTo>
                  <a:cubicBezTo>
                    <a:pt x="220456" y="433896"/>
                    <a:pt x="219689" y="432533"/>
                    <a:pt x="218155" y="431538"/>
                  </a:cubicBezTo>
                  <a:cubicBezTo>
                    <a:pt x="216622" y="430543"/>
                    <a:pt x="214601" y="430046"/>
                    <a:pt x="212091" y="430046"/>
                  </a:cubicBezTo>
                  <a:cubicBezTo>
                    <a:pt x="205993" y="430046"/>
                    <a:pt x="199790" y="431870"/>
                    <a:pt x="193482" y="435517"/>
                  </a:cubicBezTo>
                  <a:lnTo>
                    <a:pt x="193482" y="415344"/>
                  </a:lnTo>
                  <a:cubicBezTo>
                    <a:pt x="196723" y="414423"/>
                    <a:pt x="199241" y="413796"/>
                    <a:pt x="201036" y="413464"/>
                  </a:cubicBezTo>
                  <a:cubicBezTo>
                    <a:pt x="202830" y="413133"/>
                    <a:pt x="204825" y="412857"/>
                    <a:pt x="207021" y="412635"/>
                  </a:cubicBezTo>
                  <a:cubicBezTo>
                    <a:pt x="209217" y="412414"/>
                    <a:pt x="211621" y="412304"/>
                    <a:pt x="214235" y="412304"/>
                  </a:cubicBezTo>
                  <a:close/>
                  <a:moveTo>
                    <a:pt x="420744" y="354477"/>
                  </a:moveTo>
                  <a:lnTo>
                    <a:pt x="372634" y="354477"/>
                  </a:lnTo>
                  <a:lnTo>
                    <a:pt x="372634" y="402262"/>
                  </a:lnTo>
                  <a:lnTo>
                    <a:pt x="420744" y="402262"/>
                  </a:lnTo>
                  <a:close/>
                  <a:moveTo>
                    <a:pt x="496460" y="354477"/>
                  </a:moveTo>
                  <a:lnTo>
                    <a:pt x="448350" y="354477"/>
                  </a:lnTo>
                  <a:lnTo>
                    <a:pt x="448350" y="402262"/>
                  </a:lnTo>
                  <a:lnTo>
                    <a:pt x="496460" y="402262"/>
                  </a:lnTo>
                  <a:close/>
                  <a:moveTo>
                    <a:pt x="572175" y="354477"/>
                  </a:moveTo>
                  <a:lnTo>
                    <a:pt x="524065" y="354477"/>
                  </a:lnTo>
                  <a:lnTo>
                    <a:pt x="524065" y="402262"/>
                  </a:lnTo>
                  <a:lnTo>
                    <a:pt x="572175" y="402262"/>
                  </a:lnTo>
                  <a:close/>
                  <a:moveTo>
                    <a:pt x="496460" y="287115"/>
                  </a:moveTo>
                  <a:lnTo>
                    <a:pt x="448350" y="287115"/>
                  </a:lnTo>
                  <a:lnTo>
                    <a:pt x="448350" y="334900"/>
                  </a:lnTo>
                  <a:lnTo>
                    <a:pt x="496460" y="334900"/>
                  </a:lnTo>
                  <a:close/>
                  <a:moveTo>
                    <a:pt x="572175" y="287115"/>
                  </a:moveTo>
                  <a:lnTo>
                    <a:pt x="524065" y="287115"/>
                  </a:lnTo>
                  <a:lnTo>
                    <a:pt x="524065" y="334900"/>
                  </a:lnTo>
                  <a:lnTo>
                    <a:pt x="572175" y="334900"/>
                  </a:lnTo>
                  <a:close/>
                  <a:moveTo>
                    <a:pt x="146493" y="261457"/>
                  </a:moveTo>
                  <a:cubicBezTo>
                    <a:pt x="202338" y="261457"/>
                    <a:pt x="247609" y="275505"/>
                    <a:pt x="247609" y="292835"/>
                  </a:cubicBezTo>
                  <a:cubicBezTo>
                    <a:pt x="247609" y="310165"/>
                    <a:pt x="202338" y="324213"/>
                    <a:pt x="146493" y="324213"/>
                  </a:cubicBezTo>
                  <a:cubicBezTo>
                    <a:pt x="90648" y="324213"/>
                    <a:pt x="45377" y="310165"/>
                    <a:pt x="45377" y="292835"/>
                  </a:cubicBezTo>
                  <a:cubicBezTo>
                    <a:pt x="45377" y="275505"/>
                    <a:pt x="90648" y="261457"/>
                    <a:pt x="146493" y="261457"/>
                  </a:cubicBezTo>
                  <a:close/>
                  <a:moveTo>
                    <a:pt x="146493" y="238664"/>
                  </a:moveTo>
                  <a:cubicBezTo>
                    <a:pt x="70644" y="238664"/>
                    <a:pt x="8258" y="263526"/>
                    <a:pt x="756" y="295386"/>
                  </a:cubicBezTo>
                  <a:lnTo>
                    <a:pt x="224" y="299934"/>
                  </a:lnTo>
                  <a:lnTo>
                    <a:pt x="0" y="299934"/>
                  </a:lnTo>
                  <a:lnTo>
                    <a:pt x="0" y="301846"/>
                  </a:lnTo>
                  <a:cubicBezTo>
                    <a:pt x="0" y="347321"/>
                    <a:pt x="0" y="527632"/>
                    <a:pt x="0" y="572789"/>
                  </a:cubicBezTo>
                  <a:lnTo>
                    <a:pt x="0" y="572790"/>
                  </a:lnTo>
                  <a:lnTo>
                    <a:pt x="0" y="572791"/>
                  </a:lnTo>
                  <a:lnTo>
                    <a:pt x="0" y="574701"/>
                  </a:lnTo>
                  <a:lnTo>
                    <a:pt x="224" y="574701"/>
                  </a:lnTo>
                  <a:lnTo>
                    <a:pt x="756" y="579250"/>
                  </a:lnTo>
                  <a:cubicBezTo>
                    <a:pt x="8258" y="611109"/>
                    <a:pt x="70644" y="635971"/>
                    <a:pt x="146493" y="635971"/>
                  </a:cubicBezTo>
                  <a:cubicBezTo>
                    <a:pt x="222342" y="635971"/>
                    <a:pt x="284727" y="611109"/>
                    <a:pt x="292229" y="579250"/>
                  </a:cubicBezTo>
                  <a:lnTo>
                    <a:pt x="292762" y="574701"/>
                  </a:lnTo>
                  <a:lnTo>
                    <a:pt x="292986" y="574701"/>
                  </a:lnTo>
                  <a:lnTo>
                    <a:pt x="292986" y="572790"/>
                  </a:lnTo>
                  <a:lnTo>
                    <a:pt x="292986" y="301846"/>
                  </a:lnTo>
                  <a:lnTo>
                    <a:pt x="292986" y="301846"/>
                  </a:lnTo>
                  <a:lnTo>
                    <a:pt x="292986" y="301845"/>
                  </a:lnTo>
                  <a:lnTo>
                    <a:pt x="292229" y="295386"/>
                  </a:lnTo>
                  <a:cubicBezTo>
                    <a:pt x="284728" y="263526"/>
                    <a:pt x="222342" y="238664"/>
                    <a:pt x="146493" y="238664"/>
                  </a:cubicBezTo>
                  <a:close/>
                  <a:moveTo>
                    <a:pt x="534317" y="219753"/>
                  </a:moveTo>
                  <a:lnTo>
                    <a:pt x="486207" y="219753"/>
                  </a:lnTo>
                  <a:lnTo>
                    <a:pt x="486207" y="267538"/>
                  </a:lnTo>
                  <a:lnTo>
                    <a:pt x="534317" y="267538"/>
                  </a:lnTo>
                  <a:close/>
                  <a:moveTo>
                    <a:pt x="449628" y="0"/>
                  </a:moveTo>
                  <a:lnTo>
                    <a:pt x="230694" y="119160"/>
                  </a:lnTo>
                  <a:lnTo>
                    <a:pt x="230694" y="162466"/>
                  </a:lnTo>
                  <a:lnTo>
                    <a:pt x="272097" y="162466"/>
                  </a:lnTo>
                  <a:lnTo>
                    <a:pt x="272097" y="251850"/>
                  </a:lnTo>
                  <a:lnTo>
                    <a:pt x="309810" y="251850"/>
                  </a:lnTo>
                  <a:lnTo>
                    <a:pt x="309810" y="162466"/>
                  </a:lnTo>
                  <a:lnTo>
                    <a:pt x="592776" y="162466"/>
                  </a:lnTo>
                  <a:lnTo>
                    <a:pt x="592776" y="403380"/>
                  </a:lnTo>
                  <a:lnTo>
                    <a:pt x="639160" y="403380"/>
                  </a:lnTo>
                  <a:lnTo>
                    <a:pt x="639160" y="162466"/>
                  </a:lnTo>
                  <a:lnTo>
                    <a:pt x="665158" y="162466"/>
                  </a:lnTo>
                  <a:lnTo>
                    <a:pt x="665158" y="11916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90207" tIns="152167" rIns="190207" bIns="15216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69767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80" b="1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7" name="TextBox 116"/>
            <p:cNvSpPr txBox="1"/>
            <p:nvPr/>
          </p:nvSpPr>
          <p:spPr>
            <a:xfrm>
              <a:off x="282950" y="4100765"/>
              <a:ext cx="1152030" cy="3846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5112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80" b="0" i="0" u="none" strike="noStrike" kern="0" cap="none" spc="0" normalizeH="0" baseline="0" noProof="0" dirty="0">
                  <a:ln>
                    <a:noFill/>
                  </a:ln>
                  <a:solidFill>
                    <a:schemeClr val="accent4"/>
                  </a:solidFill>
                  <a:effectLst/>
                  <a:uLnTx/>
                  <a:uFillTx/>
                  <a:latin typeface="Segoe UI Semibold" panose="020B0702040204020203" pitchFamily="34" charset="0"/>
                  <a:cs typeface="Segoe UI Semibold" panose="020B0702040204020203" pitchFamily="34" charset="0"/>
                </a:rPr>
                <a:t>Azure SQL </a:t>
              </a:r>
              <a:br>
                <a:rPr kumimoji="0" lang="en-US" sz="980" b="0" i="0" u="none" strike="noStrike" kern="0" cap="none" spc="0" normalizeH="0" baseline="0" noProof="0" dirty="0">
                  <a:ln>
                    <a:noFill/>
                  </a:ln>
                  <a:solidFill>
                    <a:schemeClr val="accent4"/>
                  </a:solidFill>
                  <a:effectLst/>
                  <a:uLnTx/>
                  <a:uFillTx/>
                  <a:latin typeface="Segoe UI Semibold" panose="020B0702040204020203" pitchFamily="34" charset="0"/>
                  <a:cs typeface="Segoe UI Semibold" panose="020B0702040204020203" pitchFamily="34" charset="0"/>
                </a:rPr>
              </a:br>
              <a:r>
                <a:rPr kumimoji="0" lang="en-US" sz="980" b="0" i="0" u="none" strike="noStrike" kern="0" cap="none" spc="0" normalizeH="0" baseline="0" noProof="0" dirty="0">
                  <a:ln>
                    <a:noFill/>
                  </a:ln>
                  <a:solidFill>
                    <a:schemeClr val="accent4"/>
                  </a:solidFill>
                  <a:effectLst/>
                  <a:uLnTx/>
                  <a:uFillTx/>
                  <a:latin typeface="Segoe UI Semibold" panose="020B0702040204020203" pitchFamily="34" charset="0"/>
                  <a:cs typeface="Segoe UI Semibold" panose="020B0702040204020203" pitchFamily="34" charset="0"/>
                </a:rPr>
                <a:t>Data Warehouse</a:t>
              </a:r>
            </a:p>
          </p:txBody>
        </p:sp>
      </p:grpSp>
      <p:grpSp>
        <p:nvGrpSpPr>
          <p:cNvPr id="110" name="Group 109"/>
          <p:cNvGrpSpPr/>
          <p:nvPr/>
        </p:nvGrpSpPr>
        <p:grpSpPr>
          <a:xfrm>
            <a:off x="5612297" y="1472469"/>
            <a:ext cx="1408121" cy="1002970"/>
            <a:chOff x="5414269" y="1286852"/>
            <a:chExt cx="1380832" cy="983533"/>
          </a:xfrm>
          <a:solidFill>
            <a:srgbClr val="FFFFFF"/>
          </a:solidFill>
        </p:grpSpPr>
        <p:sp>
          <p:nvSpPr>
            <p:cNvPr id="114" name="TextBox 113"/>
            <p:cNvSpPr txBox="1"/>
            <p:nvPr/>
          </p:nvSpPr>
          <p:spPr>
            <a:xfrm>
              <a:off x="5414269" y="2033682"/>
              <a:ext cx="1380832" cy="2367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5112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80" b="0" i="0" u="none" strike="noStrike" kern="0" cap="none" spc="0" normalizeH="0" baseline="0" noProof="0" dirty="0">
                  <a:ln>
                    <a:noFill/>
                  </a:ln>
                  <a:solidFill>
                    <a:schemeClr val="accent4"/>
                  </a:solidFill>
                  <a:effectLst/>
                  <a:uLnTx/>
                  <a:uFillTx/>
                  <a:latin typeface="Segoe UI Semibold" panose="020B0702040204020203" pitchFamily="34" charset="0"/>
                  <a:cs typeface="Segoe UI Semibold" panose="020B0702040204020203" pitchFamily="34" charset="0"/>
                </a:rPr>
                <a:t>Azure SQL Database</a:t>
              </a:r>
            </a:p>
          </p:txBody>
        </p:sp>
        <p:sp>
          <p:nvSpPr>
            <p:cNvPr id="115" name="TextBox 114"/>
            <p:cNvSpPr txBox="1"/>
            <p:nvPr/>
          </p:nvSpPr>
          <p:spPr>
            <a:xfrm>
              <a:off x="5785558" y="1286852"/>
              <a:ext cx="638252" cy="699674"/>
            </a:xfrm>
            <a:custGeom>
              <a:avLst/>
              <a:gdLst>
                <a:gd name="connsiteX0" fmla="*/ 2615664 w 3654515"/>
                <a:gd name="connsiteY0" fmla="*/ 2534931 h 4006207"/>
                <a:gd name="connsiteX1" fmla="*/ 1960582 w 3654515"/>
                <a:gd name="connsiteY1" fmla="*/ 3034209 h 4006207"/>
                <a:gd name="connsiteX2" fmla="*/ 1338741 w 3654515"/>
                <a:gd name="connsiteY2" fmla="*/ 3425023 h 4006207"/>
                <a:gd name="connsiteX3" fmla="*/ 1731746 w 3654515"/>
                <a:gd name="connsiteY3" fmla="*/ 3891938 h 4006207"/>
                <a:gd name="connsiteX4" fmla="*/ 1776343 w 3654515"/>
                <a:gd name="connsiteY4" fmla="*/ 3896192 h 4006207"/>
                <a:gd name="connsiteX5" fmla="*/ 1804775 w 3654515"/>
                <a:gd name="connsiteY5" fmla="*/ 3901622 h 4006207"/>
                <a:gd name="connsiteX6" fmla="*/ 3274309 w 3654515"/>
                <a:gd name="connsiteY6" fmla="*/ 3901622 h 4006207"/>
                <a:gd name="connsiteX7" fmla="*/ 3279764 w 3654515"/>
                <a:gd name="connsiteY7" fmla="*/ 3900582 h 4006207"/>
                <a:gd name="connsiteX8" fmla="*/ 3285213 w 3654515"/>
                <a:gd name="connsiteY8" fmla="*/ 3901622 h 4006207"/>
                <a:gd name="connsiteX9" fmla="*/ 3560897 w 3654515"/>
                <a:gd name="connsiteY9" fmla="*/ 3646315 h 4006207"/>
                <a:gd name="connsiteX10" fmla="*/ 3253200 w 3654515"/>
                <a:gd name="connsiteY10" fmla="*/ 3434254 h 4006207"/>
                <a:gd name="connsiteX11" fmla="*/ 3272188 w 3654515"/>
                <a:gd name="connsiteY11" fmla="*/ 3231989 h 4006207"/>
                <a:gd name="connsiteX12" fmla="*/ 2615664 w 3654515"/>
                <a:gd name="connsiteY12" fmla="*/ 2534931 h 4006207"/>
                <a:gd name="connsiteX13" fmla="*/ 2610633 w 3654515"/>
                <a:gd name="connsiteY13" fmla="*/ 2448880 h 4006207"/>
                <a:gd name="connsiteX14" fmla="*/ 3372712 w 3654515"/>
                <a:gd name="connsiteY14" fmla="*/ 3227544 h 4006207"/>
                <a:gd name="connsiteX15" fmla="*/ 3352240 w 3654515"/>
                <a:gd name="connsiteY15" fmla="*/ 3365886 h 4006207"/>
                <a:gd name="connsiteX16" fmla="*/ 3457751 w 3654515"/>
                <a:gd name="connsiteY16" fmla="*/ 3387188 h 4006207"/>
                <a:gd name="connsiteX17" fmla="*/ 3654515 w 3654515"/>
                <a:gd name="connsiteY17" fmla="*/ 3684038 h 4006207"/>
                <a:gd name="connsiteX18" fmla="*/ 3332349 w 3654515"/>
                <a:gd name="connsiteY18" fmla="*/ 4006204 h 4006207"/>
                <a:gd name="connsiteX19" fmla="*/ 3326473 w 3654515"/>
                <a:gd name="connsiteY19" fmla="*/ 4005021 h 4006207"/>
                <a:gd name="connsiteX20" fmla="*/ 3320592 w 3654515"/>
                <a:gd name="connsiteY20" fmla="*/ 4006207 h 4006207"/>
                <a:gd name="connsiteX21" fmla="*/ 1736561 w 3654515"/>
                <a:gd name="connsiteY21" fmla="*/ 4006204 h 4006207"/>
                <a:gd name="connsiteX22" fmla="*/ 1705914 w 3654515"/>
                <a:gd name="connsiteY22" fmla="*/ 4000020 h 4006207"/>
                <a:gd name="connsiteX23" fmla="*/ 1657844 w 3654515"/>
                <a:gd name="connsiteY23" fmla="*/ 3995171 h 4006207"/>
                <a:gd name="connsiteX24" fmla="*/ 1224216 w 3654515"/>
                <a:gd name="connsiteY24" fmla="*/ 3463131 h 4006207"/>
                <a:gd name="connsiteX25" fmla="*/ 1767292 w 3654515"/>
                <a:gd name="connsiteY25" fmla="*/ 2920055 h 4006207"/>
                <a:gd name="connsiteX26" fmla="*/ 1876738 w 3654515"/>
                <a:gd name="connsiteY26" fmla="*/ 2931089 h 4006207"/>
                <a:gd name="connsiteX27" fmla="*/ 1903868 w 3654515"/>
                <a:gd name="connsiteY27" fmla="*/ 2939508 h 4006207"/>
                <a:gd name="connsiteX28" fmla="*/ 1908440 w 3654515"/>
                <a:gd name="connsiteY28" fmla="*/ 2924453 h 4006207"/>
                <a:gd name="connsiteX29" fmla="*/ 2610633 w 3654515"/>
                <a:gd name="connsiteY29" fmla="*/ 2448880 h 4006207"/>
                <a:gd name="connsiteX30" fmla="*/ 1328895 w 3654515"/>
                <a:gd name="connsiteY30" fmla="*/ 1748195 h 4006207"/>
                <a:gd name="connsiteX31" fmla="*/ 1421457 w 3654515"/>
                <a:gd name="connsiteY31" fmla="*/ 1798955 h 4006207"/>
                <a:gd name="connsiteX32" fmla="*/ 1455297 w 3654515"/>
                <a:gd name="connsiteY32" fmla="*/ 1937798 h 4006207"/>
                <a:gd name="connsiteX33" fmla="*/ 1419466 w 3654515"/>
                <a:gd name="connsiteY33" fmla="*/ 2070171 h 4006207"/>
                <a:gd name="connsiteX34" fmla="*/ 1325411 w 3654515"/>
                <a:gd name="connsiteY34" fmla="*/ 2119438 h 4006207"/>
                <a:gd name="connsiteX35" fmla="*/ 1228620 w 3654515"/>
                <a:gd name="connsiteY35" fmla="*/ 2070668 h 4006207"/>
                <a:gd name="connsiteX36" fmla="*/ 1193038 w 3654515"/>
                <a:gd name="connsiteY36" fmla="*/ 1934812 h 4006207"/>
                <a:gd name="connsiteX37" fmla="*/ 1228869 w 3654515"/>
                <a:gd name="connsiteY37" fmla="*/ 1796964 h 4006207"/>
                <a:gd name="connsiteX38" fmla="*/ 1328895 w 3654515"/>
                <a:gd name="connsiteY38" fmla="*/ 1748195 h 4006207"/>
                <a:gd name="connsiteX39" fmla="*/ 1785481 w 3654515"/>
                <a:gd name="connsiteY39" fmla="*/ 1577006 h 4006207"/>
                <a:gd name="connsiteX40" fmla="*/ 1785481 w 3654515"/>
                <a:gd name="connsiteY40" fmla="*/ 2290627 h 4006207"/>
                <a:gd name="connsiteX41" fmla="*/ 2246299 w 3654515"/>
                <a:gd name="connsiteY41" fmla="*/ 2290627 h 4006207"/>
                <a:gd name="connsiteX42" fmla="*/ 2246299 w 3654515"/>
                <a:gd name="connsiteY42" fmla="*/ 2122423 h 4006207"/>
                <a:gd name="connsiteX43" fmla="*/ 2000463 w 3654515"/>
                <a:gd name="connsiteY43" fmla="*/ 2122423 h 4006207"/>
                <a:gd name="connsiteX44" fmla="*/ 2000463 w 3654515"/>
                <a:gd name="connsiteY44" fmla="*/ 1577006 h 4006207"/>
                <a:gd name="connsiteX45" fmla="*/ 1330885 w 3654515"/>
                <a:gd name="connsiteY45" fmla="*/ 1565062 h 4006207"/>
                <a:gd name="connsiteX46" fmla="*/ 1140785 w 3654515"/>
                <a:gd name="connsiteY46" fmla="*/ 1612587 h 4006207"/>
                <a:gd name="connsiteX47" fmla="*/ 1010900 w 3654515"/>
                <a:gd name="connsiteY47" fmla="*/ 1747200 h 4006207"/>
                <a:gd name="connsiteX48" fmla="*/ 964619 w 3654515"/>
                <a:gd name="connsiteY48" fmla="*/ 1943272 h 4006207"/>
                <a:gd name="connsiteX49" fmla="*/ 1010403 w 3654515"/>
                <a:gd name="connsiteY49" fmla="*/ 2129639 h 4006207"/>
                <a:gd name="connsiteX50" fmla="*/ 1138546 w 3654515"/>
                <a:gd name="connsiteY50" fmla="*/ 2257534 h 4006207"/>
                <a:gd name="connsiteX51" fmla="*/ 1321430 w 3654515"/>
                <a:gd name="connsiteY51" fmla="*/ 2303068 h 4006207"/>
                <a:gd name="connsiteX52" fmla="*/ 1404537 w 3654515"/>
                <a:gd name="connsiteY52" fmla="*/ 2294608 h 4006207"/>
                <a:gd name="connsiteX53" fmla="*/ 1495108 w 3654515"/>
                <a:gd name="connsiteY53" fmla="*/ 2386672 h 4006207"/>
                <a:gd name="connsiteX54" fmla="*/ 1764831 w 3654515"/>
                <a:gd name="connsiteY54" fmla="*/ 2386672 h 4006207"/>
                <a:gd name="connsiteX55" fmla="*/ 1576224 w 3654515"/>
                <a:gd name="connsiteY55" fmla="*/ 2204535 h 4006207"/>
                <a:gd name="connsiteX56" fmla="*/ 1683217 w 3654515"/>
                <a:gd name="connsiteY56" fmla="*/ 1931826 h 4006207"/>
                <a:gd name="connsiteX57" fmla="*/ 1639176 w 3654515"/>
                <a:gd name="connsiteY57" fmla="*/ 1740482 h 4006207"/>
                <a:gd name="connsiteX58" fmla="*/ 1514267 w 3654515"/>
                <a:gd name="connsiteY58" fmla="*/ 1610597 h 4006207"/>
                <a:gd name="connsiteX59" fmla="*/ 1330885 w 3654515"/>
                <a:gd name="connsiteY59" fmla="*/ 1565062 h 4006207"/>
                <a:gd name="connsiteX60" fmla="*/ 683674 w 3654515"/>
                <a:gd name="connsiteY60" fmla="*/ 1565062 h 4006207"/>
                <a:gd name="connsiteX61" fmla="*/ 472673 w 3654515"/>
                <a:gd name="connsiteY61" fmla="*/ 1627019 h 4006207"/>
                <a:gd name="connsiteX62" fmla="*/ 394045 w 3654515"/>
                <a:gd name="connsiteY62" fmla="*/ 1792485 h 4006207"/>
                <a:gd name="connsiteX63" fmla="*/ 566230 w 3654515"/>
                <a:gd name="connsiteY63" fmla="*/ 2006472 h 4006207"/>
                <a:gd name="connsiteX64" fmla="*/ 639135 w 3654515"/>
                <a:gd name="connsiteY64" fmla="*/ 2037824 h 4006207"/>
                <a:gd name="connsiteX65" fmla="*/ 668496 w 3654515"/>
                <a:gd name="connsiteY65" fmla="*/ 2062457 h 4006207"/>
                <a:gd name="connsiteX66" fmla="*/ 678200 w 3654515"/>
                <a:gd name="connsiteY66" fmla="*/ 2093062 h 4006207"/>
                <a:gd name="connsiteX67" fmla="*/ 658792 w 3654515"/>
                <a:gd name="connsiteY67" fmla="*/ 2130137 h 4006207"/>
                <a:gd name="connsiteX68" fmla="*/ 604051 w 3654515"/>
                <a:gd name="connsiteY68" fmla="*/ 2142827 h 4006207"/>
                <a:gd name="connsiteX69" fmla="*/ 503029 w 3654515"/>
                <a:gd name="connsiteY69" fmla="*/ 2122672 h 4006207"/>
                <a:gd name="connsiteX70" fmla="*/ 403998 w 3654515"/>
                <a:gd name="connsiteY70" fmla="*/ 2069673 h 4006207"/>
                <a:gd name="connsiteX71" fmla="*/ 403998 w 3654515"/>
                <a:gd name="connsiteY71" fmla="*/ 2265247 h 4006207"/>
                <a:gd name="connsiteX72" fmla="*/ 609027 w 3654515"/>
                <a:gd name="connsiteY72" fmla="*/ 2303068 h 4006207"/>
                <a:gd name="connsiteX73" fmla="*/ 774245 w 3654515"/>
                <a:gd name="connsiteY73" fmla="*/ 2277191 h 4006207"/>
                <a:gd name="connsiteX74" fmla="*/ 880990 w 3654515"/>
                <a:gd name="connsiteY74" fmla="*/ 2198563 h 4006207"/>
                <a:gd name="connsiteX75" fmla="*/ 919059 w 3654515"/>
                <a:gd name="connsiteY75" fmla="*/ 2074650 h 4006207"/>
                <a:gd name="connsiteX76" fmla="*/ 873027 w 3654515"/>
                <a:gd name="connsiteY76" fmla="*/ 1948248 h 4006207"/>
                <a:gd name="connsiteX77" fmla="*/ 716021 w 3654515"/>
                <a:gd name="connsiteY77" fmla="*/ 1850212 h 4006207"/>
                <a:gd name="connsiteX78" fmla="*/ 642121 w 3654515"/>
                <a:gd name="connsiteY78" fmla="*/ 1812142 h 4006207"/>
                <a:gd name="connsiteX79" fmla="*/ 624454 w 3654515"/>
                <a:gd name="connsiteY79" fmla="*/ 1775068 h 4006207"/>
                <a:gd name="connsiteX80" fmla="*/ 646350 w 3654515"/>
                <a:gd name="connsiteY80" fmla="*/ 1738242 h 4006207"/>
                <a:gd name="connsiteX81" fmla="*/ 704077 w 3654515"/>
                <a:gd name="connsiteY81" fmla="*/ 1724806 h 4006207"/>
                <a:gd name="connsiteX82" fmla="*/ 881239 w 3654515"/>
                <a:gd name="connsiteY82" fmla="*/ 1774073 h 4006207"/>
                <a:gd name="connsiteX83" fmla="*/ 881239 w 3654515"/>
                <a:gd name="connsiteY83" fmla="*/ 1592433 h 4006207"/>
                <a:gd name="connsiteX84" fmla="*/ 809329 w 3654515"/>
                <a:gd name="connsiteY84" fmla="*/ 1575513 h 4006207"/>
                <a:gd name="connsiteX85" fmla="*/ 752349 w 3654515"/>
                <a:gd name="connsiteY85" fmla="*/ 1568048 h 4006207"/>
                <a:gd name="connsiteX86" fmla="*/ 683674 w 3654515"/>
                <a:gd name="connsiteY86" fmla="*/ 1565062 h 4006207"/>
                <a:gd name="connsiteX87" fmla="*/ 1309044 w 3654515"/>
                <a:gd name="connsiteY87" fmla="*/ 196190 h 4006207"/>
                <a:gd name="connsiteX88" fmla="*/ 347062 w 3654515"/>
                <a:gd name="connsiteY88" fmla="*/ 500340 h 4006207"/>
                <a:gd name="connsiteX89" fmla="*/ 1309044 w 3654515"/>
                <a:gd name="connsiteY89" fmla="*/ 804488 h 4006207"/>
                <a:gd name="connsiteX90" fmla="*/ 2271029 w 3654515"/>
                <a:gd name="connsiteY90" fmla="*/ 500340 h 4006207"/>
                <a:gd name="connsiteX91" fmla="*/ 1309044 w 3654515"/>
                <a:gd name="connsiteY91" fmla="*/ 196190 h 4006207"/>
                <a:gd name="connsiteX92" fmla="*/ 1315224 w 3654515"/>
                <a:gd name="connsiteY92" fmla="*/ 0 h 4006207"/>
                <a:gd name="connsiteX93" fmla="*/ 2630444 w 3654515"/>
                <a:gd name="connsiteY93" fmla="*/ 588894 h 4006207"/>
                <a:gd name="connsiteX94" fmla="*/ 2636856 w 3654515"/>
                <a:gd name="connsiteY94" fmla="*/ 2379088 h 4006207"/>
                <a:gd name="connsiteX95" fmla="*/ 1860931 w 3654515"/>
                <a:gd name="connsiteY95" fmla="*/ 2847882 h 4006207"/>
                <a:gd name="connsiteX96" fmla="*/ 1167213 w 3654515"/>
                <a:gd name="connsiteY96" fmla="*/ 3297268 h 4006207"/>
                <a:gd name="connsiteX97" fmla="*/ 1144936 w 3654515"/>
                <a:gd name="connsiteY97" fmla="*/ 3503600 h 4006207"/>
                <a:gd name="connsiteX98" fmla="*/ 1050193 w 3654515"/>
                <a:gd name="connsiteY98" fmla="*/ 3520680 h 4006207"/>
                <a:gd name="connsiteX99" fmla="*/ 0 w 3654515"/>
                <a:gd name="connsiteY99" fmla="*/ 2943751 h 4006207"/>
                <a:gd name="connsiteX100" fmla="*/ 0 w 3654515"/>
                <a:gd name="connsiteY100" fmla="*/ 588894 h 4006207"/>
                <a:gd name="connsiteX101" fmla="*/ 1315224 w 3654515"/>
                <a:gd name="connsiteY101" fmla="*/ 0 h 4006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3654515" h="4006207">
                  <a:moveTo>
                    <a:pt x="2615664" y="2534931"/>
                  </a:moveTo>
                  <a:cubicBezTo>
                    <a:pt x="2075168" y="2553950"/>
                    <a:pt x="1992068" y="3047282"/>
                    <a:pt x="1960582" y="3034209"/>
                  </a:cubicBezTo>
                  <a:cubicBezTo>
                    <a:pt x="1750630" y="2947045"/>
                    <a:pt x="1387344" y="3032852"/>
                    <a:pt x="1338741" y="3425023"/>
                  </a:cubicBezTo>
                  <a:cubicBezTo>
                    <a:pt x="1313406" y="3629467"/>
                    <a:pt x="1448733" y="3854175"/>
                    <a:pt x="1731746" y="3891938"/>
                  </a:cubicBezTo>
                  <a:lnTo>
                    <a:pt x="1776343" y="3896192"/>
                  </a:lnTo>
                  <a:lnTo>
                    <a:pt x="1804775" y="3901622"/>
                  </a:lnTo>
                  <a:lnTo>
                    <a:pt x="3274309" y="3901622"/>
                  </a:lnTo>
                  <a:lnTo>
                    <a:pt x="3279764" y="3900582"/>
                  </a:lnTo>
                  <a:lnTo>
                    <a:pt x="3285213" y="3901622"/>
                  </a:lnTo>
                  <a:cubicBezTo>
                    <a:pt x="3450282" y="3901622"/>
                    <a:pt x="3586162" y="3769274"/>
                    <a:pt x="3560897" y="3646315"/>
                  </a:cubicBezTo>
                  <a:cubicBezTo>
                    <a:pt x="3543701" y="3562623"/>
                    <a:pt x="3485290" y="3469652"/>
                    <a:pt x="3253200" y="3434254"/>
                  </a:cubicBezTo>
                  <a:cubicBezTo>
                    <a:pt x="3255079" y="3357929"/>
                    <a:pt x="3270309" y="3308317"/>
                    <a:pt x="3272188" y="3231989"/>
                  </a:cubicBezTo>
                  <a:cubicBezTo>
                    <a:pt x="3272188" y="2854587"/>
                    <a:pt x="3006128" y="2534931"/>
                    <a:pt x="2615664" y="2534931"/>
                  </a:cubicBezTo>
                  <a:close/>
                  <a:moveTo>
                    <a:pt x="2610633" y="2448880"/>
                  </a:moveTo>
                  <a:cubicBezTo>
                    <a:pt x="3031516" y="2448880"/>
                    <a:pt x="3372712" y="2797500"/>
                    <a:pt x="3372712" y="3227544"/>
                  </a:cubicBezTo>
                  <a:lnTo>
                    <a:pt x="3352240" y="3365886"/>
                  </a:lnTo>
                  <a:lnTo>
                    <a:pt x="3457751" y="3387188"/>
                  </a:lnTo>
                  <a:cubicBezTo>
                    <a:pt x="3573383" y="3436096"/>
                    <a:pt x="3654515" y="3550593"/>
                    <a:pt x="3654515" y="3684038"/>
                  </a:cubicBezTo>
                  <a:cubicBezTo>
                    <a:pt x="3654515" y="3861967"/>
                    <a:pt x="3510277" y="4006204"/>
                    <a:pt x="3332349" y="4006204"/>
                  </a:cubicBezTo>
                  <a:lnTo>
                    <a:pt x="3326473" y="4005021"/>
                  </a:lnTo>
                  <a:lnTo>
                    <a:pt x="3320592" y="4006207"/>
                  </a:lnTo>
                  <a:lnTo>
                    <a:pt x="1736561" y="4006204"/>
                  </a:lnTo>
                  <a:lnTo>
                    <a:pt x="1705914" y="4000020"/>
                  </a:lnTo>
                  <a:lnTo>
                    <a:pt x="1657844" y="3995171"/>
                  </a:lnTo>
                  <a:cubicBezTo>
                    <a:pt x="1410373" y="3944532"/>
                    <a:pt x="1224216" y="3725571"/>
                    <a:pt x="1224216" y="3463131"/>
                  </a:cubicBezTo>
                  <a:cubicBezTo>
                    <a:pt x="1224216" y="3163198"/>
                    <a:pt x="1467359" y="2920055"/>
                    <a:pt x="1767292" y="2920055"/>
                  </a:cubicBezTo>
                  <a:cubicBezTo>
                    <a:pt x="1804783" y="2920055"/>
                    <a:pt x="1841387" y="2923852"/>
                    <a:pt x="1876738" y="2931089"/>
                  </a:cubicBezTo>
                  <a:lnTo>
                    <a:pt x="1903868" y="2939508"/>
                  </a:lnTo>
                  <a:lnTo>
                    <a:pt x="1908440" y="2924453"/>
                  </a:lnTo>
                  <a:cubicBezTo>
                    <a:pt x="2024131" y="2644980"/>
                    <a:pt x="2294968" y="2448880"/>
                    <a:pt x="2610633" y="2448880"/>
                  </a:cubicBezTo>
                  <a:close/>
                  <a:moveTo>
                    <a:pt x="1328895" y="1748195"/>
                  </a:moveTo>
                  <a:cubicBezTo>
                    <a:pt x="1368043" y="1748195"/>
                    <a:pt x="1398897" y="1765115"/>
                    <a:pt x="1421457" y="1798955"/>
                  </a:cubicBezTo>
                  <a:cubicBezTo>
                    <a:pt x="1444017" y="1832795"/>
                    <a:pt x="1455297" y="1879076"/>
                    <a:pt x="1455297" y="1937798"/>
                  </a:cubicBezTo>
                  <a:cubicBezTo>
                    <a:pt x="1455297" y="1993202"/>
                    <a:pt x="1443353" y="2037326"/>
                    <a:pt x="1419466" y="2070171"/>
                  </a:cubicBezTo>
                  <a:cubicBezTo>
                    <a:pt x="1395579" y="2103015"/>
                    <a:pt x="1364228" y="2119438"/>
                    <a:pt x="1325411" y="2119438"/>
                  </a:cubicBezTo>
                  <a:cubicBezTo>
                    <a:pt x="1284605" y="2119438"/>
                    <a:pt x="1252341" y="2103181"/>
                    <a:pt x="1228620" y="2070668"/>
                  </a:cubicBezTo>
                  <a:cubicBezTo>
                    <a:pt x="1204899" y="2038156"/>
                    <a:pt x="1193038" y="1992870"/>
                    <a:pt x="1193038" y="1934812"/>
                  </a:cubicBezTo>
                  <a:cubicBezTo>
                    <a:pt x="1193038" y="1875426"/>
                    <a:pt x="1204981" y="1829477"/>
                    <a:pt x="1228869" y="1796964"/>
                  </a:cubicBezTo>
                  <a:cubicBezTo>
                    <a:pt x="1252755" y="1764451"/>
                    <a:pt x="1286097" y="1748195"/>
                    <a:pt x="1328895" y="1748195"/>
                  </a:cubicBezTo>
                  <a:close/>
                  <a:moveTo>
                    <a:pt x="1785481" y="1577006"/>
                  </a:moveTo>
                  <a:lnTo>
                    <a:pt x="1785481" y="2290627"/>
                  </a:lnTo>
                  <a:lnTo>
                    <a:pt x="2246299" y="2290627"/>
                  </a:lnTo>
                  <a:lnTo>
                    <a:pt x="2246299" y="2122423"/>
                  </a:lnTo>
                  <a:lnTo>
                    <a:pt x="2000463" y="2122423"/>
                  </a:lnTo>
                  <a:lnTo>
                    <a:pt x="2000463" y="1577006"/>
                  </a:lnTo>
                  <a:close/>
                  <a:moveTo>
                    <a:pt x="1330885" y="1565062"/>
                  </a:moveTo>
                  <a:cubicBezTo>
                    <a:pt x="1259888" y="1565062"/>
                    <a:pt x="1196522" y="1580904"/>
                    <a:pt x="1140785" y="1612587"/>
                  </a:cubicBezTo>
                  <a:cubicBezTo>
                    <a:pt x="1085049" y="1644270"/>
                    <a:pt x="1041754" y="1689141"/>
                    <a:pt x="1010900" y="1747200"/>
                  </a:cubicBezTo>
                  <a:cubicBezTo>
                    <a:pt x="980046" y="1805258"/>
                    <a:pt x="964619" y="1870616"/>
                    <a:pt x="964619" y="1943272"/>
                  </a:cubicBezTo>
                  <a:cubicBezTo>
                    <a:pt x="964619" y="2012610"/>
                    <a:pt x="979880" y="2074733"/>
                    <a:pt x="1010403" y="2129639"/>
                  </a:cubicBezTo>
                  <a:cubicBezTo>
                    <a:pt x="1040925" y="2184546"/>
                    <a:pt x="1083639" y="2227178"/>
                    <a:pt x="1138546" y="2257534"/>
                  </a:cubicBezTo>
                  <a:cubicBezTo>
                    <a:pt x="1193453" y="2287890"/>
                    <a:pt x="1254414" y="2303068"/>
                    <a:pt x="1321430" y="2303068"/>
                  </a:cubicBezTo>
                  <a:cubicBezTo>
                    <a:pt x="1350294" y="2303068"/>
                    <a:pt x="1377996" y="2300248"/>
                    <a:pt x="1404537" y="2294608"/>
                  </a:cubicBezTo>
                  <a:lnTo>
                    <a:pt x="1495108" y="2386672"/>
                  </a:lnTo>
                  <a:lnTo>
                    <a:pt x="1764831" y="2386672"/>
                  </a:lnTo>
                  <a:lnTo>
                    <a:pt x="1576224" y="2204535"/>
                  </a:lnTo>
                  <a:cubicBezTo>
                    <a:pt x="1647553" y="2133206"/>
                    <a:pt x="1683217" y="2042303"/>
                    <a:pt x="1683217" y="1931826"/>
                  </a:cubicBezTo>
                  <a:cubicBezTo>
                    <a:pt x="1683217" y="1860497"/>
                    <a:pt x="1668537" y="1796715"/>
                    <a:pt x="1639176" y="1740482"/>
                  </a:cubicBezTo>
                  <a:cubicBezTo>
                    <a:pt x="1609815" y="1684248"/>
                    <a:pt x="1568179" y="1640953"/>
                    <a:pt x="1514267" y="1610597"/>
                  </a:cubicBezTo>
                  <a:cubicBezTo>
                    <a:pt x="1460356" y="1580240"/>
                    <a:pt x="1399229" y="1565062"/>
                    <a:pt x="1330885" y="1565062"/>
                  </a:cubicBezTo>
                  <a:close/>
                  <a:moveTo>
                    <a:pt x="683674" y="1565062"/>
                  </a:moveTo>
                  <a:cubicBezTo>
                    <a:pt x="595425" y="1565062"/>
                    <a:pt x="525091" y="1585714"/>
                    <a:pt x="472673" y="1627019"/>
                  </a:cubicBezTo>
                  <a:cubicBezTo>
                    <a:pt x="420254" y="1668323"/>
                    <a:pt x="394045" y="1723479"/>
                    <a:pt x="394045" y="1792485"/>
                  </a:cubicBezTo>
                  <a:cubicBezTo>
                    <a:pt x="394045" y="1891019"/>
                    <a:pt x="451440" y="1962348"/>
                    <a:pt x="566230" y="2006472"/>
                  </a:cubicBezTo>
                  <a:cubicBezTo>
                    <a:pt x="601728" y="2019743"/>
                    <a:pt x="626030" y="2030193"/>
                    <a:pt x="639135" y="2037824"/>
                  </a:cubicBezTo>
                  <a:cubicBezTo>
                    <a:pt x="652239" y="2045455"/>
                    <a:pt x="662026" y="2053666"/>
                    <a:pt x="668496" y="2062457"/>
                  </a:cubicBezTo>
                  <a:cubicBezTo>
                    <a:pt x="674965" y="2071249"/>
                    <a:pt x="678200" y="2081451"/>
                    <a:pt x="678200" y="2093062"/>
                  </a:cubicBezTo>
                  <a:cubicBezTo>
                    <a:pt x="678200" y="2109319"/>
                    <a:pt x="671730" y="2121677"/>
                    <a:pt x="658792" y="2130137"/>
                  </a:cubicBezTo>
                  <a:cubicBezTo>
                    <a:pt x="645853" y="2138597"/>
                    <a:pt x="627606" y="2142827"/>
                    <a:pt x="604051" y="2142827"/>
                  </a:cubicBezTo>
                  <a:cubicBezTo>
                    <a:pt x="572865" y="2142827"/>
                    <a:pt x="539191" y="2136109"/>
                    <a:pt x="503029" y="2122672"/>
                  </a:cubicBezTo>
                  <a:cubicBezTo>
                    <a:pt x="466867" y="2109236"/>
                    <a:pt x="433857" y="2091570"/>
                    <a:pt x="403998" y="2069673"/>
                  </a:cubicBezTo>
                  <a:lnTo>
                    <a:pt x="403998" y="2265247"/>
                  </a:lnTo>
                  <a:cubicBezTo>
                    <a:pt x="466037" y="2290461"/>
                    <a:pt x="534381" y="2303068"/>
                    <a:pt x="609027" y="2303068"/>
                  </a:cubicBezTo>
                  <a:cubicBezTo>
                    <a:pt x="673389" y="2303068"/>
                    <a:pt x="728462" y="2294442"/>
                    <a:pt x="774245" y="2277191"/>
                  </a:cubicBezTo>
                  <a:cubicBezTo>
                    <a:pt x="820028" y="2259939"/>
                    <a:pt x="855610" y="2233730"/>
                    <a:pt x="880990" y="2198563"/>
                  </a:cubicBezTo>
                  <a:cubicBezTo>
                    <a:pt x="906370" y="2163396"/>
                    <a:pt x="919059" y="2122092"/>
                    <a:pt x="919059" y="2074650"/>
                  </a:cubicBezTo>
                  <a:cubicBezTo>
                    <a:pt x="919059" y="2025881"/>
                    <a:pt x="903715" y="1983747"/>
                    <a:pt x="873027" y="1948248"/>
                  </a:cubicBezTo>
                  <a:cubicBezTo>
                    <a:pt x="842339" y="1912749"/>
                    <a:pt x="790004" y="1880071"/>
                    <a:pt x="716021" y="1850212"/>
                  </a:cubicBezTo>
                  <a:cubicBezTo>
                    <a:pt x="678532" y="1834619"/>
                    <a:pt x="653898" y="1821929"/>
                    <a:pt x="642121" y="1812142"/>
                  </a:cubicBezTo>
                  <a:cubicBezTo>
                    <a:pt x="630343" y="1802355"/>
                    <a:pt x="624454" y="1789997"/>
                    <a:pt x="624454" y="1775068"/>
                  </a:cubicBezTo>
                  <a:cubicBezTo>
                    <a:pt x="624454" y="1759475"/>
                    <a:pt x="631753" y="1747200"/>
                    <a:pt x="646350" y="1738242"/>
                  </a:cubicBezTo>
                  <a:cubicBezTo>
                    <a:pt x="660948" y="1729285"/>
                    <a:pt x="680190" y="1724806"/>
                    <a:pt x="704077" y="1724806"/>
                  </a:cubicBezTo>
                  <a:cubicBezTo>
                    <a:pt x="762136" y="1724806"/>
                    <a:pt x="821189" y="1741228"/>
                    <a:pt x="881239" y="1774073"/>
                  </a:cubicBezTo>
                  <a:lnTo>
                    <a:pt x="881239" y="1592433"/>
                  </a:lnTo>
                  <a:cubicBezTo>
                    <a:pt x="850385" y="1584139"/>
                    <a:pt x="826415" y="1578499"/>
                    <a:pt x="809329" y="1575513"/>
                  </a:cubicBezTo>
                  <a:cubicBezTo>
                    <a:pt x="792243" y="1572527"/>
                    <a:pt x="773250" y="1570039"/>
                    <a:pt x="752349" y="1568048"/>
                  </a:cubicBezTo>
                  <a:cubicBezTo>
                    <a:pt x="731448" y="1566057"/>
                    <a:pt x="708556" y="1565062"/>
                    <a:pt x="683674" y="1565062"/>
                  </a:cubicBezTo>
                  <a:close/>
                  <a:moveTo>
                    <a:pt x="1309044" y="196190"/>
                  </a:moveTo>
                  <a:cubicBezTo>
                    <a:pt x="777755" y="196190"/>
                    <a:pt x="347062" y="332363"/>
                    <a:pt x="347062" y="500340"/>
                  </a:cubicBezTo>
                  <a:cubicBezTo>
                    <a:pt x="347062" y="668316"/>
                    <a:pt x="777755" y="804488"/>
                    <a:pt x="1309044" y="804488"/>
                  </a:cubicBezTo>
                  <a:cubicBezTo>
                    <a:pt x="1840335" y="804488"/>
                    <a:pt x="2271029" y="668316"/>
                    <a:pt x="2271029" y="500340"/>
                  </a:cubicBezTo>
                  <a:cubicBezTo>
                    <a:pt x="2271029" y="332363"/>
                    <a:pt x="1840335" y="196190"/>
                    <a:pt x="1309044" y="196190"/>
                  </a:cubicBezTo>
                  <a:close/>
                  <a:moveTo>
                    <a:pt x="1315224" y="0"/>
                  </a:moveTo>
                  <a:cubicBezTo>
                    <a:pt x="2041487" y="0"/>
                    <a:pt x="2630444" y="263538"/>
                    <a:pt x="2630444" y="588894"/>
                  </a:cubicBezTo>
                  <a:cubicBezTo>
                    <a:pt x="2632582" y="1185624"/>
                    <a:pt x="2634718" y="1782357"/>
                    <a:pt x="2636856" y="2379088"/>
                  </a:cubicBezTo>
                  <a:cubicBezTo>
                    <a:pt x="2239277" y="2346543"/>
                    <a:pt x="1952849" y="2602556"/>
                    <a:pt x="1860931" y="2847882"/>
                  </a:cubicBezTo>
                  <a:cubicBezTo>
                    <a:pt x="1610647" y="2807470"/>
                    <a:pt x="1299367" y="2933621"/>
                    <a:pt x="1167213" y="3297268"/>
                  </a:cubicBezTo>
                  <a:cubicBezTo>
                    <a:pt x="1137653" y="3455719"/>
                    <a:pt x="1164439" y="3466365"/>
                    <a:pt x="1144936" y="3503600"/>
                  </a:cubicBezTo>
                  <a:cubicBezTo>
                    <a:pt x="1125433" y="3540836"/>
                    <a:pt x="1157653" y="3515663"/>
                    <a:pt x="1050193" y="3520680"/>
                  </a:cubicBezTo>
                  <a:cubicBezTo>
                    <a:pt x="450921" y="3465791"/>
                    <a:pt x="0" y="3228437"/>
                    <a:pt x="0" y="2943751"/>
                  </a:cubicBezTo>
                  <a:lnTo>
                    <a:pt x="0" y="588894"/>
                  </a:lnTo>
                  <a:cubicBezTo>
                    <a:pt x="0" y="263538"/>
                    <a:pt x="588957" y="0"/>
                    <a:pt x="1315224" y="0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3247" tIns="46623" rIns="93247" bIns="4662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18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12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157" b="0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</p:grpSp>
      <p:sp>
        <p:nvSpPr>
          <p:cNvPr id="111" name="Left Bracket 110"/>
          <p:cNvSpPr/>
          <p:nvPr/>
        </p:nvSpPr>
        <p:spPr>
          <a:xfrm>
            <a:off x="5657145" y="1175914"/>
            <a:ext cx="188454" cy="3111811"/>
          </a:xfrm>
          <a:prstGeom prst="leftBracket">
            <a:avLst/>
          </a:prstGeom>
          <a:noFill/>
          <a:ln w="19050" cap="flat" cmpd="sng" algn="ctr">
            <a:solidFill>
              <a:schemeClr val="accent4"/>
            </a:solidFill>
            <a:prstDash val="solid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324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72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13" name="TextBox 112"/>
          <p:cNvSpPr txBox="1"/>
          <p:nvPr/>
        </p:nvSpPr>
        <p:spPr>
          <a:xfrm>
            <a:off x="10546129" y="3458369"/>
            <a:ext cx="1117514" cy="3318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 defTabSz="970235">
              <a:defRPr sz="1100" kern="0">
                <a:solidFill>
                  <a:schemeClr val="accent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marL="0" marR="0" lvl="0" indent="0" algn="ctr" defTabSz="95112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68" b="0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Segoe UI Semibold" panose="020B0702040204020203" pitchFamily="34" charset="0"/>
                <a:cs typeface="Segoe UI Semibold" panose="020B0702040204020203" pitchFamily="34" charset="0"/>
              </a:rPr>
              <a:t>Your app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7457851" y="2377444"/>
            <a:ext cx="1913773" cy="663797"/>
          </a:xfrm>
          <a:prstGeom prst="rect">
            <a:avLst/>
          </a:prstGeom>
          <a:noFill/>
        </p:spPr>
        <p:txBody>
          <a:bodyPr wrap="square" tIns="89642" bIns="89642" rtlCol="0">
            <a:spAutoFit/>
          </a:bodyPr>
          <a:lstStyle/>
          <a:p>
            <a:pPr marL="0" marR="0" lvl="0" indent="0" algn="ctr" defTabSz="95112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68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Segoe UI Semibold" panose="020B0702040204020203" pitchFamily="34" charset="0"/>
                <a:cs typeface="Segoe UI Semibold" panose="020B0702040204020203" pitchFamily="34" charset="0"/>
              </a:rPr>
              <a:t>Power BI Workspace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7586716" y="5565202"/>
            <a:ext cx="1644816" cy="2564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5112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78" b="0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Segoe UI Semibold" panose="020B0702040204020203" pitchFamily="34" charset="0"/>
                <a:cs typeface="Segoe UI Semibold" panose="020B0702040204020203" pitchFamily="34" charset="0"/>
              </a:rPr>
              <a:t>Power BI Desktop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7528976" y="864714"/>
            <a:ext cx="1769529" cy="392245"/>
          </a:xfrm>
          <a:prstGeom prst="rect">
            <a:avLst/>
          </a:prstGeom>
          <a:solidFill>
            <a:srgbClr val="EAEAEA"/>
          </a:solidFill>
        </p:spPr>
        <p:txBody>
          <a:bodyPr wrap="square" rtlCol="0">
            <a:spAutoFit/>
          </a:bodyPr>
          <a:lstStyle/>
          <a:p>
            <a:pPr marL="0" marR="0" lvl="0" indent="0" algn="ctr" defTabSz="95112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61" b="0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Segoe UI Semibold" panose="020B0702040204020203" pitchFamily="34" charset="0"/>
                <a:cs typeface="Segoe UI Semibold" panose="020B0702040204020203" pitchFamily="34" charset="0"/>
              </a:rPr>
              <a:t>Azure Portal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7457850" y="2387546"/>
            <a:ext cx="1913773" cy="695605"/>
            <a:chOff x="7650525" y="1974134"/>
            <a:chExt cx="1952148" cy="1101934"/>
          </a:xfrm>
        </p:grpSpPr>
        <p:sp>
          <p:nvSpPr>
            <p:cNvPr id="44" name="Left Bracket 43"/>
            <p:cNvSpPr/>
            <p:nvPr/>
          </p:nvSpPr>
          <p:spPr>
            <a:xfrm>
              <a:off x="7650525" y="1974134"/>
              <a:ext cx="192233" cy="1071530"/>
            </a:xfrm>
            <a:prstGeom prst="leftBracket">
              <a:avLst/>
            </a:prstGeom>
            <a:noFill/>
            <a:ln w="19050" cap="flat" cmpd="sng" algn="ctr">
              <a:solidFill>
                <a:schemeClr val="accent4"/>
              </a:solidFill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3241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72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5" name="Left Bracket 44"/>
            <p:cNvSpPr/>
            <p:nvPr/>
          </p:nvSpPr>
          <p:spPr>
            <a:xfrm rot="10800000">
              <a:off x="9410440" y="2004538"/>
              <a:ext cx="192233" cy="1071530"/>
            </a:xfrm>
            <a:prstGeom prst="leftBracket">
              <a:avLst/>
            </a:prstGeom>
            <a:noFill/>
            <a:ln w="19050" cap="flat" cmpd="sng" algn="ctr">
              <a:solidFill>
                <a:schemeClr val="accent4"/>
              </a:solidFill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3241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72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46" name="Freeform 45"/>
          <p:cNvSpPr/>
          <p:nvPr/>
        </p:nvSpPr>
        <p:spPr>
          <a:xfrm>
            <a:off x="10159690" y="2031061"/>
            <a:ext cx="1815743" cy="1359682"/>
          </a:xfrm>
          <a:custGeom>
            <a:avLst/>
            <a:gdLst>
              <a:gd name="connsiteX0" fmla="*/ 95091 w 1344068"/>
              <a:gd name="connsiteY0" fmla="*/ 183749 h 1006476"/>
              <a:gd name="connsiteX1" fmla="*/ 1234463 w 1344068"/>
              <a:gd name="connsiteY1" fmla="*/ 183749 h 1006476"/>
              <a:gd name="connsiteX2" fmla="*/ 1234463 w 1344068"/>
              <a:gd name="connsiteY2" fmla="*/ 912133 h 1006476"/>
              <a:gd name="connsiteX3" fmla="*/ 95091 w 1344068"/>
              <a:gd name="connsiteY3" fmla="*/ 912133 h 1006476"/>
              <a:gd name="connsiteX4" fmla="*/ 36697 w 1344068"/>
              <a:gd name="connsiteY4" fmla="*/ 138779 h 1006476"/>
              <a:gd name="connsiteX5" fmla="*/ 36697 w 1344068"/>
              <a:gd name="connsiteY5" fmla="*/ 979442 h 1006476"/>
              <a:gd name="connsiteX6" fmla="*/ 1307371 w 1344068"/>
              <a:gd name="connsiteY6" fmla="*/ 979442 h 1006476"/>
              <a:gd name="connsiteX7" fmla="*/ 1307371 w 1344068"/>
              <a:gd name="connsiteY7" fmla="*/ 138779 h 1006476"/>
              <a:gd name="connsiteX8" fmla="*/ 1239333 w 1344068"/>
              <a:gd name="connsiteY8" fmla="*/ 37932 h 1006476"/>
              <a:gd name="connsiteX9" fmla="*/ 1239333 w 1344068"/>
              <a:gd name="connsiteY9" fmla="*/ 105968 h 1006476"/>
              <a:gd name="connsiteX10" fmla="*/ 1307371 w 1344068"/>
              <a:gd name="connsiteY10" fmla="*/ 105968 h 1006476"/>
              <a:gd name="connsiteX11" fmla="*/ 1307371 w 1344068"/>
              <a:gd name="connsiteY11" fmla="*/ 37932 h 1006476"/>
              <a:gd name="connsiteX12" fmla="*/ 839679 w 1344068"/>
              <a:gd name="connsiteY12" fmla="*/ 37932 h 1006476"/>
              <a:gd name="connsiteX13" fmla="*/ 839679 w 1344068"/>
              <a:gd name="connsiteY13" fmla="*/ 105968 h 1006476"/>
              <a:gd name="connsiteX14" fmla="*/ 1173745 w 1344068"/>
              <a:gd name="connsiteY14" fmla="*/ 105968 h 1006476"/>
              <a:gd name="connsiteX15" fmla="*/ 1173745 w 1344068"/>
              <a:gd name="connsiteY15" fmla="*/ 37932 h 1006476"/>
              <a:gd name="connsiteX16" fmla="*/ 170323 w 1344068"/>
              <a:gd name="connsiteY16" fmla="*/ 37932 h 1006476"/>
              <a:gd name="connsiteX17" fmla="*/ 170323 w 1344068"/>
              <a:gd name="connsiteY17" fmla="*/ 105968 h 1006476"/>
              <a:gd name="connsiteX18" fmla="*/ 504389 w 1344068"/>
              <a:gd name="connsiteY18" fmla="*/ 105968 h 1006476"/>
              <a:gd name="connsiteX19" fmla="*/ 504389 w 1344068"/>
              <a:gd name="connsiteY19" fmla="*/ 37932 h 1006476"/>
              <a:gd name="connsiteX20" fmla="*/ 36697 w 1344068"/>
              <a:gd name="connsiteY20" fmla="*/ 37932 h 1006476"/>
              <a:gd name="connsiteX21" fmla="*/ 36697 w 1344068"/>
              <a:gd name="connsiteY21" fmla="*/ 105968 h 1006476"/>
              <a:gd name="connsiteX22" fmla="*/ 104736 w 1344068"/>
              <a:gd name="connsiteY22" fmla="*/ 105968 h 1006476"/>
              <a:gd name="connsiteX23" fmla="*/ 104736 w 1344068"/>
              <a:gd name="connsiteY23" fmla="*/ 37932 h 1006476"/>
              <a:gd name="connsiteX24" fmla="*/ 0 w 1344068"/>
              <a:gd name="connsiteY24" fmla="*/ 0 h 1006476"/>
              <a:gd name="connsiteX25" fmla="*/ 1344068 w 1344068"/>
              <a:gd name="connsiteY25" fmla="*/ 0 h 1006476"/>
              <a:gd name="connsiteX26" fmla="*/ 1344068 w 1344068"/>
              <a:gd name="connsiteY26" fmla="*/ 1006476 h 1006476"/>
              <a:gd name="connsiteX27" fmla="*/ 0 w 1344068"/>
              <a:gd name="connsiteY27" fmla="*/ 1006476 h 1006476"/>
              <a:gd name="connsiteX0" fmla="*/ 95091 w 1344068"/>
              <a:gd name="connsiteY0" fmla="*/ 912133 h 1006476"/>
              <a:gd name="connsiteX1" fmla="*/ 1234463 w 1344068"/>
              <a:gd name="connsiteY1" fmla="*/ 183749 h 1006476"/>
              <a:gd name="connsiteX2" fmla="*/ 1234463 w 1344068"/>
              <a:gd name="connsiteY2" fmla="*/ 912133 h 1006476"/>
              <a:gd name="connsiteX3" fmla="*/ 95091 w 1344068"/>
              <a:gd name="connsiteY3" fmla="*/ 912133 h 1006476"/>
              <a:gd name="connsiteX4" fmla="*/ 36697 w 1344068"/>
              <a:gd name="connsiteY4" fmla="*/ 138779 h 1006476"/>
              <a:gd name="connsiteX5" fmla="*/ 36697 w 1344068"/>
              <a:gd name="connsiteY5" fmla="*/ 979442 h 1006476"/>
              <a:gd name="connsiteX6" fmla="*/ 1307371 w 1344068"/>
              <a:gd name="connsiteY6" fmla="*/ 979442 h 1006476"/>
              <a:gd name="connsiteX7" fmla="*/ 1307371 w 1344068"/>
              <a:gd name="connsiteY7" fmla="*/ 138779 h 1006476"/>
              <a:gd name="connsiteX8" fmla="*/ 36697 w 1344068"/>
              <a:gd name="connsiteY8" fmla="*/ 138779 h 1006476"/>
              <a:gd name="connsiteX9" fmla="*/ 1239333 w 1344068"/>
              <a:gd name="connsiteY9" fmla="*/ 37932 h 1006476"/>
              <a:gd name="connsiteX10" fmla="*/ 1239333 w 1344068"/>
              <a:gd name="connsiteY10" fmla="*/ 105968 h 1006476"/>
              <a:gd name="connsiteX11" fmla="*/ 1307371 w 1344068"/>
              <a:gd name="connsiteY11" fmla="*/ 105968 h 1006476"/>
              <a:gd name="connsiteX12" fmla="*/ 1307371 w 1344068"/>
              <a:gd name="connsiteY12" fmla="*/ 37932 h 1006476"/>
              <a:gd name="connsiteX13" fmla="*/ 1239333 w 1344068"/>
              <a:gd name="connsiteY13" fmla="*/ 37932 h 1006476"/>
              <a:gd name="connsiteX14" fmla="*/ 839679 w 1344068"/>
              <a:gd name="connsiteY14" fmla="*/ 37932 h 1006476"/>
              <a:gd name="connsiteX15" fmla="*/ 839679 w 1344068"/>
              <a:gd name="connsiteY15" fmla="*/ 105968 h 1006476"/>
              <a:gd name="connsiteX16" fmla="*/ 1173745 w 1344068"/>
              <a:gd name="connsiteY16" fmla="*/ 105968 h 1006476"/>
              <a:gd name="connsiteX17" fmla="*/ 1173745 w 1344068"/>
              <a:gd name="connsiteY17" fmla="*/ 37932 h 1006476"/>
              <a:gd name="connsiteX18" fmla="*/ 839679 w 1344068"/>
              <a:gd name="connsiteY18" fmla="*/ 37932 h 1006476"/>
              <a:gd name="connsiteX19" fmla="*/ 170323 w 1344068"/>
              <a:gd name="connsiteY19" fmla="*/ 37932 h 1006476"/>
              <a:gd name="connsiteX20" fmla="*/ 170323 w 1344068"/>
              <a:gd name="connsiteY20" fmla="*/ 105968 h 1006476"/>
              <a:gd name="connsiteX21" fmla="*/ 504389 w 1344068"/>
              <a:gd name="connsiteY21" fmla="*/ 105968 h 1006476"/>
              <a:gd name="connsiteX22" fmla="*/ 504389 w 1344068"/>
              <a:gd name="connsiteY22" fmla="*/ 37932 h 1006476"/>
              <a:gd name="connsiteX23" fmla="*/ 170323 w 1344068"/>
              <a:gd name="connsiteY23" fmla="*/ 37932 h 1006476"/>
              <a:gd name="connsiteX24" fmla="*/ 36697 w 1344068"/>
              <a:gd name="connsiteY24" fmla="*/ 37932 h 1006476"/>
              <a:gd name="connsiteX25" fmla="*/ 36697 w 1344068"/>
              <a:gd name="connsiteY25" fmla="*/ 105968 h 1006476"/>
              <a:gd name="connsiteX26" fmla="*/ 104736 w 1344068"/>
              <a:gd name="connsiteY26" fmla="*/ 105968 h 1006476"/>
              <a:gd name="connsiteX27" fmla="*/ 104736 w 1344068"/>
              <a:gd name="connsiteY27" fmla="*/ 37932 h 1006476"/>
              <a:gd name="connsiteX28" fmla="*/ 36697 w 1344068"/>
              <a:gd name="connsiteY28" fmla="*/ 37932 h 1006476"/>
              <a:gd name="connsiteX29" fmla="*/ 0 w 1344068"/>
              <a:gd name="connsiteY29" fmla="*/ 0 h 1006476"/>
              <a:gd name="connsiteX30" fmla="*/ 1344068 w 1344068"/>
              <a:gd name="connsiteY30" fmla="*/ 0 h 1006476"/>
              <a:gd name="connsiteX31" fmla="*/ 1344068 w 1344068"/>
              <a:gd name="connsiteY31" fmla="*/ 1006476 h 1006476"/>
              <a:gd name="connsiteX32" fmla="*/ 0 w 1344068"/>
              <a:gd name="connsiteY32" fmla="*/ 1006476 h 1006476"/>
              <a:gd name="connsiteX33" fmla="*/ 0 w 1344068"/>
              <a:gd name="connsiteY33" fmla="*/ 0 h 1006476"/>
              <a:gd name="connsiteX0" fmla="*/ 1234463 w 1344068"/>
              <a:gd name="connsiteY0" fmla="*/ 912133 h 1006476"/>
              <a:gd name="connsiteX1" fmla="*/ 1234463 w 1344068"/>
              <a:gd name="connsiteY1" fmla="*/ 183749 h 1006476"/>
              <a:gd name="connsiteX2" fmla="*/ 1234463 w 1344068"/>
              <a:gd name="connsiteY2" fmla="*/ 912133 h 1006476"/>
              <a:gd name="connsiteX3" fmla="*/ 36697 w 1344068"/>
              <a:gd name="connsiteY3" fmla="*/ 138779 h 1006476"/>
              <a:gd name="connsiteX4" fmla="*/ 36697 w 1344068"/>
              <a:gd name="connsiteY4" fmla="*/ 979442 h 1006476"/>
              <a:gd name="connsiteX5" fmla="*/ 1307371 w 1344068"/>
              <a:gd name="connsiteY5" fmla="*/ 979442 h 1006476"/>
              <a:gd name="connsiteX6" fmla="*/ 1307371 w 1344068"/>
              <a:gd name="connsiteY6" fmla="*/ 138779 h 1006476"/>
              <a:gd name="connsiteX7" fmla="*/ 36697 w 1344068"/>
              <a:gd name="connsiteY7" fmla="*/ 138779 h 1006476"/>
              <a:gd name="connsiteX8" fmla="*/ 1239333 w 1344068"/>
              <a:gd name="connsiteY8" fmla="*/ 37932 h 1006476"/>
              <a:gd name="connsiteX9" fmla="*/ 1239333 w 1344068"/>
              <a:gd name="connsiteY9" fmla="*/ 105968 h 1006476"/>
              <a:gd name="connsiteX10" fmla="*/ 1307371 w 1344068"/>
              <a:gd name="connsiteY10" fmla="*/ 105968 h 1006476"/>
              <a:gd name="connsiteX11" fmla="*/ 1307371 w 1344068"/>
              <a:gd name="connsiteY11" fmla="*/ 37932 h 1006476"/>
              <a:gd name="connsiteX12" fmla="*/ 1239333 w 1344068"/>
              <a:gd name="connsiteY12" fmla="*/ 37932 h 1006476"/>
              <a:gd name="connsiteX13" fmla="*/ 839679 w 1344068"/>
              <a:gd name="connsiteY13" fmla="*/ 37932 h 1006476"/>
              <a:gd name="connsiteX14" fmla="*/ 839679 w 1344068"/>
              <a:gd name="connsiteY14" fmla="*/ 105968 h 1006476"/>
              <a:gd name="connsiteX15" fmla="*/ 1173745 w 1344068"/>
              <a:gd name="connsiteY15" fmla="*/ 105968 h 1006476"/>
              <a:gd name="connsiteX16" fmla="*/ 1173745 w 1344068"/>
              <a:gd name="connsiteY16" fmla="*/ 37932 h 1006476"/>
              <a:gd name="connsiteX17" fmla="*/ 839679 w 1344068"/>
              <a:gd name="connsiteY17" fmla="*/ 37932 h 1006476"/>
              <a:gd name="connsiteX18" fmla="*/ 170323 w 1344068"/>
              <a:gd name="connsiteY18" fmla="*/ 37932 h 1006476"/>
              <a:gd name="connsiteX19" fmla="*/ 170323 w 1344068"/>
              <a:gd name="connsiteY19" fmla="*/ 105968 h 1006476"/>
              <a:gd name="connsiteX20" fmla="*/ 504389 w 1344068"/>
              <a:gd name="connsiteY20" fmla="*/ 105968 h 1006476"/>
              <a:gd name="connsiteX21" fmla="*/ 504389 w 1344068"/>
              <a:gd name="connsiteY21" fmla="*/ 37932 h 1006476"/>
              <a:gd name="connsiteX22" fmla="*/ 170323 w 1344068"/>
              <a:gd name="connsiteY22" fmla="*/ 37932 h 1006476"/>
              <a:gd name="connsiteX23" fmla="*/ 36697 w 1344068"/>
              <a:gd name="connsiteY23" fmla="*/ 37932 h 1006476"/>
              <a:gd name="connsiteX24" fmla="*/ 36697 w 1344068"/>
              <a:gd name="connsiteY24" fmla="*/ 105968 h 1006476"/>
              <a:gd name="connsiteX25" fmla="*/ 104736 w 1344068"/>
              <a:gd name="connsiteY25" fmla="*/ 105968 h 1006476"/>
              <a:gd name="connsiteX26" fmla="*/ 104736 w 1344068"/>
              <a:gd name="connsiteY26" fmla="*/ 37932 h 1006476"/>
              <a:gd name="connsiteX27" fmla="*/ 36697 w 1344068"/>
              <a:gd name="connsiteY27" fmla="*/ 37932 h 1006476"/>
              <a:gd name="connsiteX28" fmla="*/ 0 w 1344068"/>
              <a:gd name="connsiteY28" fmla="*/ 0 h 1006476"/>
              <a:gd name="connsiteX29" fmla="*/ 1344068 w 1344068"/>
              <a:gd name="connsiteY29" fmla="*/ 0 h 1006476"/>
              <a:gd name="connsiteX30" fmla="*/ 1344068 w 1344068"/>
              <a:gd name="connsiteY30" fmla="*/ 1006476 h 1006476"/>
              <a:gd name="connsiteX31" fmla="*/ 0 w 1344068"/>
              <a:gd name="connsiteY31" fmla="*/ 1006476 h 1006476"/>
              <a:gd name="connsiteX32" fmla="*/ 0 w 1344068"/>
              <a:gd name="connsiteY32" fmla="*/ 0 h 1006476"/>
              <a:gd name="connsiteX0" fmla="*/ 36697 w 1344068"/>
              <a:gd name="connsiteY0" fmla="*/ 138779 h 1006476"/>
              <a:gd name="connsiteX1" fmla="*/ 36697 w 1344068"/>
              <a:gd name="connsiteY1" fmla="*/ 979442 h 1006476"/>
              <a:gd name="connsiteX2" fmla="*/ 1307371 w 1344068"/>
              <a:gd name="connsiteY2" fmla="*/ 979442 h 1006476"/>
              <a:gd name="connsiteX3" fmla="*/ 1307371 w 1344068"/>
              <a:gd name="connsiteY3" fmla="*/ 138779 h 1006476"/>
              <a:gd name="connsiteX4" fmla="*/ 36697 w 1344068"/>
              <a:gd name="connsiteY4" fmla="*/ 138779 h 1006476"/>
              <a:gd name="connsiteX5" fmla="*/ 1239333 w 1344068"/>
              <a:gd name="connsiteY5" fmla="*/ 37932 h 1006476"/>
              <a:gd name="connsiteX6" fmla="*/ 1239333 w 1344068"/>
              <a:gd name="connsiteY6" fmla="*/ 105968 h 1006476"/>
              <a:gd name="connsiteX7" fmla="*/ 1307371 w 1344068"/>
              <a:gd name="connsiteY7" fmla="*/ 105968 h 1006476"/>
              <a:gd name="connsiteX8" fmla="*/ 1307371 w 1344068"/>
              <a:gd name="connsiteY8" fmla="*/ 37932 h 1006476"/>
              <a:gd name="connsiteX9" fmla="*/ 1239333 w 1344068"/>
              <a:gd name="connsiteY9" fmla="*/ 37932 h 1006476"/>
              <a:gd name="connsiteX10" fmla="*/ 839679 w 1344068"/>
              <a:gd name="connsiteY10" fmla="*/ 37932 h 1006476"/>
              <a:gd name="connsiteX11" fmla="*/ 839679 w 1344068"/>
              <a:gd name="connsiteY11" fmla="*/ 105968 h 1006476"/>
              <a:gd name="connsiteX12" fmla="*/ 1173745 w 1344068"/>
              <a:gd name="connsiteY12" fmla="*/ 105968 h 1006476"/>
              <a:gd name="connsiteX13" fmla="*/ 1173745 w 1344068"/>
              <a:gd name="connsiteY13" fmla="*/ 37932 h 1006476"/>
              <a:gd name="connsiteX14" fmla="*/ 839679 w 1344068"/>
              <a:gd name="connsiteY14" fmla="*/ 37932 h 1006476"/>
              <a:gd name="connsiteX15" fmla="*/ 170323 w 1344068"/>
              <a:gd name="connsiteY15" fmla="*/ 37932 h 1006476"/>
              <a:gd name="connsiteX16" fmla="*/ 170323 w 1344068"/>
              <a:gd name="connsiteY16" fmla="*/ 105968 h 1006476"/>
              <a:gd name="connsiteX17" fmla="*/ 504389 w 1344068"/>
              <a:gd name="connsiteY17" fmla="*/ 105968 h 1006476"/>
              <a:gd name="connsiteX18" fmla="*/ 504389 w 1344068"/>
              <a:gd name="connsiteY18" fmla="*/ 37932 h 1006476"/>
              <a:gd name="connsiteX19" fmla="*/ 170323 w 1344068"/>
              <a:gd name="connsiteY19" fmla="*/ 37932 h 1006476"/>
              <a:gd name="connsiteX20" fmla="*/ 36697 w 1344068"/>
              <a:gd name="connsiteY20" fmla="*/ 37932 h 1006476"/>
              <a:gd name="connsiteX21" fmla="*/ 36697 w 1344068"/>
              <a:gd name="connsiteY21" fmla="*/ 105968 h 1006476"/>
              <a:gd name="connsiteX22" fmla="*/ 104736 w 1344068"/>
              <a:gd name="connsiteY22" fmla="*/ 105968 h 1006476"/>
              <a:gd name="connsiteX23" fmla="*/ 104736 w 1344068"/>
              <a:gd name="connsiteY23" fmla="*/ 37932 h 1006476"/>
              <a:gd name="connsiteX24" fmla="*/ 36697 w 1344068"/>
              <a:gd name="connsiteY24" fmla="*/ 37932 h 1006476"/>
              <a:gd name="connsiteX25" fmla="*/ 0 w 1344068"/>
              <a:gd name="connsiteY25" fmla="*/ 0 h 1006476"/>
              <a:gd name="connsiteX26" fmla="*/ 1344068 w 1344068"/>
              <a:gd name="connsiteY26" fmla="*/ 0 h 1006476"/>
              <a:gd name="connsiteX27" fmla="*/ 1344068 w 1344068"/>
              <a:gd name="connsiteY27" fmla="*/ 1006476 h 1006476"/>
              <a:gd name="connsiteX28" fmla="*/ 0 w 1344068"/>
              <a:gd name="connsiteY28" fmla="*/ 1006476 h 1006476"/>
              <a:gd name="connsiteX29" fmla="*/ 0 w 1344068"/>
              <a:gd name="connsiteY29" fmla="*/ 0 h 10064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344068" h="1006476">
                <a:moveTo>
                  <a:pt x="36697" y="138779"/>
                </a:moveTo>
                <a:lnTo>
                  <a:pt x="36697" y="979442"/>
                </a:lnTo>
                <a:lnTo>
                  <a:pt x="1307371" y="979442"/>
                </a:lnTo>
                <a:lnTo>
                  <a:pt x="1307371" y="138779"/>
                </a:lnTo>
                <a:lnTo>
                  <a:pt x="36697" y="138779"/>
                </a:lnTo>
                <a:close/>
                <a:moveTo>
                  <a:pt x="1239333" y="37932"/>
                </a:moveTo>
                <a:lnTo>
                  <a:pt x="1239333" y="105968"/>
                </a:lnTo>
                <a:lnTo>
                  <a:pt x="1307371" y="105968"/>
                </a:lnTo>
                <a:lnTo>
                  <a:pt x="1307371" y="37932"/>
                </a:lnTo>
                <a:lnTo>
                  <a:pt x="1239333" y="37932"/>
                </a:lnTo>
                <a:close/>
                <a:moveTo>
                  <a:pt x="839679" y="37932"/>
                </a:moveTo>
                <a:lnTo>
                  <a:pt x="839679" y="105968"/>
                </a:lnTo>
                <a:lnTo>
                  <a:pt x="1173745" y="105968"/>
                </a:lnTo>
                <a:lnTo>
                  <a:pt x="1173745" y="37932"/>
                </a:lnTo>
                <a:lnTo>
                  <a:pt x="839679" y="37932"/>
                </a:lnTo>
                <a:close/>
                <a:moveTo>
                  <a:pt x="170323" y="37932"/>
                </a:moveTo>
                <a:lnTo>
                  <a:pt x="170323" y="105968"/>
                </a:lnTo>
                <a:lnTo>
                  <a:pt x="504389" y="105968"/>
                </a:lnTo>
                <a:lnTo>
                  <a:pt x="504389" y="37932"/>
                </a:lnTo>
                <a:lnTo>
                  <a:pt x="170323" y="37932"/>
                </a:lnTo>
                <a:close/>
                <a:moveTo>
                  <a:pt x="36697" y="37932"/>
                </a:moveTo>
                <a:lnTo>
                  <a:pt x="36697" y="105968"/>
                </a:lnTo>
                <a:lnTo>
                  <a:pt x="104736" y="105968"/>
                </a:lnTo>
                <a:lnTo>
                  <a:pt x="104736" y="37932"/>
                </a:lnTo>
                <a:lnTo>
                  <a:pt x="36697" y="37932"/>
                </a:lnTo>
                <a:close/>
                <a:moveTo>
                  <a:pt x="0" y="0"/>
                </a:moveTo>
                <a:lnTo>
                  <a:pt x="1344068" y="0"/>
                </a:lnTo>
                <a:lnTo>
                  <a:pt x="1344068" y="1006476"/>
                </a:lnTo>
                <a:lnTo>
                  <a:pt x="0" y="1006476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89638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48" name="Rounded Rectangle 47"/>
          <p:cNvSpPr/>
          <p:nvPr/>
        </p:nvSpPr>
        <p:spPr>
          <a:xfrm>
            <a:off x="11038834" y="2406738"/>
            <a:ext cx="706727" cy="634503"/>
          </a:xfrm>
          <a:prstGeom prst="roundRect">
            <a:avLst>
              <a:gd name="adj" fmla="val 0"/>
            </a:avLst>
          </a:prstGeom>
          <a:solidFill>
            <a:srgbClr val="FFC000"/>
          </a:solidFill>
          <a:ln w="12700">
            <a:solidFill>
              <a:schemeClr val="accent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9638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0" name="Rectangle 49"/>
          <p:cNvSpPr/>
          <p:nvPr/>
        </p:nvSpPr>
        <p:spPr bwMode="auto">
          <a:xfrm>
            <a:off x="10047844" y="2588462"/>
            <a:ext cx="192980" cy="243367"/>
          </a:xfrm>
          <a:prstGeom prst="rect">
            <a:avLst/>
          </a:prstGeom>
          <a:solidFill>
            <a:srgbClr val="EAEAEA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6" name="Rectangle 55"/>
          <p:cNvSpPr/>
          <p:nvPr/>
        </p:nvSpPr>
        <p:spPr bwMode="auto">
          <a:xfrm>
            <a:off x="9794124" y="2584750"/>
            <a:ext cx="253721" cy="259098"/>
          </a:xfrm>
          <a:prstGeom prst="rect">
            <a:avLst/>
          </a:prstGeom>
          <a:solidFill>
            <a:srgbClr val="EAEAEA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1" name="Right Arrow 50"/>
          <p:cNvSpPr/>
          <p:nvPr/>
        </p:nvSpPr>
        <p:spPr>
          <a:xfrm>
            <a:off x="9617191" y="2541174"/>
            <a:ext cx="1305635" cy="345089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9638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8" name="Bent Arrow 17"/>
          <p:cNvSpPr/>
          <p:nvPr/>
        </p:nvSpPr>
        <p:spPr bwMode="auto">
          <a:xfrm flipV="1">
            <a:off x="6211200" y="4067502"/>
            <a:ext cx="1236179" cy="1531233"/>
          </a:xfrm>
          <a:prstGeom prst="bentArrow">
            <a:avLst>
              <a:gd name="adj1" fmla="val 17222"/>
              <a:gd name="adj2" fmla="val 17926"/>
              <a:gd name="adj3" fmla="val 18454"/>
              <a:gd name="adj4" fmla="val 32114"/>
            </a:avLst>
          </a:prstGeom>
          <a:solidFill>
            <a:srgbClr val="FFC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7" name="Rectangle 56"/>
          <p:cNvSpPr/>
          <p:nvPr/>
        </p:nvSpPr>
        <p:spPr bwMode="auto">
          <a:xfrm>
            <a:off x="8289596" y="4313087"/>
            <a:ext cx="247450" cy="259098"/>
          </a:xfrm>
          <a:prstGeom prst="rect">
            <a:avLst/>
          </a:prstGeom>
          <a:solidFill>
            <a:srgbClr val="EAEAEA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8" name="Right Arrow 57"/>
          <p:cNvSpPr/>
          <p:nvPr/>
        </p:nvSpPr>
        <p:spPr>
          <a:xfrm rot="16200000">
            <a:off x="7629710" y="3649562"/>
            <a:ext cx="1566384" cy="377541"/>
          </a:xfrm>
          <a:prstGeom prst="rightArrow">
            <a:avLst/>
          </a:prstGeom>
          <a:solidFill>
            <a:srgbClr val="FFC000"/>
          </a:solidFill>
          <a:ln w="1079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3241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36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</a:endParaRPr>
          </a:p>
        </p:txBody>
      </p:sp>
      <p:sp>
        <p:nvSpPr>
          <p:cNvPr id="36" name="Freeform 35"/>
          <p:cNvSpPr>
            <a:spLocks noChangeAspect="1"/>
          </p:cNvSpPr>
          <p:nvPr/>
        </p:nvSpPr>
        <p:spPr bwMode="black">
          <a:xfrm flipH="1">
            <a:off x="7278083" y="4669891"/>
            <a:ext cx="2270075" cy="1456899"/>
          </a:xfrm>
          <a:custGeom>
            <a:avLst/>
            <a:gdLst>
              <a:gd name="connsiteX0" fmla="*/ 4635324 w 4635324"/>
              <a:gd name="connsiteY0" fmla="*/ 2786728 h 2974887"/>
              <a:gd name="connsiteX1" fmla="*/ 0 w 4635324"/>
              <a:gd name="connsiteY1" fmla="*/ 2786728 h 2974887"/>
              <a:gd name="connsiteX2" fmla="*/ 0 w 4635324"/>
              <a:gd name="connsiteY2" fmla="*/ 2813608 h 2974887"/>
              <a:gd name="connsiteX3" fmla="*/ 185413 w 4635324"/>
              <a:gd name="connsiteY3" fmla="*/ 2974887 h 2974887"/>
              <a:gd name="connsiteX4" fmla="*/ 4449911 w 4635324"/>
              <a:gd name="connsiteY4" fmla="*/ 2974887 h 2974887"/>
              <a:gd name="connsiteX5" fmla="*/ 4635324 w 4635324"/>
              <a:gd name="connsiteY5" fmla="*/ 2813608 h 2974887"/>
              <a:gd name="connsiteX6" fmla="*/ 4635324 w 4635324"/>
              <a:gd name="connsiteY6" fmla="*/ 2786728 h 2974887"/>
              <a:gd name="connsiteX7" fmla="*/ 4005331 w 4635324"/>
              <a:gd name="connsiteY7" fmla="*/ 205988 h 2974887"/>
              <a:gd name="connsiteX8" fmla="*/ 4005331 w 4635324"/>
              <a:gd name="connsiteY8" fmla="*/ 2473188 h 2974887"/>
              <a:gd name="connsiteX9" fmla="*/ 630009 w 4635324"/>
              <a:gd name="connsiteY9" fmla="*/ 2473188 h 2974887"/>
              <a:gd name="connsiteX10" fmla="*/ 630009 w 4635324"/>
              <a:gd name="connsiteY10" fmla="*/ 205988 h 2974887"/>
              <a:gd name="connsiteX11" fmla="*/ 4115213 w 4635324"/>
              <a:gd name="connsiteY11" fmla="*/ 0 h 2974887"/>
              <a:gd name="connsiteX12" fmla="*/ 520123 w 4635324"/>
              <a:gd name="connsiteY12" fmla="*/ 0 h 2974887"/>
              <a:gd name="connsiteX13" fmla="*/ 391787 w 4635324"/>
              <a:gd name="connsiteY13" fmla="*/ 128336 h 2974887"/>
              <a:gd name="connsiteX14" fmla="*/ 391787 w 4635324"/>
              <a:gd name="connsiteY14" fmla="*/ 2548645 h 2974887"/>
              <a:gd name="connsiteX15" fmla="*/ 520123 w 4635324"/>
              <a:gd name="connsiteY15" fmla="*/ 2676981 h 2974887"/>
              <a:gd name="connsiteX16" fmla="*/ 4115213 w 4635324"/>
              <a:gd name="connsiteY16" fmla="*/ 2676981 h 2974887"/>
              <a:gd name="connsiteX17" fmla="*/ 4243549 w 4635324"/>
              <a:gd name="connsiteY17" fmla="*/ 2548645 h 2974887"/>
              <a:gd name="connsiteX18" fmla="*/ 4243549 w 4635324"/>
              <a:gd name="connsiteY18" fmla="*/ 128336 h 2974887"/>
              <a:gd name="connsiteX19" fmla="*/ 4115213 w 4635324"/>
              <a:gd name="connsiteY19" fmla="*/ 0 h 2974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635324" h="2974887">
                <a:moveTo>
                  <a:pt x="4635324" y="2786728"/>
                </a:moveTo>
                <a:lnTo>
                  <a:pt x="0" y="2786728"/>
                </a:lnTo>
                <a:cubicBezTo>
                  <a:pt x="0" y="2813608"/>
                  <a:pt x="0" y="2813608"/>
                  <a:pt x="0" y="2813608"/>
                </a:cubicBezTo>
                <a:cubicBezTo>
                  <a:pt x="0" y="2894248"/>
                  <a:pt x="79463" y="2974887"/>
                  <a:pt x="185413" y="2974887"/>
                </a:cubicBezTo>
                <a:cubicBezTo>
                  <a:pt x="4449911" y="2974887"/>
                  <a:pt x="4449911" y="2974887"/>
                  <a:pt x="4449911" y="2974887"/>
                </a:cubicBezTo>
                <a:cubicBezTo>
                  <a:pt x="4555862" y="2974887"/>
                  <a:pt x="4635324" y="2894248"/>
                  <a:pt x="4635324" y="2813608"/>
                </a:cubicBezTo>
                <a:cubicBezTo>
                  <a:pt x="4635324" y="2786728"/>
                  <a:pt x="4635324" y="2786728"/>
                  <a:pt x="4635324" y="2786728"/>
                </a:cubicBezTo>
                <a:close/>
                <a:moveTo>
                  <a:pt x="4005331" y="205988"/>
                </a:moveTo>
                <a:lnTo>
                  <a:pt x="4005331" y="2473188"/>
                </a:lnTo>
                <a:lnTo>
                  <a:pt x="630009" y="2473188"/>
                </a:lnTo>
                <a:lnTo>
                  <a:pt x="630009" y="205988"/>
                </a:lnTo>
                <a:close/>
                <a:moveTo>
                  <a:pt x="4115213" y="0"/>
                </a:moveTo>
                <a:lnTo>
                  <a:pt x="520123" y="0"/>
                </a:lnTo>
                <a:cubicBezTo>
                  <a:pt x="449244" y="0"/>
                  <a:pt x="391787" y="57457"/>
                  <a:pt x="391787" y="128336"/>
                </a:cubicBezTo>
                <a:lnTo>
                  <a:pt x="391787" y="2548645"/>
                </a:lnTo>
                <a:cubicBezTo>
                  <a:pt x="391787" y="2619524"/>
                  <a:pt x="449244" y="2676981"/>
                  <a:pt x="520123" y="2676981"/>
                </a:cubicBezTo>
                <a:lnTo>
                  <a:pt x="4115213" y="2676981"/>
                </a:lnTo>
                <a:cubicBezTo>
                  <a:pt x="4186092" y="2676981"/>
                  <a:pt x="4243549" y="2619524"/>
                  <a:pt x="4243549" y="2548645"/>
                </a:cubicBezTo>
                <a:lnTo>
                  <a:pt x="4243549" y="128336"/>
                </a:lnTo>
                <a:cubicBezTo>
                  <a:pt x="4243549" y="57457"/>
                  <a:pt x="4186092" y="0"/>
                  <a:pt x="4115213" y="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87880" tIns="43940" rIns="87880" bIns="4394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defTabSz="89635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3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</a:endParaRPr>
          </a:p>
        </p:txBody>
      </p:sp>
      <p:sp>
        <p:nvSpPr>
          <p:cNvPr id="33" name="Freeform 32"/>
          <p:cNvSpPr/>
          <p:nvPr/>
        </p:nvSpPr>
        <p:spPr>
          <a:xfrm>
            <a:off x="8058652" y="4977735"/>
            <a:ext cx="648692" cy="489761"/>
          </a:xfrm>
          <a:custGeom>
            <a:avLst/>
            <a:gdLst>
              <a:gd name="connsiteX0" fmla="*/ 1765758 w 7620000"/>
              <a:gd name="connsiteY0" fmla="*/ 3905250 h 5753101"/>
              <a:gd name="connsiteX1" fmla="*/ 2193023 w 7620000"/>
              <a:gd name="connsiteY1" fmla="*/ 4332515 h 5753101"/>
              <a:gd name="connsiteX2" fmla="*/ 2193022 w 7620000"/>
              <a:gd name="connsiteY2" fmla="*/ 5325836 h 5753101"/>
              <a:gd name="connsiteX3" fmla="*/ 1765757 w 7620000"/>
              <a:gd name="connsiteY3" fmla="*/ 5753101 h 5753101"/>
              <a:gd name="connsiteX4" fmla="*/ 1765758 w 7620000"/>
              <a:gd name="connsiteY4" fmla="*/ 5753100 h 5753101"/>
              <a:gd name="connsiteX5" fmla="*/ 1338493 w 7620000"/>
              <a:gd name="connsiteY5" fmla="*/ 5325835 h 5753101"/>
              <a:gd name="connsiteX6" fmla="*/ 1338493 w 7620000"/>
              <a:gd name="connsiteY6" fmla="*/ 4332515 h 5753101"/>
              <a:gd name="connsiteX7" fmla="*/ 1765758 w 7620000"/>
              <a:gd name="connsiteY7" fmla="*/ 3905250 h 5753101"/>
              <a:gd name="connsiteX8" fmla="*/ 4501698 w 7620000"/>
              <a:gd name="connsiteY8" fmla="*/ 2990850 h 5753101"/>
              <a:gd name="connsiteX9" fmla="*/ 4928963 w 7620000"/>
              <a:gd name="connsiteY9" fmla="*/ 3418115 h 5753101"/>
              <a:gd name="connsiteX10" fmla="*/ 4928962 w 7620000"/>
              <a:gd name="connsiteY10" fmla="*/ 5325836 h 5753101"/>
              <a:gd name="connsiteX11" fmla="*/ 4501697 w 7620000"/>
              <a:gd name="connsiteY11" fmla="*/ 5753101 h 5753101"/>
              <a:gd name="connsiteX12" fmla="*/ 4501698 w 7620000"/>
              <a:gd name="connsiteY12" fmla="*/ 5753100 h 5753101"/>
              <a:gd name="connsiteX13" fmla="*/ 4074433 w 7620000"/>
              <a:gd name="connsiteY13" fmla="*/ 5325835 h 5753101"/>
              <a:gd name="connsiteX14" fmla="*/ 4074433 w 7620000"/>
              <a:gd name="connsiteY14" fmla="*/ 3418115 h 5753101"/>
              <a:gd name="connsiteX15" fmla="*/ 4501698 w 7620000"/>
              <a:gd name="connsiteY15" fmla="*/ 2990850 h 5753101"/>
              <a:gd name="connsiteX16" fmla="*/ 3133728 w 7620000"/>
              <a:gd name="connsiteY16" fmla="*/ 2352675 h 5753101"/>
              <a:gd name="connsiteX17" fmla="*/ 3560993 w 7620000"/>
              <a:gd name="connsiteY17" fmla="*/ 2779940 h 5753101"/>
              <a:gd name="connsiteX18" fmla="*/ 3560992 w 7620000"/>
              <a:gd name="connsiteY18" fmla="*/ 5325836 h 5753101"/>
              <a:gd name="connsiteX19" fmla="*/ 3133727 w 7620000"/>
              <a:gd name="connsiteY19" fmla="*/ 5753101 h 5753101"/>
              <a:gd name="connsiteX20" fmla="*/ 3133728 w 7620000"/>
              <a:gd name="connsiteY20" fmla="*/ 5753100 h 5753101"/>
              <a:gd name="connsiteX21" fmla="*/ 2706463 w 7620000"/>
              <a:gd name="connsiteY21" fmla="*/ 5325835 h 5753101"/>
              <a:gd name="connsiteX22" fmla="*/ 2706463 w 7620000"/>
              <a:gd name="connsiteY22" fmla="*/ 2779940 h 5753101"/>
              <a:gd name="connsiteX23" fmla="*/ 3133728 w 7620000"/>
              <a:gd name="connsiteY23" fmla="*/ 2352675 h 5753101"/>
              <a:gd name="connsiteX24" fmla="*/ 5846990 w 7620000"/>
              <a:gd name="connsiteY24" fmla="*/ 1247321 h 5753101"/>
              <a:gd name="connsiteX25" fmla="*/ 6274255 w 7620000"/>
              <a:gd name="connsiteY25" fmla="*/ 1674586 h 5753101"/>
              <a:gd name="connsiteX26" fmla="*/ 6274254 w 7620000"/>
              <a:gd name="connsiteY26" fmla="*/ 5325836 h 5753101"/>
              <a:gd name="connsiteX27" fmla="*/ 5846989 w 7620000"/>
              <a:gd name="connsiteY27" fmla="*/ 5753101 h 5753101"/>
              <a:gd name="connsiteX28" fmla="*/ 5846990 w 7620000"/>
              <a:gd name="connsiteY28" fmla="*/ 5753100 h 5753101"/>
              <a:gd name="connsiteX29" fmla="*/ 5419725 w 7620000"/>
              <a:gd name="connsiteY29" fmla="*/ 5325835 h 5753101"/>
              <a:gd name="connsiteX30" fmla="*/ 5419725 w 7620000"/>
              <a:gd name="connsiteY30" fmla="*/ 1674586 h 5753101"/>
              <a:gd name="connsiteX31" fmla="*/ 5846990 w 7620000"/>
              <a:gd name="connsiteY31" fmla="*/ 1247321 h 5753101"/>
              <a:gd name="connsiteX32" fmla="*/ 946184 w 7620000"/>
              <a:gd name="connsiteY32" fmla="*/ 0 h 5753101"/>
              <a:gd name="connsiteX33" fmla="*/ 6673816 w 7620000"/>
              <a:gd name="connsiteY33" fmla="*/ 0 h 5753101"/>
              <a:gd name="connsiteX34" fmla="*/ 7620000 w 7620000"/>
              <a:gd name="connsiteY34" fmla="*/ 946185 h 5753101"/>
              <a:gd name="connsiteX35" fmla="*/ 7620000 w 7620000"/>
              <a:gd name="connsiteY35" fmla="*/ 3987766 h 5753101"/>
              <a:gd name="connsiteX36" fmla="*/ 6673816 w 7620000"/>
              <a:gd name="connsiteY36" fmla="*/ 4933950 h 5753101"/>
              <a:gd name="connsiteX37" fmla="*/ 6572250 w 7620000"/>
              <a:gd name="connsiteY37" fmla="*/ 4933950 h 5753101"/>
              <a:gd name="connsiteX38" fmla="*/ 6572250 w 7620000"/>
              <a:gd name="connsiteY38" fmla="*/ 4613702 h 5753101"/>
              <a:gd name="connsiteX39" fmla="*/ 6711353 w 7620000"/>
              <a:gd name="connsiteY39" fmla="*/ 4613702 h 5753101"/>
              <a:gd name="connsiteX40" fmla="*/ 7324725 w 7620000"/>
              <a:gd name="connsiteY40" fmla="*/ 4000330 h 5753101"/>
              <a:gd name="connsiteX41" fmla="*/ 7324725 w 7620000"/>
              <a:gd name="connsiteY41" fmla="*/ 918172 h 5753101"/>
              <a:gd name="connsiteX42" fmla="*/ 6711353 w 7620000"/>
              <a:gd name="connsiteY42" fmla="*/ 304800 h 5753101"/>
              <a:gd name="connsiteX43" fmla="*/ 937223 w 7620000"/>
              <a:gd name="connsiteY43" fmla="*/ 304800 h 5753101"/>
              <a:gd name="connsiteX44" fmla="*/ 323850 w 7620000"/>
              <a:gd name="connsiteY44" fmla="*/ 918172 h 5753101"/>
              <a:gd name="connsiteX45" fmla="*/ 323850 w 7620000"/>
              <a:gd name="connsiteY45" fmla="*/ 4000330 h 5753101"/>
              <a:gd name="connsiteX46" fmla="*/ 937223 w 7620000"/>
              <a:gd name="connsiteY46" fmla="*/ 4613702 h 5753101"/>
              <a:gd name="connsiteX47" fmla="*/ 1076325 w 7620000"/>
              <a:gd name="connsiteY47" fmla="*/ 4613702 h 5753101"/>
              <a:gd name="connsiteX48" fmla="*/ 1076325 w 7620000"/>
              <a:gd name="connsiteY48" fmla="*/ 4933950 h 5753101"/>
              <a:gd name="connsiteX49" fmla="*/ 946184 w 7620000"/>
              <a:gd name="connsiteY49" fmla="*/ 4933950 h 5753101"/>
              <a:gd name="connsiteX50" fmla="*/ 0 w 7620000"/>
              <a:gd name="connsiteY50" fmla="*/ 3987766 h 5753101"/>
              <a:gd name="connsiteX51" fmla="*/ 0 w 7620000"/>
              <a:gd name="connsiteY51" fmla="*/ 946185 h 5753101"/>
              <a:gd name="connsiteX52" fmla="*/ 946184 w 7620000"/>
              <a:gd name="connsiteY52" fmla="*/ 0 h 57531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7620000" h="5753101">
                <a:moveTo>
                  <a:pt x="1765758" y="3905250"/>
                </a:moveTo>
                <a:cubicBezTo>
                  <a:pt x="2001730" y="3905250"/>
                  <a:pt x="2193023" y="4096543"/>
                  <a:pt x="2193023" y="4332515"/>
                </a:cubicBezTo>
                <a:cubicBezTo>
                  <a:pt x="2193023" y="4663622"/>
                  <a:pt x="2193022" y="4994729"/>
                  <a:pt x="2193022" y="5325836"/>
                </a:cubicBezTo>
                <a:cubicBezTo>
                  <a:pt x="2193022" y="5561808"/>
                  <a:pt x="2001729" y="5753101"/>
                  <a:pt x="1765757" y="5753101"/>
                </a:cubicBezTo>
                <a:lnTo>
                  <a:pt x="1765758" y="5753100"/>
                </a:lnTo>
                <a:cubicBezTo>
                  <a:pt x="1529786" y="5753100"/>
                  <a:pt x="1338493" y="5561807"/>
                  <a:pt x="1338493" y="5325835"/>
                </a:cubicBezTo>
                <a:lnTo>
                  <a:pt x="1338493" y="4332515"/>
                </a:lnTo>
                <a:cubicBezTo>
                  <a:pt x="1338493" y="4096543"/>
                  <a:pt x="1529786" y="3905250"/>
                  <a:pt x="1765758" y="3905250"/>
                </a:cubicBezTo>
                <a:close/>
                <a:moveTo>
                  <a:pt x="4501698" y="2990850"/>
                </a:moveTo>
                <a:cubicBezTo>
                  <a:pt x="4737670" y="2990850"/>
                  <a:pt x="4928963" y="3182143"/>
                  <a:pt x="4928963" y="3418115"/>
                </a:cubicBezTo>
                <a:cubicBezTo>
                  <a:pt x="4928963" y="4054022"/>
                  <a:pt x="4928962" y="4689929"/>
                  <a:pt x="4928962" y="5325836"/>
                </a:cubicBezTo>
                <a:cubicBezTo>
                  <a:pt x="4928962" y="5561808"/>
                  <a:pt x="4737669" y="5753101"/>
                  <a:pt x="4501697" y="5753101"/>
                </a:cubicBezTo>
                <a:lnTo>
                  <a:pt x="4501698" y="5753100"/>
                </a:lnTo>
                <a:cubicBezTo>
                  <a:pt x="4265726" y="5753100"/>
                  <a:pt x="4074433" y="5561807"/>
                  <a:pt x="4074433" y="5325835"/>
                </a:cubicBezTo>
                <a:lnTo>
                  <a:pt x="4074433" y="3418115"/>
                </a:lnTo>
                <a:cubicBezTo>
                  <a:pt x="4074433" y="3182143"/>
                  <a:pt x="4265726" y="2990850"/>
                  <a:pt x="4501698" y="2990850"/>
                </a:cubicBezTo>
                <a:close/>
                <a:moveTo>
                  <a:pt x="3133728" y="2352675"/>
                </a:moveTo>
                <a:cubicBezTo>
                  <a:pt x="3369700" y="2352675"/>
                  <a:pt x="3560993" y="2543968"/>
                  <a:pt x="3560993" y="2779940"/>
                </a:cubicBezTo>
                <a:cubicBezTo>
                  <a:pt x="3560993" y="3628572"/>
                  <a:pt x="3560992" y="4477204"/>
                  <a:pt x="3560992" y="5325836"/>
                </a:cubicBezTo>
                <a:cubicBezTo>
                  <a:pt x="3560992" y="5561808"/>
                  <a:pt x="3369699" y="5753101"/>
                  <a:pt x="3133727" y="5753101"/>
                </a:cubicBezTo>
                <a:lnTo>
                  <a:pt x="3133728" y="5753100"/>
                </a:lnTo>
                <a:cubicBezTo>
                  <a:pt x="2897756" y="5753100"/>
                  <a:pt x="2706463" y="5561807"/>
                  <a:pt x="2706463" y="5325835"/>
                </a:cubicBezTo>
                <a:lnTo>
                  <a:pt x="2706463" y="2779940"/>
                </a:lnTo>
                <a:cubicBezTo>
                  <a:pt x="2706463" y="2543968"/>
                  <a:pt x="2897756" y="2352675"/>
                  <a:pt x="3133728" y="2352675"/>
                </a:cubicBezTo>
                <a:close/>
                <a:moveTo>
                  <a:pt x="5846990" y="1247321"/>
                </a:moveTo>
                <a:cubicBezTo>
                  <a:pt x="6082962" y="1247321"/>
                  <a:pt x="6274255" y="1438614"/>
                  <a:pt x="6274255" y="1674586"/>
                </a:cubicBezTo>
                <a:cubicBezTo>
                  <a:pt x="6274255" y="2891669"/>
                  <a:pt x="6274254" y="4108753"/>
                  <a:pt x="6274254" y="5325836"/>
                </a:cubicBezTo>
                <a:cubicBezTo>
                  <a:pt x="6274254" y="5561808"/>
                  <a:pt x="6082961" y="5753101"/>
                  <a:pt x="5846989" y="5753101"/>
                </a:cubicBezTo>
                <a:lnTo>
                  <a:pt x="5846990" y="5753100"/>
                </a:lnTo>
                <a:cubicBezTo>
                  <a:pt x="5611018" y="5753100"/>
                  <a:pt x="5419725" y="5561807"/>
                  <a:pt x="5419725" y="5325835"/>
                </a:cubicBezTo>
                <a:lnTo>
                  <a:pt x="5419725" y="1674586"/>
                </a:lnTo>
                <a:cubicBezTo>
                  <a:pt x="5419725" y="1438614"/>
                  <a:pt x="5611018" y="1247321"/>
                  <a:pt x="5846990" y="1247321"/>
                </a:cubicBezTo>
                <a:close/>
                <a:moveTo>
                  <a:pt x="946184" y="0"/>
                </a:moveTo>
                <a:lnTo>
                  <a:pt x="6673816" y="0"/>
                </a:lnTo>
                <a:cubicBezTo>
                  <a:pt x="7196379" y="0"/>
                  <a:pt x="7620000" y="423621"/>
                  <a:pt x="7620000" y="946185"/>
                </a:cubicBezTo>
                <a:lnTo>
                  <a:pt x="7620000" y="3987766"/>
                </a:lnTo>
                <a:cubicBezTo>
                  <a:pt x="7620000" y="4510329"/>
                  <a:pt x="7196379" y="4933950"/>
                  <a:pt x="6673816" y="4933950"/>
                </a:cubicBezTo>
                <a:lnTo>
                  <a:pt x="6572250" y="4933950"/>
                </a:lnTo>
                <a:lnTo>
                  <a:pt x="6572250" y="4613702"/>
                </a:lnTo>
                <a:lnTo>
                  <a:pt x="6711353" y="4613702"/>
                </a:lnTo>
                <a:cubicBezTo>
                  <a:pt x="7050109" y="4613702"/>
                  <a:pt x="7324725" y="4339086"/>
                  <a:pt x="7324725" y="4000330"/>
                </a:cubicBezTo>
                <a:lnTo>
                  <a:pt x="7324725" y="918172"/>
                </a:lnTo>
                <a:cubicBezTo>
                  <a:pt x="7324725" y="579416"/>
                  <a:pt x="7050109" y="304800"/>
                  <a:pt x="6711353" y="304800"/>
                </a:cubicBezTo>
                <a:lnTo>
                  <a:pt x="937223" y="304800"/>
                </a:lnTo>
                <a:cubicBezTo>
                  <a:pt x="598466" y="304800"/>
                  <a:pt x="323850" y="579416"/>
                  <a:pt x="323850" y="918172"/>
                </a:cubicBezTo>
                <a:lnTo>
                  <a:pt x="323850" y="4000330"/>
                </a:lnTo>
                <a:cubicBezTo>
                  <a:pt x="323850" y="4339086"/>
                  <a:pt x="598466" y="4613702"/>
                  <a:pt x="937223" y="4613702"/>
                </a:cubicBezTo>
                <a:lnTo>
                  <a:pt x="1076325" y="4613702"/>
                </a:lnTo>
                <a:lnTo>
                  <a:pt x="1076325" y="4933950"/>
                </a:lnTo>
                <a:lnTo>
                  <a:pt x="946184" y="4933950"/>
                </a:lnTo>
                <a:cubicBezTo>
                  <a:pt x="423621" y="4933950"/>
                  <a:pt x="0" y="4510329"/>
                  <a:pt x="0" y="3987766"/>
                </a:cubicBezTo>
                <a:lnTo>
                  <a:pt x="0" y="946185"/>
                </a:lnTo>
                <a:cubicBezTo>
                  <a:pt x="0" y="423621"/>
                  <a:pt x="423621" y="0"/>
                  <a:pt x="946184" y="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 w="34290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89638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4" name="Freeform 33"/>
          <p:cNvSpPr/>
          <p:nvPr/>
        </p:nvSpPr>
        <p:spPr>
          <a:xfrm>
            <a:off x="11214724" y="2603626"/>
            <a:ext cx="374353" cy="282637"/>
          </a:xfrm>
          <a:custGeom>
            <a:avLst/>
            <a:gdLst>
              <a:gd name="connsiteX0" fmla="*/ 1765758 w 7620000"/>
              <a:gd name="connsiteY0" fmla="*/ 3905250 h 5753101"/>
              <a:gd name="connsiteX1" fmla="*/ 2193023 w 7620000"/>
              <a:gd name="connsiteY1" fmla="*/ 4332515 h 5753101"/>
              <a:gd name="connsiteX2" fmla="*/ 2193022 w 7620000"/>
              <a:gd name="connsiteY2" fmla="*/ 5325836 h 5753101"/>
              <a:gd name="connsiteX3" fmla="*/ 1765757 w 7620000"/>
              <a:gd name="connsiteY3" fmla="*/ 5753101 h 5753101"/>
              <a:gd name="connsiteX4" fmla="*/ 1765758 w 7620000"/>
              <a:gd name="connsiteY4" fmla="*/ 5753100 h 5753101"/>
              <a:gd name="connsiteX5" fmla="*/ 1338493 w 7620000"/>
              <a:gd name="connsiteY5" fmla="*/ 5325835 h 5753101"/>
              <a:gd name="connsiteX6" fmla="*/ 1338493 w 7620000"/>
              <a:gd name="connsiteY6" fmla="*/ 4332515 h 5753101"/>
              <a:gd name="connsiteX7" fmla="*/ 1765758 w 7620000"/>
              <a:gd name="connsiteY7" fmla="*/ 3905250 h 5753101"/>
              <a:gd name="connsiteX8" fmla="*/ 4501698 w 7620000"/>
              <a:gd name="connsiteY8" fmla="*/ 2990850 h 5753101"/>
              <a:gd name="connsiteX9" fmla="*/ 4928963 w 7620000"/>
              <a:gd name="connsiteY9" fmla="*/ 3418115 h 5753101"/>
              <a:gd name="connsiteX10" fmla="*/ 4928962 w 7620000"/>
              <a:gd name="connsiteY10" fmla="*/ 5325836 h 5753101"/>
              <a:gd name="connsiteX11" fmla="*/ 4501697 w 7620000"/>
              <a:gd name="connsiteY11" fmla="*/ 5753101 h 5753101"/>
              <a:gd name="connsiteX12" fmla="*/ 4501698 w 7620000"/>
              <a:gd name="connsiteY12" fmla="*/ 5753100 h 5753101"/>
              <a:gd name="connsiteX13" fmla="*/ 4074433 w 7620000"/>
              <a:gd name="connsiteY13" fmla="*/ 5325835 h 5753101"/>
              <a:gd name="connsiteX14" fmla="*/ 4074433 w 7620000"/>
              <a:gd name="connsiteY14" fmla="*/ 3418115 h 5753101"/>
              <a:gd name="connsiteX15" fmla="*/ 4501698 w 7620000"/>
              <a:gd name="connsiteY15" fmla="*/ 2990850 h 5753101"/>
              <a:gd name="connsiteX16" fmla="*/ 3133728 w 7620000"/>
              <a:gd name="connsiteY16" fmla="*/ 2352675 h 5753101"/>
              <a:gd name="connsiteX17" fmla="*/ 3560993 w 7620000"/>
              <a:gd name="connsiteY17" fmla="*/ 2779940 h 5753101"/>
              <a:gd name="connsiteX18" fmla="*/ 3560992 w 7620000"/>
              <a:gd name="connsiteY18" fmla="*/ 5325836 h 5753101"/>
              <a:gd name="connsiteX19" fmla="*/ 3133727 w 7620000"/>
              <a:gd name="connsiteY19" fmla="*/ 5753101 h 5753101"/>
              <a:gd name="connsiteX20" fmla="*/ 3133728 w 7620000"/>
              <a:gd name="connsiteY20" fmla="*/ 5753100 h 5753101"/>
              <a:gd name="connsiteX21" fmla="*/ 2706463 w 7620000"/>
              <a:gd name="connsiteY21" fmla="*/ 5325835 h 5753101"/>
              <a:gd name="connsiteX22" fmla="*/ 2706463 w 7620000"/>
              <a:gd name="connsiteY22" fmla="*/ 2779940 h 5753101"/>
              <a:gd name="connsiteX23" fmla="*/ 3133728 w 7620000"/>
              <a:gd name="connsiteY23" fmla="*/ 2352675 h 5753101"/>
              <a:gd name="connsiteX24" fmla="*/ 5846990 w 7620000"/>
              <a:gd name="connsiteY24" fmla="*/ 1247321 h 5753101"/>
              <a:gd name="connsiteX25" fmla="*/ 6274255 w 7620000"/>
              <a:gd name="connsiteY25" fmla="*/ 1674586 h 5753101"/>
              <a:gd name="connsiteX26" fmla="*/ 6274254 w 7620000"/>
              <a:gd name="connsiteY26" fmla="*/ 5325836 h 5753101"/>
              <a:gd name="connsiteX27" fmla="*/ 5846989 w 7620000"/>
              <a:gd name="connsiteY27" fmla="*/ 5753101 h 5753101"/>
              <a:gd name="connsiteX28" fmla="*/ 5846990 w 7620000"/>
              <a:gd name="connsiteY28" fmla="*/ 5753100 h 5753101"/>
              <a:gd name="connsiteX29" fmla="*/ 5419725 w 7620000"/>
              <a:gd name="connsiteY29" fmla="*/ 5325835 h 5753101"/>
              <a:gd name="connsiteX30" fmla="*/ 5419725 w 7620000"/>
              <a:gd name="connsiteY30" fmla="*/ 1674586 h 5753101"/>
              <a:gd name="connsiteX31" fmla="*/ 5846990 w 7620000"/>
              <a:gd name="connsiteY31" fmla="*/ 1247321 h 5753101"/>
              <a:gd name="connsiteX32" fmla="*/ 946184 w 7620000"/>
              <a:gd name="connsiteY32" fmla="*/ 0 h 5753101"/>
              <a:gd name="connsiteX33" fmla="*/ 6673816 w 7620000"/>
              <a:gd name="connsiteY33" fmla="*/ 0 h 5753101"/>
              <a:gd name="connsiteX34" fmla="*/ 7620000 w 7620000"/>
              <a:gd name="connsiteY34" fmla="*/ 946185 h 5753101"/>
              <a:gd name="connsiteX35" fmla="*/ 7620000 w 7620000"/>
              <a:gd name="connsiteY35" fmla="*/ 3987766 h 5753101"/>
              <a:gd name="connsiteX36" fmla="*/ 6673816 w 7620000"/>
              <a:gd name="connsiteY36" fmla="*/ 4933950 h 5753101"/>
              <a:gd name="connsiteX37" fmla="*/ 6572250 w 7620000"/>
              <a:gd name="connsiteY37" fmla="*/ 4933950 h 5753101"/>
              <a:gd name="connsiteX38" fmla="*/ 6572250 w 7620000"/>
              <a:gd name="connsiteY38" fmla="*/ 4613702 h 5753101"/>
              <a:gd name="connsiteX39" fmla="*/ 6711353 w 7620000"/>
              <a:gd name="connsiteY39" fmla="*/ 4613702 h 5753101"/>
              <a:gd name="connsiteX40" fmla="*/ 7324725 w 7620000"/>
              <a:gd name="connsiteY40" fmla="*/ 4000330 h 5753101"/>
              <a:gd name="connsiteX41" fmla="*/ 7324725 w 7620000"/>
              <a:gd name="connsiteY41" fmla="*/ 918172 h 5753101"/>
              <a:gd name="connsiteX42" fmla="*/ 6711353 w 7620000"/>
              <a:gd name="connsiteY42" fmla="*/ 304800 h 5753101"/>
              <a:gd name="connsiteX43" fmla="*/ 937223 w 7620000"/>
              <a:gd name="connsiteY43" fmla="*/ 304800 h 5753101"/>
              <a:gd name="connsiteX44" fmla="*/ 323850 w 7620000"/>
              <a:gd name="connsiteY44" fmla="*/ 918172 h 5753101"/>
              <a:gd name="connsiteX45" fmla="*/ 323850 w 7620000"/>
              <a:gd name="connsiteY45" fmla="*/ 4000330 h 5753101"/>
              <a:gd name="connsiteX46" fmla="*/ 937223 w 7620000"/>
              <a:gd name="connsiteY46" fmla="*/ 4613702 h 5753101"/>
              <a:gd name="connsiteX47" fmla="*/ 1076325 w 7620000"/>
              <a:gd name="connsiteY47" fmla="*/ 4613702 h 5753101"/>
              <a:gd name="connsiteX48" fmla="*/ 1076325 w 7620000"/>
              <a:gd name="connsiteY48" fmla="*/ 4933950 h 5753101"/>
              <a:gd name="connsiteX49" fmla="*/ 946184 w 7620000"/>
              <a:gd name="connsiteY49" fmla="*/ 4933950 h 5753101"/>
              <a:gd name="connsiteX50" fmla="*/ 0 w 7620000"/>
              <a:gd name="connsiteY50" fmla="*/ 3987766 h 5753101"/>
              <a:gd name="connsiteX51" fmla="*/ 0 w 7620000"/>
              <a:gd name="connsiteY51" fmla="*/ 946185 h 5753101"/>
              <a:gd name="connsiteX52" fmla="*/ 946184 w 7620000"/>
              <a:gd name="connsiteY52" fmla="*/ 0 h 57531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7620000" h="5753101">
                <a:moveTo>
                  <a:pt x="1765758" y="3905250"/>
                </a:moveTo>
                <a:cubicBezTo>
                  <a:pt x="2001730" y="3905250"/>
                  <a:pt x="2193023" y="4096543"/>
                  <a:pt x="2193023" y="4332515"/>
                </a:cubicBezTo>
                <a:cubicBezTo>
                  <a:pt x="2193023" y="4663622"/>
                  <a:pt x="2193022" y="4994729"/>
                  <a:pt x="2193022" y="5325836"/>
                </a:cubicBezTo>
                <a:cubicBezTo>
                  <a:pt x="2193022" y="5561808"/>
                  <a:pt x="2001729" y="5753101"/>
                  <a:pt x="1765757" y="5753101"/>
                </a:cubicBezTo>
                <a:lnTo>
                  <a:pt x="1765758" y="5753100"/>
                </a:lnTo>
                <a:cubicBezTo>
                  <a:pt x="1529786" y="5753100"/>
                  <a:pt x="1338493" y="5561807"/>
                  <a:pt x="1338493" y="5325835"/>
                </a:cubicBezTo>
                <a:lnTo>
                  <a:pt x="1338493" y="4332515"/>
                </a:lnTo>
                <a:cubicBezTo>
                  <a:pt x="1338493" y="4096543"/>
                  <a:pt x="1529786" y="3905250"/>
                  <a:pt x="1765758" y="3905250"/>
                </a:cubicBezTo>
                <a:close/>
                <a:moveTo>
                  <a:pt x="4501698" y="2990850"/>
                </a:moveTo>
                <a:cubicBezTo>
                  <a:pt x="4737670" y="2990850"/>
                  <a:pt x="4928963" y="3182143"/>
                  <a:pt x="4928963" y="3418115"/>
                </a:cubicBezTo>
                <a:cubicBezTo>
                  <a:pt x="4928963" y="4054022"/>
                  <a:pt x="4928962" y="4689929"/>
                  <a:pt x="4928962" y="5325836"/>
                </a:cubicBezTo>
                <a:cubicBezTo>
                  <a:pt x="4928962" y="5561808"/>
                  <a:pt x="4737669" y="5753101"/>
                  <a:pt x="4501697" y="5753101"/>
                </a:cubicBezTo>
                <a:lnTo>
                  <a:pt x="4501698" y="5753100"/>
                </a:lnTo>
                <a:cubicBezTo>
                  <a:pt x="4265726" y="5753100"/>
                  <a:pt x="4074433" y="5561807"/>
                  <a:pt x="4074433" y="5325835"/>
                </a:cubicBezTo>
                <a:lnTo>
                  <a:pt x="4074433" y="3418115"/>
                </a:lnTo>
                <a:cubicBezTo>
                  <a:pt x="4074433" y="3182143"/>
                  <a:pt x="4265726" y="2990850"/>
                  <a:pt x="4501698" y="2990850"/>
                </a:cubicBezTo>
                <a:close/>
                <a:moveTo>
                  <a:pt x="3133728" y="2352675"/>
                </a:moveTo>
                <a:cubicBezTo>
                  <a:pt x="3369700" y="2352675"/>
                  <a:pt x="3560993" y="2543968"/>
                  <a:pt x="3560993" y="2779940"/>
                </a:cubicBezTo>
                <a:cubicBezTo>
                  <a:pt x="3560993" y="3628572"/>
                  <a:pt x="3560992" y="4477204"/>
                  <a:pt x="3560992" y="5325836"/>
                </a:cubicBezTo>
                <a:cubicBezTo>
                  <a:pt x="3560992" y="5561808"/>
                  <a:pt x="3369699" y="5753101"/>
                  <a:pt x="3133727" y="5753101"/>
                </a:cubicBezTo>
                <a:lnTo>
                  <a:pt x="3133728" y="5753100"/>
                </a:lnTo>
                <a:cubicBezTo>
                  <a:pt x="2897756" y="5753100"/>
                  <a:pt x="2706463" y="5561807"/>
                  <a:pt x="2706463" y="5325835"/>
                </a:cubicBezTo>
                <a:lnTo>
                  <a:pt x="2706463" y="2779940"/>
                </a:lnTo>
                <a:cubicBezTo>
                  <a:pt x="2706463" y="2543968"/>
                  <a:pt x="2897756" y="2352675"/>
                  <a:pt x="3133728" y="2352675"/>
                </a:cubicBezTo>
                <a:close/>
                <a:moveTo>
                  <a:pt x="5846990" y="1247321"/>
                </a:moveTo>
                <a:cubicBezTo>
                  <a:pt x="6082962" y="1247321"/>
                  <a:pt x="6274255" y="1438614"/>
                  <a:pt x="6274255" y="1674586"/>
                </a:cubicBezTo>
                <a:cubicBezTo>
                  <a:pt x="6274255" y="2891669"/>
                  <a:pt x="6274254" y="4108753"/>
                  <a:pt x="6274254" y="5325836"/>
                </a:cubicBezTo>
                <a:cubicBezTo>
                  <a:pt x="6274254" y="5561808"/>
                  <a:pt x="6082961" y="5753101"/>
                  <a:pt x="5846989" y="5753101"/>
                </a:cubicBezTo>
                <a:lnTo>
                  <a:pt x="5846990" y="5753100"/>
                </a:lnTo>
                <a:cubicBezTo>
                  <a:pt x="5611018" y="5753100"/>
                  <a:pt x="5419725" y="5561807"/>
                  <a:pt x="5419725" y="5325835"/>
                </a:cubicBezTo>
                <a:lnTo>
                  <a:pt x="5419725" y="1674586"/>
                </a:lnTo>
                <a:cubicBezTo>
                  <a:pt x="5419725" y="1438614"/>
                  <a:pt x="5611018" y="1247321"/>
                  <a:pt x="5846990" y="1247321"/>
                </a:cubicBezTo>
                <a:close/>
                <a:moveTo>
                  <a:pt x="946184" y="0"/>
                </a:moveTo>
                <a:lnTo>
                  <a:pt x="6673816" y="0"/>
                </a:lnTo>
                <a:cubicBezTo>
                  <a:pt x="7196379" y="0"/>
                  <a:pt x="7620000" y="423621"/>
                  <a:pt x="7620000" y="946185"/>
                </a:cubicBezTo>
                <a:lnTo>
                  <a:pt x="7620000" y="3987766"/>
                </a:lnTo>
                <a:cubicBezTo>
                  <a:pt x="7620000" y="4510329"/>
                  <a:pt x="7196379" y="4933950"/>
                  <a:pt x="6673816" y="4933950"/>
                </a:cubicBezTo>
                <a:lnTo>
                  <a:pt x="6572250" y="4933950"/>
                </a:lnTo>
                <a:lnTo>
                  <a:pt x="6572250" y="4613702"/>
                </a:lnTo>
                <a:lnTo>
                  <a:pt x="6711353" y="4613702"/>
                </a:lnTo>
                <a:cubicBezTo>
                  <a:pt x="7050109" y="4613702"/>
                  <a:pt x="7324725" y="4339086"/>
                  <a:pt x="7324725" y="4000330"/>
                </a:cubicBezTo>
                <a:lnTo>
                  <a:pt x="7324725" y="918172"/>
                </a:lnTo>
                <a:cubicBezTo>
                  <a:pt x="7324725" y="579416"/>
                  <a:pt x="7050109" y="304800"/>
                  <a:pt x="6711353" y="304800"/>
                </a:cubicBezTo>
                <a:lnTo>
                  <a:pt x="937223" y="304800"/>
                </a:lnTo>
                <a:cubicBezTo>
                  <a:pt x="598466" y="304800"/>
                  <a:pt x="323850" y="579416"/>
                  <a:pt x="323850" y="918172"/>
                </a:cubicBezTo>
                <a:lnTo>
                  <a:pt x="323850" y="4000330"/>
                </a:lnTo>
                <a:cubicBezTo>
                  <a:pt x="323850" y="4339086"/>
                  <a:pt x="598466" y="4613702"/>
                  <a:pt x="937223" y="4613702"/>
                </a:cubicBezTo>
                <a:lnTo>
                  <a:pt x="1076325" y="4613702"/>
                </a:lnTo>
                <a:lnTo>
                  <a:pt x="1076325" y="4933950"/>
                </a:lnTo>
                <a:lnTo>
                  <a:pt x="946184" y="4933950"/>
                </a:lnTo>
                <a:cubicBezTo>
                  <a:pt x="423621" y="4933950"/>
                  <a:pt x="0" y="4510329"/>
                  <a:pt x="0" y="3987766"/>
                </a:cubicBezTo>
                <a:lnTo>
                  <a:pt x="0" y="946185"/>
                </a:lnTo>
                <a:cubicBezTo>
                  <a:pt x="0" y="423621"/>
                  <a:pt x="423621" y="0"/>
                  <a:pt x="946184" y="0"/>
                </a:cubicBezTo>
                <a:close/>
              </a:path>
            </a:pathLst>
          </a:custGeom>
          <a:solidFill>
            <a:schemeClr val="accent4"/>
          </a:solidFill>
          <a:ln w="34290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89638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6097659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C3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44" y="5977204"/>
            <a:ext cx="1852639" cy="830367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98817" y="3819222"/>
            <a:ext cx="60112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hlinkClick r:id="rId3"/>
              </a:rPr>
              <a:t>https://1drv.ms/v/s!AkqR_k5CDahFlvF8n6pHCnHvjTvnFQ</a:t>
            </a:r>
            <a:r>
              <a:rPr lang="en-GB" dirty="0"/>
              <a:t> </a:t>
            </a:r>
            <a:endParaRPr lang="en-GB" dirty="0"/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398817" y="1431622"/>
            <a:ext cx="11132266" cy="2387600"/>
          </a:xfrm>
        </p:spPr>
        <p:txBody>
          <a:bodyPr/>
          <a:lstStyle/>
          <a:p>
            <a:pPr algn="l"/>
            <a:r>
              <a:rPr lang="en-US" dirty="0">
                <a:solidFill>
                  <a:srgbClr val="282828"/>
                </a:solidFill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Power BI Embedded </a:t>
            </a:r>
            <a:r>
              <a:rPr lang="en-US" dirty="0">
                <a:solidFill>
                  <a:srgbClr val="282828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Demo Video</a:t>
            </a:r>
            <a:endParaRPr lang="en-US" dirty="0">
              <a:solidFill>
                <a:srgbClr val="282828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5111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C3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404642" y="1372459"/>
            <a:ext cx="11132266" cy="2387600"/>
          </a:xfrm>
        </p:spPr>
        <p:txBody>
          <a:bodyPr/>
          <a:lstStyle/>
          <a:p>
            <a:pPr algn="l"/>
            <a:r>
              <a:rPr lang="en-US" dirty="0">
                <a:solidFill>
                  <a:srgbClr val="282828"/>
                </a:solidFill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Microsoft</a:t>
            </a:r>
            <a:r>
              <a:rPr lang="en-US" dirty="0">
                <a:solidFill>
                  <a:srgbClr val="282828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 </a:t>
            </a:r>
            <a:r>
              <a:rPr lang="en-US" dirty="0">
                <a:solidFill>
                  <a:srgbClr val="282828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Power BI </a:t>
            </a:r>
            <a:r>
              <a:rPr lang="en-US" dirty="0">
                <a:solidFill>
                  <a:srgbClr val="282828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Embedded</a:t>
            </a:r>
            <a:endParaRPr lang="en-US" dirty="0">
              <a:solidFill>
                <a:srgbClr val="282828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404642" y="3852134"/>
            <a:ext cx="9144000" cy="1655762"/>
          </a:xfrm>
        </p:spPr>
        <p:txBody>
          <a:bodyPr>
            <a:normAutofit/>
          </a:bodyPr>
          <a:lstStyle/>
          <a:p>
            <a:pPr algn="l"/>
            <a:r>
              <a:rPr lang="en-US" sz="3200" dirty="0">
                <a:solidFill>
                  <a:srgbClr val="282828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Demo: </a:t>
            </a:r>
            <a:r>
              <a:rPr lang="en-US" sz="3200" dirty="0">
                <a:solidFill>
                  <a:srgbClr val="282828"/>
                </a:solidFill>
                <a:latin typeface="Segoe UI Light" panose="020B0502040204020203" pitchFamily="34" charset="0"/>
                <a:cs typeface="Segoe UI Light" panose="020B0502040204020203" pitchFamily="34" charset="0"/>
                <a:hlinkClick r:id="rId3"/>
              </a:rPr>
              <a:t>https://microsoft.github.io/PowerBI-JavaScript/demo/code-demo/index.html</a:t>
            </a:r>
            <a:r>
              <a:rPr lang="en-US" sz="3200" dirty="0">
                <a:solidFill>
                  <a:srgbClr val="282828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3200" dirty="0">
                <a:solidFill>
                  <a:srgbClr val="282828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44" y="5977204"/>
            <a:ext cx="1852639" cy="830367"/>
          </a:xfrm>
          <a:prstGeom prst="rect">
            <a:avLst/>
          </a:prstGeom>
        </p:spPr>
      </p:pic>
      <p:sp>
        <p:nvSpPr>
          <p:cNvPr id="9" name="Freeform 8"/>
          <p:cNvSpPr>
            <a:spLocks noChangeAspect="1"/>
          </p:cNvSpPr>
          <p:nvPr/>
        </p:nvSpPr>
        <p:spPr bwMode="auto">
          <a:xfrm>
            <a:off x="10335152" y="206097"/>
            <a:ext cx="1655481" cy="1749703"/>
          </a:xfrm>
          <a:custGeom>
            <a:avLst/>
            <a:gdLst>
              <a:gd name="connsiteX0" fmla="*/ 391886 w 6079389"/>
              <a:gd name="connsiteY0" fmla="*/ 3446312 h 6425371"/>
              <a:gd name="connsiteX1" fmla="*/ 783772 w 6079389"/>
              <a:gd name="connsiteY1" fmla="*/ 3838198 h 6425371"/>
              <a:gd name="connsiteX2" fmla="*/ 783771 w 6079389"/>
              <a:gd name="connsiteY2" fmla="*/ 4814284 h 6425371"/>
              <a:gd name="connsiteX3" fmla="*/ 391885 w 6079389"/>
              <a:gd name="connsiteY3" fmla="*/ 5206170 h 6425371"/>
              <a:gd name="connsiteX4" fmla="*/ 391886 w 6079389"/>
              <a:gd name="connsiteY4" fmla="*/ 5206169 h 6425371"/>
              <a:gd name="connsiteX5" fmla="*/ 0 w 6079389"/>
              <a:gd name="connsiteY5" fmla="*/ 4814283 h 6425371"/>
              <a:gd name="connsiteX6" fmla="*/ 0 w 6079389"/>
              <a:gd name="connsiteY6" fmla="*/ 3838198 h 6425371"/>
              <a:gd name="connsiteX7" fmla="*/ 391886 w 6079389"/>
              <a:gd name="connsiteY7" fmla="*/ 3446312 h 6425371"/>
              <a:gd name="connsiteX8" fmla="*/ 1531258 w 6079389"/>
              <a:gd name="connsiteY8" fmla="*/ 3090714 h 6425371"/>
              <a:gd name="connsiteX9" fmla="*/ 1923144 w 6079389"/>
              <a:gd name="connsiteY9" fmla="*/ 3482600 h 6425371"/>
              <a:gd name="connsiteX10" fmla="*/ 1923143 w 6079389"/>
              <a:gd name="connsiteY10" fmla="*/ 5169881 h 6425371"/>
              <a:gd name="connsiteX11" fmla="*/ 1531257 w 6079389"/>
              <a:gd name="connsiteY11" fmla="*/ 5561767 h 6425371"/>
              <a:gd name="connsiteX12" fmla="*/ 1531258 w 6079389"/>
              <a:gd name="connsiteY12" fmla="*/ 5561766 h 6425371"/>
              <a:gd name="connsiteX13" fmla="*/ 1139372 w 6079389"/>
              <a:gd name="connsiteY13" fmla="*/ 5169880 h 6425371"/>
              <a:gd name="connsiteX14" fmla="*/ 1139372 w 6079389"/>
              <a:gd name="connsiteY14" fmla="*/ 3482600 h 6425371"/>
              <a:gd name="connsiteX15" fmla="*/ 1531258 w 6079389"/>
              <a:gd name="connsiteY15" fmla="*/ 3090714 h 6425371"/>
              <a:gd name="connsiteX16" fmla="*/ 2670630 w 6079389"/>
              <a:gd name="connsiteY16" fmla="*/ 2655284 h 6425371"/>
              <a:gd name="connsiteX17" fmla="*/ 3062516 w 6079389"/>
              <a:gd name="connsiteY17" fmla="*/ 3047170 h 6425371"/>
              <a:gd name="connsiteX18" fmla="*/ 3062515 w 6079389"/>
              <a:gd name="connsiteY18" fmla="*/ 5605309 h 6425371"/>
              <a:gd name="connsiteX19" fmla="*/ 2670629 w 6079389"/>
              <a:gd name="connsiteY19" fmla="*/ 5997195 h 6425371"/>
              <a:gd name="connsiteX20" fmla="*/ 2670630 w 6079389"/>
              <a:gd name="connsiteY20" fmla="*/ 5997194 h 6425371"/>
              <a:gd name="connsiteX21" fmla="*/ 2278744 w 6079389"/>
              <a:gd name="connsiteY21" fmla="*/ 5605308 h 6425371"/>
              <a:gd name="connsiteX22" fmla="*/ 2278744 w 6079389"/>
              <a:gd name="connsiteY22" fmla="*/ 3047170 h 6425371"/>
              <a:gd name="connsiteX23" fmla="*/ 2670630 w 6079389"/>
              <a:gd name="connsiteY23" fmla="*/ 2655284 h 6425371"/>
              <a:gd name="connsiteX24" fmla="*/ 3810002 w 6079389"/>
              <a:gd name="connsiteY24" fmla="*/ 2227106 h 6425371"/>
              <a:gd name="connsiteX25" fmla="*/ 4201888 w 6079389"/>
              <a:gd name="connsiteY25" fmla="*/ 2618992 h 6425371"/>
              <a:gd name="connsiteX26" fmla="*/ 4201887 w 6079389"/>
              <a:gd name="connsiteY26" fmla="*/ 6033485 h 6425371"/>
              <a:gd name="connsiteX27" fmla="*/ 3810001 w 6079389"/>
              <a:gd name="connsiteY27" fmla="*/ 6425371 h 6425371"/>
              <a:gd name="connsiteX28" fmla="*/ 3810002 w 6079389"/>
              <a:gd name="connsiteY28" fmla="*/ 6425370 h 6425371"/>
              <a:gd name="connsiteX29" fmla="*/ 3418116 w 6079389"/>
              <a:gd name="connsiteY29" fmla="*/ 6033484 h 6425371"/>
              <a:gd name="connsiteX30" fmla="*/ 3418116 w 6079389"/>
              <a:gd name="connsiteY30" fmla="*/ 2618992 h 6425371"/>
              <a:gd name="connsiteX31" fmla="*/ 3810002 w 6079389"/>
              <a:gd name="connsiteY31" fmla="*/ 2227106 h 6425371"/>
              <a:gd name="connsiteX32" fmla="*/ 808679 w 6079389"/>
              <a:gd name="connsiteY32" fmla="*/ 1114 h 6425371"/>
              <a:gd name="connsiteX33" fmla="*/ 926895 w 6079389"/>
              <a:gd name="connsiteY33" fmla="*/ 20551 h 6425371"/>
              <a:gd name="connsiteX34" fmla="*/ 5587189 w 6079389"/>
              <a:gd name="connsiteY34" fmla="*/ 1434210 h 6425371"/>
              <a:gd name="connsiteX35" fmla="*/ 6069794 w 6079389"/>
              <a:gd name="connsiteY35" fmla="*/ 1993544 h 6425371"/>
              <a:gd name="connsiteX36" fmla="*/ 6079389 w 6079389"/>
              <a:gd name="connsiteY36" fmla="*/ 5307043 h 6425371"/>
              <a:gd name="connsiteX37" fmla="*/ 5810258 w 6079389"/>
              <a:gd name="connsiteY37" fmla="*/ 5768485 h 6425371"/>
              <a:gd name="connsiteX38" fmla="*/ 5345135 w 6079389"/>
              <a:gd name="connsiteY38" fmla="*/ 5858727 h 6425371"/>
              <a:gd name="connsiteX39" fmla="*/ 5219433 w 6079389"/>
              <a:gd name="connsiteY39" fmla="*/ 5835161 h 6425371"/>
              <a:gd name="connsiteX40" fmla="*/ 4766077 w 6079389"/>
              <a:gd name="connsiteY40" fmla="*/ 5678449 h 6425371"/>
              <a:gd name="connsiteX41" fmla="*/ 4668743 w 6079389"/>
              <a:gd name="connsiteY41" fmla="*/ 5478276 h 6425371"/>
              <a:gd name="connsiteX42" fmla="*/ 4868916 w 6079389"/>
              <a:gd name="connsiteY42" fmla="*/ 5380942 h 6425371"/>
              <a:gd name="connsiteX43" fmla="*/ 5322272 w 6079389"/>
              <a:gd name="connsiteY43" fmla="*/ 5537654 h 6425371"/>
              <a:gd name="connsiteX44" fmla="*/ 5612887 w 6079389"/>
              <a:gd name="connsiteY44" fmla="*/ 5536560 h 6425371"/>
              <a:gd name="connsiteX45" fmla="*/ 5783942 w 6079389"/>
              <a:gd name="connsiteY45" fmla="*/ 5264226 h 6425371"/>
              <a:gd name="connsiteX46" fmla="*/ 5787925 w 6079389"/>
              <a:gd name="connsiteY46" fmla="*/ 1967172 h 6425371"/>
              <a:gd name="connsiteX47" fmla="*/ 5502375 w 6079389"/>
              <a:gd name="connsiteY47" fmla="*/ 1733625 h 6425371"/>
              <a:gd name="connsiteX48" fmla="*/ 769189 w 6079389"/>
              <a:gd name="connsiteY48" fmla="*/ 311225 h 6425371"/>
              <a:gd name="connsiteX49" fmla="*/ 486578 w 6079389"/>
              <a:gd name="connsiteY49" fmla="*/ 541560 h 6425371"/>
              <a:gd name="connsiteX50" fmla="*/ 481719 w 6079389"/>
              <a:gd name="connsiteY50" fmla="*/ 589762 h 6425371"/>
              <a:gd name="connsiteX51" fmla="*/ 480717 w 6079389"/>
              <a:gd name="connsiteY51" fmla="*/ 589762 h 6425371"/>
              <a:gd name="connsiteX52" fmla="*/ 480716 w 6079389"/>
              <a:gd name="connsiteY52" fmla="*/ 2839184 h 6425371"/>
              <a:gd name="connsiteX53" fmla="*/ 331070 w 6079389"/>
              <a:gd name="connsiteY53" fmla="*/ 2988830 h 6425371"/>
              <a:gd name="connsiteX54" fmla="*/ 331071 w 6079389"/>
              <a:gd name="connsiteY54" fmla="*/ 2988829 h 6425371"/>
              <a:gd name="connsiteX55" fmla="*/ 181425 w 6079389"/>
              <a:gd name="connsiteY55" fmla="*/ 2839183 h 6425371"/>
              <a:gd name="connsiteX56" fmla="*/ 181426 w 6079389"/>
              <a:gd name="connsiteY56" fmla="*/ 557970 h 6425371"/>
              <a:gd name="connsiteX57" fmla="*/ 182475 w 6079389"/>
              <a:gd name="connsiteY57" fmla="*/ 557970 h 6425371"/>
              <a:gd name="connsiteX58" fmla="*/ 182394 w 6079389"/>
              <a:gd name="connsiteY58" fmla="*/ 555809 h 6425371"/>
              <a:gd name="connsiteX59" fmla="*/ 201831 w 6079389"/>
              <a:gd name="connsiteY59" fmla="*/ 437593 h 6425371"/>
              <a:gd name="connsiteX60" fmla="*/ 808679 w 6079389"/>
              <a:gd name="connsiteY60" fmla="*/ 1114 h 6425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6079389" h="6425371">
                <a:moveTo>
                  <a:pt x="391886" y="3446312"/>
                </a:moveTo>
                <a:cubicBezTo>
                  <a:pt x="608319" y="3446312"/>
                  <a:pt x="783772" y="3621765"/>
                  <a:pt x="783772" y="3838198"/>
                </a:cubicBezTo>
                <a:cubicBezTo>
                  <a:pt x="783772" y="4163560"/>
                  <a:pt x="783771" y="4488922"/>
                  <a:pt x="783771" y="4814284"/>
                </a:cubicBezTo>
                <a:cubicBezTo>
                  <a:pt x="783771" y="5030717"/>
                  <a:pt x="608318" y="5206170"/>
                  <a:pt x="391885" y="5206170"/>
                </a:cubicBezTo>
                <a:lnTo>
                  <a:pt x="391886" y="5206169"/>
                </a:lnTo>
                <a:cubicBezTo>
                  <a:pt x="175453" y="5206169"/>
                  <a:pt x="0" y="5030716"/>
                  <a:pt x="0" y="4814283"/>
                </a:cubicBezTo>
                <a:lnTo>
                  <a:pt x="0" y="3838198"/>
                </a:lnTo>
                <a:cubicBezTo>
                  <a:pt x="0" y="3621765"/>
                  <a:pt x="175453" y="3446312"/>
                  <a:pt x="391886" y="3446312"/>
                </a:cubicBezTo>
                <a:close/>
                <a:moveTo>
                  <a:pt x="1531258" y="3090714"/>
                </a:moveTo>
                <a:cubicBezTo>
                  <a:pt x="1747691" y="3090714"/>
                  <a:pt x="1923144" y="3266167"/>
                  <a:pt x="1923144" y="3482600"/>
                </a:cubicBezTo>
                <a:cubicBezTo>
                  <a:pt x="1923144" y="4045027"/>
                  <a:pt x="1923143" y="4607454"/>
                  <a:pt x="1923143" y="5169881"/>
                </a:cubicBezTo>
                <a:cubicBezTo>
                  <a:pt x="1923143" y="5386314"/>
                  <a:pt x="1747690" y="5561767"/>
                  <a:pt x="1531257" y="5561767"/>
                </a:cubicBezTo>
                <a:lnTo>
                  <a:pt x="1531258" y="5561766"/>
                </a:lnTo>
                <a:cubicBezTo>
                  <a:pt x="1314825" y="5561766"/>
                  <a:pt x="1139372" y="5386313"/>
                  <a:pt x="1139372" y="5169880"/>
                </a:cubicBezTo>
                <a:lnTo>
                  <a:pt x="1139372" y="3482600"/>
                </a:lnTo>
                <a:cubicBezTo>
                  <a:pt x="1139372" y="3266167"/>
                  <a:pt x="1314825" y="3090714"/>
                  <a:pt x="1531258" y="3090714"/>
                </a:cubicBezTo>
                <a:close/>
                <a:moveTo>
                  <a:pt x="2670630" y="2655284"/>
                </a:moveTo>
                <a:cubicBezTo>
                  <a:pt x="2887063" y="2655284"/>
                  <a:pt x="3062516" y="2830737"/>
                  <a:pt x="3062516" y="3047170"/>
                </a:cubicBezTo>
                <a:cubicBezTo>
                  <a:pt x="3062516" y="3899883"/>
                  <a:pt x="3062515" y="4752596"/>
                  <a:pt x="3062515" y="5605309"/>
                </a:cubicBezTo>
                <a:cubicBezTo>
                  <a:pt x="3062515" y="5821742"/>
                  <a:pt x="2887062" y="5997195"/>
                  <a:pt x="2670629" y="5997195"/>
                </a:cubicBezTo>
                <a:lnTo>
                  <a:pt x="2670630" y="5997194"/>
                </a:lnTo>
                <a:cubicBezTo>
                  <a:pt x="2454197" y="5997194"/>
                  <a:pt x="2278744" y="5821741"/>
                  <a:pt x="2278744" y="5605308"/>
                </a:cubicBezTo>
                <a:lnTo>
                  <a:pt x="2278744" y="3047170"/>
                </a:lnTo>
                <a:cubicBezTo>
                  <a:pt x="2278744" y="2830737"/>
                  <a:pt x="2454197" y="2655284"/>
                  <a:pt x="2670630" y="2655284"/>
                </a:cubicBezTo>
                <a:close/>
                <a:moveTo>
                  <a:pt x="3810002" y="2227106"/>
                </a:moveTo>
                <a:cubicBezTo>
                  <a:pt x="4026435" y="2227106"/>
                  <a:pt x="4201888" y="2402559"/>
                  <a:pt x="4201888" y="2618992"/>
                </a:cubicBezTo>
                <a:cubicBezTo>
                  <a:pt x="4201888" y="3757156"/>
                  <a:pt x="4201887" y="4895321"/>
                  <a:pt x="4201887" y="6033485"/>
                </a:cubicBezTo>
                <a:cubicBezTo>
                  <a:pt x="4201887" y="6249918"/>
                  <a:pt x="4026434" y="6425371"/>
                  <a:pt x="3810001" y="6425371"/>
                </a:cubicBezTo>
                <a:lnTo>
                  <a:pt x="3810002" y="6425370"/>
                </a:lnTo>
                <a:cubicBezTo>
                  <a:pt x="3593569" y="6425370"/>
                  <a:pt x="3418116" y="6249917"/>
                  <a:pt x="3418116" y="6033484"/>
                </a:cubicBezTo>
                <a:lnTo>
                  <a:pt x="3418116" y="2618992"/>
                </a:lnTo>
                <a:cubicBezTo>
                  <a:pt x="3418116" y="2402559"/>
                  <a:pt x="3593569" y="2227106"/>
                  <a:pt x="3810002" y="2227106"/>
                </a:cubicBezTo>
                <a:close/>
                <a:moveTo>
                  <a:pt x="808679" y="1114"/>
                </a:moveTo>
                <a:lnTo>
                  <a:pt x="926895" y="20551"/>
                </a:lnTo>
                <a:lnTo>
                  <a:pt x="5587189" y="1434210"/>
                </a:lnTo>
                <a:cubicBezTo>
                  <a:pt x="6049287" y="1575150"/>
                  <a:pt x="6072666" y="1832395"/>
                  <a:pt x="6069794" y="1993544"/>
                </a:cubicBezTo>
                <a:cubicBezTo>
                  <a:pt x="6059298" y="2680744"/>
                  <a:pt x="6071846" y="4619829"/>
                  <a:pt x="6079389" y="5307043"/>
                </a:cubicBezTo>
                <a:cubicBezTo>
                  <a:pt x="6079269" y="5510180"/>
                  <a:pt x="5961613" y="5663542"/>
                  <a:pt x="5810258" y="5768485"/>
                </a:cubicBezTo>
                <a:cubicBezTo>
                  <a:pt x="5671304" y="5864830"/>
                  <a:pt x="5503187" y="5895562"/>
                  <a:pt x="5345135" y="5858727"/>
                </a:cubicBezTo>
                <a:lnTo>
                  <a:pt x="5219433" y="5835161"/>
                </a:lnTo>
                <a:lnTo>
                  <a:pt x="4766077" y="5678449"/>
                </a:lnTo>
                <a:cubicBezTo>
                  <a:pt x="4683922" y="5650051"/>
                  <a:pt x="4640344" y="5560430"/>
                  <a:pt x="4668743" y="5478276"/>
                </a:cubicBezTo>
                <a:cubicBezTo>
                  <a:pt x="4697141" y="5396121"/>
                  <a:pt x="4786762" y="5352544"/>
                  <a:pt x="4868916" y="5380942"/>
                </a:cubicBezTo>
                <a:lnTo>
                  <a:pt x="5322272" y="5537654"/>
                </a:lnTo>
                <a:cubicBezTo>
                  <a:pt x="5411887" y="5562689"/>
                  <a:pt x="5526041" y="5599877"/>
                  <a:pt x="5612887" y="5536560"/>
                </a:cubicBezTo>
                <a:cubicBezTo>
                  <a:pt x="5699733" y="5473243"/>
                  <a:pt x="5776844" y="5376525"/>
                  <a:pt x="5783942" y="5264226"/>
                </a:cubicBezTo>
                <a:cubicBezTo>
                  <a:pt x="5785270" y="4165208"/>
                  <a:pt x="5786597" y="3066190"/>
                  <a:pt x="5787925" y="1967172"/>
                </a:cubicBezTo>
                <a:cubicBezTo>
                  <a:pt x="5773762" y="1849640"/>
                  <a:pt x="5704476" y="1802152"/>
                  <a:pt x="5502375" y="1733625"/>
                </a:cubicBezTo>
                <a:cubicBezTo>
                  <a:pt x="4665017" y="1449701"/>
                  <a:pt x="1605155" y="509902"/>
                  <a:pt x="769189" y="311225"/>
                </a:cubicBezTo>
                <a:cubicBezTo>
                  <a:pt x="629785" y="311225"/>
                  <a:pt x="513477" y="410108"/>
                  <a:pt x="486578" y="541560"/>
                </a:cubicBezTo>
                <a:lnTo>
                  <a:pt x="481719" y="589762"/>
                </a:lnTo>
                <a:lnTo>
                  <a:pt x="480717" y="589762"/>
                </a:lnTo>
                <a:cubicBezTo>
                  <a:pt x="480717" y="1339569"/>
                  <a:pt x="480716" y="2089377"/>
                  <a:pt x="480716" y="2839184"/>
                </a:cubicBezTo>
                <a:cubicBezTo>
                  <a:pt x="480716" y="2921831"/>
                  <a:pt x="413717" y="2988830"/>
                  <a:pt x="331070" y="2988830"/>
                </a:cubicBezTo>
                <a:lnTo>
                  <a:pt x="331071" y="2988829"/>
                </a:lnTo>
                <a:cubicBezTo>
                  <a:pt x="248424" y="2988829"/>
                  <a:pt x="181425" y="2921830"/>
                  <a:pt x="181425" y="2839183"/>
                </a:cubicBezTo>
                <a:cubicBezTo>
                  <a:pt x="181425" y="2078779"/>
                  <a:pt x="181426" y="1318374"/>
                  <a:pt x="181426" y="557970"/>
                </a:cubicBezTo>
                <a:lnTo>
                  <a:pt x="182475" y="557970"/>
                </a:lnTo>
                <a:cubicBezTo>
                  <a:pt x="182448" y="557250"/>
                  <a:pt x="182421" y="556529"/>
                  <a:pt x="182394" y="555809"/>
                </a:cubicBezTo>
                <a:cubicBezTo>
                  <a:pt x="184813" y="516583"/>
                  <a:pt x="191199" y="477016"/>
                  <a:pt x="201831" y="437593"/>
                </a:cubicBezTo>
                <a:cubicBezTo>
                  <a:pt x="276256" y="161632"/>
                  <a:pt x="534099" y="-15818"/>
                  <a:pt x="808679" y="1114"/>
                </a:cubicBezTo>
                <a:close/>
              </a:path>
            </a:pathLst>
          </a:custGeom>
          <a:solidFill>
            <a:srgbClr val="282828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2316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757606" y="4415742"/>
            <a:ext cx="2080275" cy="5019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defTabSz="89638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65" b="1" i="0" u="none" strike="noStrike" kern="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</a:rPr>
              <a:t>Authentication</a:t>
            </a:r>
            <a:endParaRPr kumimoji="0" lang="en-US" sz="1961" b="1" i="0" u="none" strike="noStrike" kern="0" cap="none" spc="0" normalizeH="0" baseline="0" noProof="0" dirty="0">
              <a:ln>
                <a:noFill/>
              </a:ln>
              <a:solidFill>
                <a:schemeClr val="accent3"/>
              </a:solidFill>
              <a:effectLst/>
              <a:uLnTx/>
              <a:uFillTx/>
            </a:endParaRPr>
          </a:p>
        </p:txBody>
      </p:sp>
      <p:cxnSp>
        <p:nvCxnSpPr>
          <p:cNvPr id="67" name="Straight Connector 66"/>
          <p:cNvCxnSpPr/>
          <p:nvPr/>
        </p:nvCxnSpPr>
        <p:spPr>
          <a:xfrm>
            <a:off x="420445" y="4918220"/>
            <a:ext cx="11299852" cy="0"/>
          </a:xfrm>
          <a:prstGeom prst="line">
            <a:avLst/>
          </a:prstGeom>
          <a:ln>
            <a:solidFill>
              <a:srgbClr val="00BCF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Bent Arrow 14"/>
          <p:cNvSpPr/>
          <p:nvPr/>
        </p:nvSpPr>
        <p:spPr bwMode="auto">
          <a:xfrm rot="5400000">
            <a:off x="3113479" y="1891341"/>
            <a:ext cx="1417449" cy="1414465"/>
          </a:xfrm>
          <a:prstGeom prst="bentArrow">
            <a:avLst>
              <a:gd name="adj1" fmla="val 18370"/>
              <a:gd name="adj2" fmla="val 20489"/>
              <a:gd name="adj3" fmla="val 25000"/>
              <a:gd name="adj4" fmla="val 31605"/>
            </a:avLst>
          </a:prstGeom>
          <a:solidFill>
            <a:srgbClr val="FFC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3446879" y="3078950"/>
            <a:ext cx="2420347" cy="1195565"/>
          </a:xfrm>
          <a:prstGeom prst="rect">
            <a:avLst/>
          </a:prstGeom>
          <a:solidFill>
            <a:schemeClr val="bg2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9638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53" b="0" i="0" u="none" strike="noStrike" kern="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j-lt"/>
              </a:rPr>
              <a:t>Use </a:t>
            </a:r>
            <a:r>
              <a:rPr kumimoji="0" lang="en-US" sz="2353" b="1" i="0" u="none" strike="noStrike" kern="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</a:rPr>
              <a:t>PowerBI.com</a:t>
            </a:r>
            <a:br>
              <a:rPr kumimoji="0" lang="en-US" sz="2353" b="0" i="0" u="none" strike="noStrike" kern="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j-lt"/>
              </a:rPr>
            </a:br>
            <a:r>
              <a:rPr kumimoji="0" lang="en-US" sz="2353" b="0" i="0" u="none" strike="noStrike" kern="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j-lt"/>
              </a:rPr>
              <a:t>REST APIs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57606" y="5202555"/>
            <a:ext cx="2080275" cy="5019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defTabSz="89638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65" b="1" i="0" u="none" strike="noStrike" kern="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</a:rPr>
              <a:t>User licensing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57606" y="5989369"/>
            <a:ext cx="2080275" cy="5019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defTabSz="89638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65" b="1" i="0" u="none" strike="noStrike" kern="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</a:rPr>
              <a:t>Report authoring</a:t>
            </a:r>
          </a:p>
        </p:txBody>
      </p:sp>
      <p:sp>
        <p:nvSpPr>
          <p:cNvPr id="31" name="Rectangle 30"/>
          <p:cNvSpPr/>
          <p:nvPr/>
        </p:nvSpPr>
        <p:spPr>
          <a:xfrm>
            <a:off x="3446879" y="4415742"/>
            <a:ext cx="2420347" cy="5024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defTabSz="89638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72" b="0" i="0" u="none" strike="noStrike" kern="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</a:rPr>
              <a:t>Via PowerBI.com </a:t>
            </a:r>
            <a:br>
              <a:rPr kumimoji="0" lang="en-US" sz="1372" b="0" i="0" u="none" strike="noStrike" kern="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</a:rPr>
            </a:br>
            <a:r>
              <a:rPr kumimoji="0" lang="en-US" sz="1372" b="0" i="0" u="none" strike="noStrike" kern="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</a:rPr>
              <a:t>Azure Active Directory</a:t>
            </a:r>
          </a:p>
        </p:txBody>
      </p:sp>
      <p:sp>
        <p:nvSpPr>
          <p:cNvPr id="32" name="Rectangle 31"/>
          <p:cNvSpPr/>
          <p:nvPr/>
        </p:nvSpPr>
        <p:spPr>
          <a:xfrm>
            <a:off x="6423595" y="4415742"/>
            <a:ext cx="2412821" cy="5024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defTabSz="89638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72" b="0" i="0" u="none" strike="noStrike" kern="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</a:rPr>
              <a:t>Via application, using </a:t>
            </a:r>
            <a:br>
              <a:rPr kumimoji="0" lang="en-US" sz="1372" b="0" i="0" u="none" strike="noStrike" kern="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</a:rPr>
            </a:br>
            <a:r>
              <a:rPr kumimoji="0" lang="en-US" sz="1372" b="0" i="0" u="none" strike="noStrike" kern="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</a:rPr>
              <a:t>Power BI app tokens </a:t>
            </a:r>
          </a:p>
        </p:txBody>
      </p:sp>
      <p:sp>
        <p:nvSpPr>
          <p:cNvPr id="33" name="Rectangle 32"/>
          <p:cNvSpPr/>
          <p:nvPr/>
        </p:nvSpPr>
        <p:spPr>
          <a:xfrm>
            <a:off x="9299952" y="4415742"/>
            <a:ext cx="2420346" cy="5024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defTabSz="89638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72" b="0" i="0" u="none" strike="noStrike" kern="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</a:rPr>
              <a:t>N/A</a:t>
            </a:r>
          </a:p>
        </p:txBody>
      </p:sp>
      <p:sp>
        <p:nvSpPr>
          <p:cNvPr id="34" name="Rectangle 33"/>
          <p:cNvSpPr/>
          <p:nvPr/>
        </p:nvSpPr>
        <p:spPr>
          <a:xfrm>
            <a:off x="3446879" y="5202555"/>
            <a:ext cx="2420347" cy="5019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defTabSz="89638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72" b="0" i="0" u="none" strike="noStrike" kern="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</a:rPr>
              <a:t>Users PowerBI.com subscription</a:t>
            </a:r>
          </a:p>
        </p:txBody>
      </p:sp>
      <p:sp>
        <p:nvSpPr>
          <p:cNvPr id="35" name="Rectangle 34"/>
          <p:cNvSpPr/>
          <p:nvPr/>
        </p:nvSpPr>
        <p:spPr>
          <a:xfrm>
            <a:off x="6425939" y="5198422"/>
            <a:ext cx="2600562" cy="5019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defTabSz="89638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72" b="0" i="0" u="none" strike="noStrike" kern="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</a:rPr>
              <a:t>Consumption based, via Azure No end-user license required</a:t>
            </a:r>
          </a:p>
        </p:txBody>
      </p:sp>
      <p:sp>
        <p:nvSpPr>
          <p:cNvPr id="36" name="Rectangle 35"/>
          <p:cNvSpPr/>
          <p:nvPr/>
        </p:nvSpPr>
        <p:spPr>
          <a:xfrm>
            <a:off x="9299951" y="5202555"/>
            <a:ext cx="2420347" cy="5019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defTabSz="89638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72" b="0" i="0" u="none" strike="noStrike" kern="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</a:rPr>
              <a:t>No end-user license required</a:t>
            </a:r>
          </a:p>
        </p:txBody>
      </p:sp>
      <p:sp>
        <p:nvSpPr>
          <p:cNvPr id="37" name="Rectangle 36"/>
          <p:cNvSpPr/>
          <p:nvPr/>
        </p:nvSpPr>
        <p:spPr>
          <a:xfrm>
            <a:off x="3446879" y="5989368"/>
            <a:ext cx="2420348" cy="5019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defTabSz="89638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72" b="0" i="0" u="none" strike="noStrike" kern="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</a:rPr>
              <a:t>Power BI Desktop and </a:t>
            </a:r>
            <a:br>
              <a:rPr kumimoji="0" lang="en-US" sz="1372" b="0" i="0" u="none" strike="noStrike" kern="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</a:rPr>
            </a:br>
            <a:r>
              <a:rPr kumimoji="0" lang="en-US" sz="1372" b="0" i="0" u="none" strike="noStrike" kern="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</a:rPr>
              <a:t>Power BI.com subscription</a:t>
            </a:r>
          </a:p>
        </p:txBody>
      </p:sp>
      <p:sp>
        <p:nvSpPr>
          <p:cNvPr id="38" name="Rectangle 37"/>
          <p:cNvSpPr/>
          <p:nvPr/>
        </p:nvSpPr>
        <p:spPr>
          <a:xfrm>
            <a:off x="6416069" y="5989368"/>
            <a:ext cx="2420347" cy="5019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defTabSz="89638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72" b="0" i="0" u="none" strike="noStrike" kern="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</a:rPr>
              <a:t>Power BI Desktop</a:t>
            </a:r>
            <a:br>
              <a:rPr kumimoji="0" lang="en-US" sz="1372" b="0" i="0" u="none" strike="noStrike" kern="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</a:rPr>
            </a:br>
            <a:r>
              <a:rPr kumimoji="0" lang="en-US" sz="1372" b="0" i="0" u="none" strike="noStrike" kern="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</a:rPr>
              <a:t>Azure subscription </a:t>
            </a:r>
          </a:p>
        </p:txBody>
      </p:sp>
      <p:sp>
        <p:nvSpPr>
          <p:cNvPr id="39" name="Rectangle 38"/>
          <p:cNvSpPr/>
          <p:nvPr/>
        </p:nvSpPr>
        <p:spPr>
          <a:xfrm>
            <a:off x="9299950" y="5984713"/>
            <a:ext cx="2420347" cy="5019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defTabSz="89638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72" b="0" i="0" u="none" strike="noStrike" kern="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</a:rPr>
              <a:t>PowerBI.com subscription and/or Power BI Desktop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5942" y="240156"/>
            <a:ext cx="11716389" cy="899537"/>
          </a:xfrm>
        </p:spPr>
        <p:txBody>
          <a:bodyPr/>
          <a:lstStyle/>
          <a:p>
            <a:r>
              <a:rPr lang="en-US" dirty="0">
                <a:solidFill>
                  <a:schemeClr val="accent3"/>
                </a:solidFill>
              </a:rPr>
              <a:t>Choose the right Power BI service</a:t>
            </a:r>
          </a:p>
        </p:txBody>
      </p:sp>
      <p:sp>
        <p:nvSpPr>
          <p:cNvPr id="13" name="Right Arrow 12"/>
          <p:cNvSpPr/>
          <p:nvPr/>
        </p:nvSpPr>
        <p:spPr bwMode="auto">
          <a:xfrm>
            <a:off x="3320046" y="1474981"/>
            <a:ext cx="1564361" cy="540270"/>
          </a:xfrm>
          <a:prstGeom prst="rightArrow">
            <a:avLst>
              <a:gd name="adj1" fmla="val 50000"/>
              <a:gd name="adj2" fmla="val 54079"/>
            </a:avLst>
          </a:prstGeom>
          <a:solidFill>
            <a:srgbClr val="FFC000"/>
          </a:solidFill>
          <a:ln>
            <a:solidFill>
              <a:schemeClr val="bg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89638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61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0" name="Pentagon 39"/>
          <p:cNvSpPr/>
          <p:nvPr/>
        </p:nvSpPr>
        <p:spPr bwMode="auto">
          <a:xfrm>
            <a:off x="148608" y="1421620"/>
            <a:ext cx="3402898" cy="912860"/>
          </a:xfrm>
          <a:prstGeom prst="homePlate">
            <a:avLst>
              <a:gd name="adj" fmla="val 31212"/>
            </a:avLst>
          </a:prstGeom>
          <a:solidFill>
            <a:srgbClr val="141719"/>
          </a:solidFill>
          <a:ln>
            <a:solidFill>
              <a:schemeClr val="bg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89638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61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Is the app exclusively used by internal employees? </a:t>
            </a:r>
          </a:p>
        </p:txBody>
      </p:sp>
      <p:sp>
        <p:nvSpPr>
          <p:cNvPr id="47" name="Bent Arrow 46"/>
          <p:cNvSpPr/>
          <p:nvPr/>
        </p:nvSpPr>
        <p:spPr bwMode="auto">
          <a:xfrm rot="5400000">
            <a:off x="6753362" y="1832957"/>
            <a:ext cx="1437370" cy="1551154"/>
          </a:xfrm>
          <a:prstGeom prst="bentArrow">
            <a:avLst>
              <a:gd name="adj1" fmla="val 18370"/>
              <a:gd name="adj2" fmla="val 21281"/>
              <a:gd name="adj3" fmla="val 25000"/>
              <a:gd name="adj4" fmla="val 31605"/>
            </a:avLst>
          </a:prstGeom>
          <a:solidFill>
            <a:srgbClr val="FFC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8" name="Bent Arrow 47"/>
          <p:cNvSpPr/>
          <p:nvPr/>
        </p:nvSpPr>
        <p:spPr bwMode="auto">
          <a:xfrm rot="5400000">
            <a:off x="7784986" y="245546"/>
            <a:ext cx="1702798" cy="4440630"/>
          </a:xfrm>
          <a:prstGeom prst="bentArrow">
            <a:avLst>
              <a:gd name="adj1" fmla="val 15445"/>
              <a:gd name="adj2" fmla="val 16468"/>
              <a:gd name="adj3" fmla="val 21345"/>
              <a:gd name="adj4" fmla="val 31605"/>
            </a:avLst>
          </a:prstGeom>
          <a:solidFill>
            <a:srgbClr val="FFC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3" name="Pentagon 42"/>
          <p:cNvSpPr/>
          <p:nvPr/>
        </p:nvSpPr>
        <p:spPr bwMode="auto">
          <a:xfrm>
            <a:off x="4683615" y="1421620"/>
            <a:ext cx="2481118" cy="912860"/>
          </a:xfrm>
          <a:prstGeom prst="homePlate">
            <a:avLst>
              <a:gd name="adj" fmla="val 31212"/>
            </a:avLst>
          </a:prstGeom>
          <a:solidFill>
            <a:srgbClr val="141719"/>
          </a:solidFill>
          <a:ln>
            <a:solidFill>
              <a:schemeClr val="bg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89638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61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Do users need to be authenticated?</a:t>
            </a:r>
          </a:p>
        </p:txBody>
      </p:sp>
      <p:sp>
        <p:nvSpPr>
          <p:cNvPr id="49" name="Rectangle 48"/>
          <p:cNvSpPr/>
          <p:nvPr/>
        </p:nvSpPr>
        <p:spPr>
          <a:xfrm>
            <a:off x="3539018" y="1840911"/>
            <a:ext cx="522049" cy="3318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10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68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Yes</a:t>
            </a:r>
            <a:endParaRPr kumimoji="0" lang="en-US" sz="2353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7164734" y="1840911"/>
            <a:ext cx="522049" cy="3318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10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68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Yes</a:t>
            </a:r>
            <a:endParaRPr kumimoji="0" lang="en-US" sz="2353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3539018" y="1558822"/>
            <a:ext cx="496905" cy="3318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10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68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No</a:t>
            </a:r>
            <a:endParaRPr kumimoji="0" lang="en-US" sz="2353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7164734" y="1558822"/>
            <a:ext cx="496905" cy="3318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10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68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No</a:t>
            </a:r>
            <a:endParaRPr kumimoji="0" lang="en-US" sz="2353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cxnSp>
        <p:nvCxnSpPr>
          <p:cNvPr id="44" name="Straight Connector 43"/>
          <p:cNvCxnSpPr/>
          <p:nvPr/>
        </p:nvCxnSpPr>
        <p:spPr>
          <a:xfrm flipV="1">
            <a:off x="148608" y="1427844"/>
            <a:ext cx="0" cy="5435895"/>
          </a:xfrm>
          <a:prstGeom prst="line">
            <a:avLst/>
          </a:prstGeom>
          <a:ln w="38100">
            <a:solidFill>
              <a:schemeClr val="accent3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9299950" y="3078950"/>
            <a:ext cx="2420347" cy="1195564"/>
          </a:xfrm>
          <a:prstGeom prst="rect">
            <a:avLst/>
          </a:prstGeom>
          <a:solidFill>
            <a:schemeClr val="bg2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9638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53" b="0" i="0" u="none" strike="noStrike" kern="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j-lt"/>
              </a:rPr>
              <a:t>Use Power BI </a:t>
            </a:r>
            <a:br>
              <a:rPr kumimoji="0" lang="en-US" sz="2353" b="0" i="0" u="none" strike="noStrike" kern="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j-lt"/>
              </a:rPr>
            </a:br>
            <a:r>
              <a:rPr kumimoji="0" lang="en-US" sz="2353" b="1" i="0" u="none" strike="noStrike" kern="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</a:rPr>
              <a:t>p</a:t>
            </a:r>
            <a:r>
              <a:rPr kumimoji="0" lang="en-US" sz="2353" b="1" i="0" u="none" strike="noStrike" kern="0" cap="none" spc="0" normalizeH="0" baseline="0" noProof="0" dirty="0" err="1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</a:rPr>
              <a:t>ublish</a:t>
            </a:r>
            <a:r>
              <a:rPr kumimoji="0" lang="en-US" sz="2353" b="1" i="0" u="none" strike="noStrike" kern="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</a:rPr>
              <a:t> to web</a:t>
            </a:r>
          </a:p>
        </p:txBody>
      </p:sp>
      <p:sp>
        <p:nvSpPr>
          <p:cNvPr id="54" name="Rectangle 53"/>
          <p:cNvSpPr/>
          <p:nvPr/>
        </p:nvSpPr>
        <p:spPr>
          <a:xfrm>
            <a:off x="6416069" y="3078950"/>
            <a:ext cx="2420347" cy="1195564"/>
          </a:xfrm>
          <a:prstGeom prst="rect">
            <a:avLst/>
          </a:prstGeom>
          <a:solidFill>
            <a:schemeClr val="bg2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9638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53" b="0" i="0" u="none" strike="noStrike" kern="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j-lt"/>
              </a:rPr>
              <a:t>Use Power BI </a:t>
            </a:r>
            <a:br>
              <a:rPr kumimoji="0" lang="en-US" sz="2353" b="0" i="0" u="none" strike="noStrike" kern="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j-lt"/>
              </a:rPr>
            </a:br>
            <a:r>
              <a:rPr kumimoji="0" lang="en-US" sz="2353" b="1" i="0" u="none" strike="noStrike" kern="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</a:rPr>
              <a:t>Embedded</a:t>
            </a:r>
          </a:p>
        </p:txBody>
      </p:sp>
      <p:sp>
        <p:nvSpPr>
          <p:cNvPr id="59" name="Freeform 58"/>
          <p:cNvSpPr/>
          <p:nvPr/>
        </p:nvSpPr>
        <p:spPr>
          <a:xfrm rot="17842017">
            <a:off x="291040" y="4647678"/>
            <a:ext cx="496671" cy="234380"/>
          </a:xfrm>
          <a:custGeom>
            <a:avLst/>
            <a:gdLst>
              <a:gd name="connsiteX0" fmla="*/ 266606 w 1940082"/>
              <a:gd name="connsiteY0" fmla="*/ 257749 h 915534"/>
              <a:gd name="connsiteX1" fmla="*/ 138966 w 1940082"/>
              <a:gd name="connsiteY1" fmla="*/ 385389 h 915534"/>
              <a:gd name="connsiteX2" fmla="*/ 266606 w 1940082"/>
              <a:gd name="connsiteY2" fmla="*/ 513029 h 915534"/>
              <a:gd name="connsiteX3" fmla="*/ 394246 w 1940082"/>
              <a:gd name="connsiteY3" fmla="*/ 385389 h 915534"/>
              <a:gd name="connsiteX4" fmla="*/ 266606 w 1940082"/>
              <a:gd name="connsiteY4" fmla="*/ 257749 h 915534"/>
              <a:gd name="connsiteX5" fmla="*/ 451842 w 1940082"/>
              <a:gd name="connsiteY5" fmla="*/ 721 h 915534"/>
              <a:gd name="connsiteX6" fmla="*/ 538146 w 1940082"/>
              <a:gd name="connsiteY6" fmla="*/ 14286 h 915534"/>
              <a:gd name="connsiteX7" fmla="*/ 849661 w 1940082"/>
              <a:gd name="connsiteY7" fmla="*/ 380202 h 915534"/>
              <a:gd name="connsiteX8" fmla="*/ 1860266 w 1940082"/>
              <a:gd name="connsiteY8" fmla="*/ 650883 h 915534"/>
              <a:gd name="connsiteX9" fmla="*/ 1884586 w 1940082"/>
              <a:gd name="connsiteY9" fmla="*/ 713911 h 915534"/>
              <a:gd name="connsiteX10" fmla="*/ 1915417 w 1940082"/>
              <a:gd name="connsiteY10" fmla="*/ 784135 h 915534"/>
              <a:gd name="connsiteX11" fmla="*/ 1940082 w 1940082"/>
              <a:gd name="connsiteY11" fmla="*/ 840314 h 915534"/>
              <a:gd name="connsiteX12" fmla="*/ 1819720 w 1940082"/>
              <a:gd name="connsiteY12" fmla="*/ 909784 h 915534"/>
              <a:gd name="connsiteX13" fmla="*/ 1717905 w 1940082"/>
              <a:gd name="connsiteY13" fmla="*/ 884051 h 915534"/>
              <a:gd name="connsiteX14" fmla="*/ 1661325 w 1940082"/>
              <a:gd name="connsiteY14" fmla="*/ 915534 h 915534"/>
              <a:gd name="connsiteX15" fmla="*/ 1586937 w 1940082"/>
              <a:gd name="connsiteY15" fmla="*/ 891184 h 915534"/>
              <a:gd name="connsiteX16" fmla="*/ 1523548 w 1940082"/>
              <a:gd name="connsiteY16" fmla="*/ 784984 h 915534"/>
              <a:gd name="connsiteX17" fmla="*/ 1455671 w 1940082"/>
              <a:gd name="connsiteY17" fmla="*/ 767829 h 915534"/>
              <a:gd name="connsiteX18" fmla="*/ 1399436 w 1940082"/>
              <a:gd name="connsiteY18" fmla="*/ 792462 h 915534"/>
              <a:gd name="connsiteX19" fmla="*/ 1338416 w 1940082"/>
              <a:gd name="connsiteY19" fmla="*/ 775653 h 915534"/>
              <a:gd name="connsiteX20" fmla="*/ 1274634 w 1940082"/>
              <a:gd name="connsiteY20" fmla="*/ 813640 h 915534"/>
              <a:gd name="connsiteX21" fmla="*/ 1193389 w 1940082"/>
              <a:gd name="connsiteY21" fmla="*/ 788944 h 915534"/>
              <a:gd name="connsiteX22" fmla="*/ 1136857 w 1940082"/>
              <a:gd name="connsiteY22" fmla="*/ 683090 h 915534"/>
              <a:gd name="connsiteX23" fmla="*/ 1041899 w 1940082"/>
              <a:gd name="connsiteY23" fmla="*/ 657703 h 915534"/>
              <a:gd name="connsiteX24" fmla="*/ 935596 w 1940082"/>
              <a:gd name="connsiteY24" fmla="*/ 721014 h 915534"/>
              <a:gd name="connsiteX25" fmla="*/ 779617 w 1940082"/>
              <a:gd name="connsiteY25" fmla="*/ 678818 h 915534"/>
              <a:gd name="connsiteX26" fmla="*/ 765903 w 1940082"/>
              <a:gd name="connsiteY26" fmla="*/ 678127 h 915534"/>
              <a:gd name="connsiteX27" fmla="*/ 311240 w 1940082"/>
              <a:gd name="connsiteY27" fmla="*/ 833751 h 915534"/>
              <a:gd name="connsiteX28" fmla="*/ 14176 w 1940082"/>
              <a:gd name="connsiteY28" fmla="*/ 317490 h 915534"/>
              <a:gd name="connsiteX29" fmla="*/ 451842 w 1940082"/>
              <a:gd name="connsiteY29" fmla="*/ 721 h 915534"/>
              <a:gd name="connsiteX0" fmla="*/ 266606 w 1940082"/>
              <a:gd name="connsiteY0" fmla="*/ 257749 h 915534"/>
              <a:gd name="connsiteX1" fmla="*/ 138966 w 1940082"/>
              <a:gd name="connsiteY1" fmla="*/ 385389 h 915534"/>
              <a:gd name="connsiteX2" fmla="*/ 266606 w 1940082"/>
              <a:gd name="connsiteY2" fmla="*/ 513029 h 915534"/>
              <a:gd name="connsiteX3" fmla="*/ 394246 w 1940082"/>
              <a:gd name="connsiteY3" fmla="*/ 385389 h 915534"/>
              <a:gd name="connsiteX4" fmla="*/ 266606 w 1940082"/>
              <a:gd name="connsiteY4" fmla="*/ 257749 h 915534"/>
              <a:gd name="connsiteX5" fmla="*/ 451842 w 1940082"/>
              <a:gd name="connsiteY5" fmla="*/ 721 h 915534"/>
              <a:gd name="connsiteX6" fmla="*/ 538146 w 1940082"/>
              <a:gd name="connsiteY6" fmla="*/ 14286 h 915534"/>
              <a:gd name="connsiteX7" fmla="*/ 849661 w 1940082"/>
              <a:gd name="connsiteY7" fmla="*/ 380202 h 915534"/>
              <a:gd name="connsiteX8" fmla="*/ 1860266 w 1940082"/>
              <a:gd name="connsiteY8" fmla="*/ 650883 h 915534"/>
              <a:gd name="connsiteX9" fmla="*/ 1915417 w 1940082"/>
              <a:gd name="connsiteY9" fmla="*/ 784135 h 915534"/>
              <a:gd name="connsiteX10" fmla="*/ 1940082 w 1940082"/>
              <a:gd name="connsiteY10" fmla="*/ 840314 h 915534"/>
              <a:gd name="connsiteX11" fmla="*/ 1819720 w 1940082"/>
              <a:gd name="connsiteY11" fmla="*/ 909784 h 915534"/>
              <a:gd name="connsiteX12" fmla="*/ 1717905 w 1940082"/>
              <a:gd name="connsiteY12" fmla="*/ 884051 h 915534"/>
              <a:gd name="connsiteX13" fmla="*/ 1661325 w 1940082"/>
              <a:gd name="connsiteY13" fmla="*/ 915534 h 915534"/>
              <a:gd name="connsiteX14" fmla="*/ 1586937 w 1940082"/>
              <a:gd name="connsiteY14" fmla="*/ 891184 h 915534"/>
              <a:gd name="connsiteX15" fmla="*/ 1523548 w 1940082"/>
              <a:gd name="connsiteY15" fmla="*/ 784984 h 915534"/>
              <a:gd name="connsiteX16" fmla="*/ 1455671 w 1940082"/>
              <a:gd name="connsiteY16" fmla="*/ 767829 h 915534"/>
              <a:gd name="connsiteX17" fmla="*/ 1399436 w 1940082"/>
              <a:gd name="connsiteY17" fmla="*/ 792462 h 915534"/>
              <a:gd name="connsiteX18" fmla="*/ 1338416 w 1940082"/>
              <a:gd name="connsiteY18" fmla="*/ 775653 h 915534"/>
              <a:gd name="connsiteX19" fmla="*/ 1274634 w 1940082"/>
              <a:gd name="connsiteY19" fmla="*/ 813640 h 915534"/>
              <a:gd name="connsiteX20" fmla="*/ 1193389 w 1940082"/>
              <a:gd name="connsiteY20" fmla="*/ 788944 h 915534"/>
              <a:gd name="connsiteX21" fmla="*/ 1136857 w 1940082"/>
              <a:gd name="connsiteY21" fmla="*/ 683090 h 915534"/>
              <a:gd name="connsiteX22" fmla="*/ 1041899 w 1940082"/>
              <a:gd name="connsiteY22" fmla="*/ 657703 h 915534"/>
              <a:gd name="connsiteX23" fmla="*/ 935596 w 1940082"/>
              <a:gd name="connsiteY23" fmla="*/ 721014 h 915534"/>
              <a:gd name="connsiteX24" fmla="*/ 779617 w 1940082"/>
              <a:gd name="connsiteY24" fmla="*/ 678818 h 915534"/>
              <a:gd name="connsiteX25" fmla="*/ 765903 w 1940082"/>
              <a:gd name="connsiteY25" fmla="*/ 678127 h 915534"/>
              <a:gd name="connsiteX26" fmla="*/ 311240 w 1940082"/>
              <a:gd name="connsiteY26" fmla="*/ 833751 h 915534"/>
              <a:gd name="connsiteX27" fmla="*/ 14176 w 1940082"/>
              <a:gd name="connsiteY27" fmla="*/ 317490 h 915534"/>
              <a:gd name="connsiteX28" fmla="*/ 451842 w 1940082"/>
              <a:gd name="connsiteY28" fmla="*/ 721 h 915534"/>
              <a:gd name="connsiteX0" fmla="*/ 266606 w 1940082"/>
              <a:gd name="connsiteY0" fmla="*/ 257749 h 915534"/>
              <a:gd name="connsiteX1" fmla="*/ 138966 w 1940082"/>
              <a:gd name="connsiteY1" fmla="*/ 385389 h 915534"/>
              <a:gd name="connsiteX2" fmla="*/ 266606 w 1940082"/>
              <a:gd name="connsiteY2" fmla="*/ 513029 h 915534"/>
              <a:gd name="connsiteX3" fmla="*/ 394246 w 1940082"/>
              <a:gd name="connsiteY3" fmla="*/ 385389 h 915534"/>
              <a:gd name="connsiteX4" fmla="*/ 266606 w 1940082"/>
              <a:gd name="connsiteY4" fmla="*/ 257749 h 915534"/>
              <a:gd name="connsiteX5" fmla="*/ 451842 w 1940082"/>
              <a:gd name="connsiteY5" fmla="*/ 721 h 915534"/>
              <a:gd name="connsiteX6" fmla="*/ 538146 w 1940082"/>
              <a:gd name="connsiteY6" fmla="*/ 14286 h 915534"/>
              <a:gd name="connsiteX7" fmla="*/ 849661 w 1940082"/>
              <a:gd name="connsiteY7" fmla="*/ 380202 h 915534"/>
              <a:gd name="connsiteX8" fmla="*/ 1860266 w 1940082"/>
              <a:gd name="connsiteY8" fmla="*/ 650883 h 915534"/>
              <a:gd name="connsiteX9" fmla="*/ 1940082 w 1940082"/>
              <a:gd name="connsiteY9" fmla="*/ 840314 h 915534"/>
              <a:gd name="connsiteX10" fmla="*/ 1819720 w 1940082"/>
              <a:gd name="connsiteY10" fmla="*/ 909784 h 915534"/>
              <a:gd name="connsiteX11" fmla="*/ 1717905 w 1940082"/>
              <a:gd name="connsiteY11" fmla="*/ 884051 h 915534"/>
              <a:gd name="connsiteX12" fmla="*/ 1661325 w 1940082"/>
              <a:gd name="connsiteY12" fmla="*/ 915534 h 915534"/>
              <a:gd name="connsiteX13" fmla="*/ 1586937 w 1940082"/>
              <a:gd name="connsiteY13" fmla="*/ 891184 h 915534"/>
              <a:gd name="connsiteX14" fmla="*/ 1523548 w 1940082"/>
              <a:gd name="connsiteY14" fmla="*/ 784984 h 915534"/>
              <a:gd name="connsiteX15" fmla="*/ 1455671 w 1940082"/>
              <a:gd name="connsiteY15" fmla="*/ 767829 h 915534"/>
              <a:gd name="connsiteX16" fmla="*/ 1399436 w 1940082"/>
              <a:gd name="connsiteY16" fmla="*/ 792462 h 915534"/>
              <a:gd name="connsiteX17" fmla="*/ 1338416 w 1940082"/>
              <a:gd name="connsiteY17" fmla="*/ 775653 h 915534"/>
              <a:gd name="connsiteX18" fmla="*/ 1274634 w 1940082"/>
              <a:gd name="connsiteY18" fmla="*/ 813640 h 915534"/>
              <a:gd name="connsiteX19" fmla="*/ 1193389 w 1940082"/>
              <a:gd name="connsiteY19" fmla="*/ 788944 h 915534"/>
              <a:gd name="connsiteX20" fmla="*/ 1136857 w 1940082"/>
              <a:gd name="connsiteY20" fmla="*/ 683090 h 915534"/>
              <a:gd name="connsiteX21" fmla="*/ 1041899 w 1940082"/>
              <a:gd name="connsiteY21" fmla="*/ 657703 h 915534"/>
              <a:gd name="connsiteX22" fmla="*/ 935596 w 1940082"/>
              <a:gd name="connsiteY22" fmla="*/ 721014 h 915534"/>
              <a:gd name="connsiteX23" fmla="*/ 779617 w 1940082"/>
              <a:gd name="connsiteY23" fmla="*/ 678818 h 915534"/>
              <a:gd name="connsiteX24" fmla="*/ 765903 w 1940082"/>
              <a:gd name="connsiteY24" fmla="*/ 678127 h 915534"/>
              <a:gd name="connsiteX25" fmla="*/ 311240 w 1940082"/>
              <a:gd name="connsiteY25" fmla="*/ 833751 h 915534"/>
              <a:gd name="connsiteX26" fmla="*/ 14176 w 1940082"/>
              <a:gd name="connsiteY26" fmla="*/ 317490 h 915534"/>
              <a:gd name="connsiteX27" fmla="*/ 451842 w 1940082"/>
              <a:gd name="connsiteY27" fmla="*/ 721 h 915534"/>
              <a:gd name="connsiteX0" fmla="*/ 266606 w 1940082"/>
              <a:gd name="connsiteY0" fmla="*/ 257749 h 915534"/>
              <a:gd name="connsiteX1" fmla="*/ 138966 w 1940082"/>
              <a:gd name="connsiteY1" fmla="*/ 385389 h 915534"/>
              <a:gd name="connsiteX2" fmla="*/ 266606 w 1940082"/>
              <a:gd name="connsiteY2" fmla="*/ 513029 h 915534"/>
              <a:gd name="connsiteX3" fmla="*/ 394246 w 1940082"/>
              <a:gd name="connsiteY3" fmla="*/ 385389 h 915534"/>
              <a:gd name="connsiteX4" fmla="*/ 266606 w 1940082"/>
              <a:gd name="connsiteY4" fmla="*/ 257749 h 915534"/>
              <a:gd name="connsiteX5" fmla="*/ 451842 w 1940082"/>
              <a:gd name="connsiteY5" fmla="*/ 721 h 915534"/>
              <a:gd name="connsiteX6" fmla="*/ 538146 w 1940082"/>
              <a:gd name="connsiteY6" fmla="*/ 14286 h 915534"/>
              <a:gd name="connsiteX7" fmla="*/ 849661 w 1940082"/>
              <a:gd name="connsiteY7" fmla="*/ 380202 h 915534"/>
              <a:gd name="connsiteX8" fmla="*/ 1860266 w 1940082"/>
              <a:gd name="connsiteY8" fmla="*/ 650883 h 915534"/>
              <a:gd name="connsiteX9" fmla="*/ 1940082 w 1940082"/>
              <a:gd name="connsiteY9" fmla="*/ 840314 h 915534"/>
              <a:gd name="connsiteX10" fmla="*/ 1819720 w 1940082"/>
              <a:gd name="connsiteY10" fmla="*/ 909784 h 915534"/>
              <a:gd name="connsiteX11" fmla="*/ 1717905 w 1940082"/>
              <a:gd name="connsiteY11" fmla="*/ 884051 h 915534"/>
              <a:gd name="connsiteX12" fmla="*/ 1661325 w 1940082"/>
              <a:gd name="connsiteY12" fmla="*/ 915534 h 915534"/>
              <a:gd name="connsiteX13" fmla="*/ 1586937 w 1940082"/>
              <a:gd name="connsiteY13" fmla="*/ 891184 h 915534"/>
              <a:gd name="connsiteX14" fmla="*/ 1523548 w 1940082"/>
              <a:gd name="connsiteY14" fmla="*/ 784984 h 915534"/>
              <a:gd name="connsiteX15" fmla="*/ 1455671 w 1940082"/>
              <a:gd name="connsiteY15" fmla="*/ 767829 h 915534"/>
              <a:gd name="connsiteX16" fmla="*/ 1399436 w 1940082"/>
              <a:gd name="connsiteY16" fmla="*/ 792462 h 915534"/>
              <a:gd name="connsiteX17" fmla="*/ 1338416 w 1940082"/>
              <a:gd name="connsiteY17" fmla="*/ 775653 h 915534"/>
              <a:gd name="connsiteX18" fmla="*/ 1274634 w 1940082"/>
              <a:gd name="connsiteY18" fmla="*/ 813640 h 915534"/>
              <a:gd name="connsiteX19" fmla="*/ 1193389 w 1940082"/>
              <a:gd name="connsiteY19" fmla="*/ 788944 h 915534"/>
              <a:gd name="connsiteX20" fmla="*/ 1136857 w 1940082"/>
              <a:gd name="connsiteY20" fmla="*/ 683090 h 915534"/>
              <a:gd name="connsiteX21" fmla="*/ 1041899 w 1940082"/>
              <a:gd name="connsiteY21" fmla="*/ 657703 h 915534"/>
              <a:gd name="connsiteX22" fmla="*/ 935596 w 1940082"/>
              <a:gd name="connsiteY22" fmla="*/ 721014 h 915534"/>
              <a:gd name="connsiteX23" fmla="*/ 765903 w 1940082"/>
              <a:gd name="connsiteY23" fmla="*/ 678127 h 915534"/>
              <a:gd name="connsiteX24" fmla="*/ 311240 w 1940082"/>
              <a:gd name="connsiteY24" fmla="*/ 833751 h 915534"/>
              <a:gd name="connsiteX25" fmla="*/ 14176 w 1940082"/>
              <a:gd name="connsiteY25" fmla="*/ 317490 h 915534"/>
              <a:gd name="connsiteX26" fmla="*/ 451842 w 1940082"/>
              <a:gd name="connsiteY26" fmla="*/ 721 h 915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940082" h="915534">
                <a:moveTo>
                  <a:pt x="266606" y="257749"/>
                </a:moveTo>
                <a:cubicBezTo>
                  <a:pt x="196112" y="257749"/>
                  <a:pt x="138966" y="314895"/>
                  <a:pt x="138966" y="385389"/>
                </a:cubicBezTo>
                <a:cubicBezTo>
                  <a:pt x="138966" y="455883"/>
                  <a:pt x="196112" y="513029"/>
                  <a:pt x="266606" y="513029"/>
                </a:cubicBezTo>
                <a:cubicBezTo>
                  <a:pt x="337100" y="513029"/>
                  <a:pt x="394246" y="455883"/>
                  <a:pt x="394246" y="385389"/>
                </a:cubicBezTo>
                <a:cubicBezTo>
                  <a:pt x="394246" y="314895"/>
                  <a:pt x="337100" y="257749"/>
                  <a:pt x="266606" y="257749"/>
                </a:cubicBezTo>
                <a:close/>
                <a:moveTo>
                  <a:pt x="451842" y="721"/>
                </a:moveTo>
                <a:cubicBezTo>
                  <a:pt x="480424" y="2363"/>
                  <a:pt x="509307" y="6823"/>
                  <a:pt x="538146" y="14286"/>
                </a:cubicBezTo>
                <a:cubicBezTo>
                  <a:pt x="707838" y="57173"/>
                  <a:pt x="830866" y="207581"/>
                  <a:pt x="849661" y="380202"/>
                </a:cubicBezTo>
                <a:lnTo>
                  <a:pt x="1860266" y="650883"/>
                </a:lnTo>
                <a:lnTo>
                  <a:pt x="1940082" y="840314"/>
                </a:lnTo>
                <a:lnTo>
                  <a:pt x="1819720" y="909784"/>
                </a:lnTo>
                <a:lnTo>
                  <a:pt x="1717905" y="884051"/>
                </a:lnTo>
                <a:lnTo>
                  <a:pt x="1661325" y="915534"/>
                </a:lnTo>
                <a:lnTo>
                  <a:pt x="1586937" y="891184"/>
                </a:lnTo>
                <a:lnTo>
                  <a:pt x="1523548" y="784984"/>
                </a:lnTo>
                <a:lnTo>
                  <a:pt x="1455671" y="767829"/>
                </a:lnTo>
                <a:lnTo>
                  <a:pt x="1399436" y="792462"/>
                </a:lnTo>
                <a:lnTo>
                  <a:pt x="1338416" y="775653"/>
                </a:lnTo>
                <a:lnTo>
                  <a:pt x="1274634" y="813640"/>
                </a:lnTo>
                <a:lnTo>
                  <a:pt x="1193389" y="788944"/>
                </a:lnTo>
                <a:lnTo>
                  <a:pt x="1136857" y="683090"/>
                </a:lnTo>
                <a:lnTo>
                  <a:pt x="1041899" y="657703"/>
                </a:lnTo>
                <a:lnTo>
                  <a:pt x="935596" y="721014"/>
                </a:lnTo>
                <a:lnTo>
                  <a:pt x="765903" y="678127"/>
                </a:lnTo>
                <a:cubicBezTo>
                  <a:pt x="669516" y="817474"/>
                  <a:pt x="487443" y="883834"/>
                  <a:pt x="311240" y="833751"/>
                </a:cubicBezTo>
                <a:cubicBezTo>
                  <a:pt x="87384" y="774399"/>
                  <a:pt x="-45214" y="541106"/>
                  <a:pt x="14176" y="317490"/>
                </a:cubicBezTo>
                <a:cubicBezTo>
                  <a:pt x="66444" y="115832"/>
                  <a:pt x="251769" y="-10771"/>
                  <a:pt x="451842" y="72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89638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grpSp>
        <p:nvGrpSpPr>
          <p:cNvPr id="62" name="Group 61"/>
          <p:cNvGrpSpPr/>
          <p:nvPr/>
        </p:nvGrpSpPr>
        <p:grpSpPr>
          <a:xfrm rot="7637522">
            <a:off x="241746" y="6206454"/>
            <a:ext cx="602636" cy="80395"/>
            <a:chOff x="4528877" y="4490903"/>
            <a:chExt cx="1190216" cy="158782"/>
          </a:xfrm>
          <a:solidFill>
            <a:schemeClr val="accent3"/>
          </a:solidFill>
        </p:grpSpPr>
        <p:sp>
          <p:nvSpPr>
            <p:cNvPr id="63" name="Freeform 62"/>
            <p:cNvSpPr>
              <a:spLocks/>
            </p:cNvSpPr>
            <p:nvPr/>
          </p:nvSpPr>
          <p:spPr bwMode="auto">
            <a:xfrm rot="5400000">
              <a:off x="5548278" y="4478870"/>
              <a:ext cx="158750" cy="182880"/>
            </a:xfrm>
            <a:custGeom>
              <a:avLst/>
              <a:gdLst>
                <a:gd name="T0" fmla="*/ 49 w 100"/>
                <a:gd name="T1" fmla="*/ 0 h 150"/>
                <a:gd name="T2" fmla="*/ 0 w 100"/>
                <a:gd name="T3" fmla="*/ 150 h 150"/>
                <a:gd name="T4" fmla="*/ 100 w 100"/>
                <a:gd name="T5" fmla="*/ 150 h 150"/>
                <a:gd name="T6" fmla="*/ 49 w 100"/>
                <a:gd name="T7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0" h="150">
                  <a:moveTo>
                    <a:pt x="49" y="0"/>
                  </a:moveTo>
                  <a:lnTo>
                    <a:pt x="0" y="150"/>
                  </a:lnTo>
                  <a:lnTo>
                    <a:pt x="100" y="150"/>
                  </a:lnTo>
                  <a:lnTo>
                    <a:pt x="4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89638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4" name="Freeform 10"/>
            <p:cNvSpPr>
              <a:spLocks/>
            </p:cNvSpPr>
            <p:nvPr/>
          </p:nvSpPr>
          <p:spPr bwMode="auto">
            <a:xfrm rot="5400000">
              <a:off x="4505859" y="4513921"/>
              <a:ext cx="158750" cy="112713"/>
            </a:xfrm>
            <a:custGeom>
              <a:avLst/>
              <a:gdLst>
                <a:gd name="T0" fmla="*/ 43 w 43"/>
                <a:gd name="T1" fmla="*/ 0 h 32"/>
                <a:gd name="T2" fmla="*/ 43 w 43"/>
                <a:gd name="T3" fmla="*/ 26 h 32"/>
                <a:gd name="T4" fmla="*/ 37 w 43"/>
                <a:gd name="T5" fmla="*/ 32 h 32"/>
                <a:gd name="T6" fmla="*/ 6 w 43"/>
                <a:gd name="T7" fmla="*/ 32 h 32"/>
                <a:gd name="T8" fmla="*/ 0 w 43"/>
                <a:gd name="T9" fmla="*/ 26 h 32"/>
                <a:gd name="T10" fmla="*/ 0 w 43"/>
                <a:gd name="T11" fmla="*/ 0 h 32"/>
                <a:gd name="T12" fmla="*/ 43 w 43"/>
                <a:gd name="T13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32">
                  <a:moveTo>
                    <a:pt x="43" y="0"/>
                  </a:moveTo>
                  <a:cubicBezTo>
                    <a:pt x="43" y="26"/>
                    <a:pt x="43" y="26"/>
                    <a:pt x="43" y="26"/>
                  </a:cubicBezTo>
                  <a:cubicBezTo>
                    <a:pt x="43" y="29"/>
                    <a:pt x="40" y="32"/>
                    <a:pt x="37" y="32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3" y="32"/>
                    <a:pt x="0" y="29"/>
                    <a:pt x="0" y="26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4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89638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5" name="Rectangle 5"/>
            <p:cNvSpPr>
              <a:spLocks noChangeArrowheads="1"/>
            </p:cNvSpPr>
            <p:nvPr/>
          </p:nvSpPr>
          <p:spPr bwMode="auto">
            <a:xfrm rot="5400000">
              <a:off x="5018430" y="4158798"/>
              <a:ext cx="158750" cy="82296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89638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cxnSp>
        <p:nvCxnSpPr>
          <p:cNvPr id="68" name="Straight Connector 67"/>
          <p:cNvCxnSpPr/>
          <p:nvPr/>
        </p:nvCxnSpPr>
        <p:spPr>
          <a:xfrm>
            <a:off x="459923" y="5709165"/>
            <a:ext cx="11260374" cy="0"/>
          </a:xfrm>
          <a:prstGeom prst="line">
            <a:avLst/>
          </a:prstGeom>
          <a:ln>
            <a:solidFill>
              <a:srgbClr val="00BCF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>
            <a:off x="369000" y="6491366"/>
            <a:ext cx="11351298" cy="0"/>
          </a:xfrm>
          <a:prstGeom prst="line">
            <a:avLst/>
          </a:prstGeom>
          <a:ln>
            <a:solidFill>
              <a:srgbClr val="00BCF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Freeform 159"/>
          <p:cNvSpPr>
            <a:spLocks noEditPoints="1"/>
          </p:cNvSpPr>
          <p:nvPr/>
        </p:nvSpPr>
        <p:spPr bwMode="black">
          <a:xfrm>
            <a:off x="339058" y="5198423"/>
            <a:ext cx="418548" cy="629426"/>
          </a:xfrm>
          <a:custGeom>
            <a:avLst/>
            <a:gdLst>
              <a:gd name="T0" fmla="*/ 101 w 283"/>
              <a:gd name="T1" fmla="*/ 50 h 426"/>
              <a:gd name="T2" fmla="*/ 202 w 283"/>
              <a:gd name="T3" fmla="*/ 50 h 426"/>
              <a:gd name="T4" fmla="*/ 271 w 283"/>
              <a:gd name="T5" fmla="*/ 254 h 426"/>
              <a:gd name="T6" fmla="*/ 274 w 283"/>
              <a:gd name="T7" fmla="*/ 266 h 426"/>
              <a:gd name="T8" fmla="*/ 204 w 283"/>
              <a:gd name="T9" fmla="*/ 298 h 426"/>
              <a:gd name="T10" fmla="*/ 210 w 283"/>
              <a:gd name="T11" fmla="*/ 426 h 426"/>
              <a:gd name="T12" fmla="*/ 179 w 283"/>
              <a:gd name="T13" fmla="*/ 407 h 426"/>
              <a:gd name="T14" fmla="*/ 141 w 283"/>
              <a:gd name="T15" fmla="*/ 315 h 426"/>
              <a:gd name="T16" fmla="*/ 94 w 283"/>
              <a:gd name="T17" fmla="*/ 426 h 426"/>
              <a:gd name="T18" fmla="*/ 70 w 283"/>
              <a:gd name="T19" fmla="*/ 395 h 426"/>
              <a:gd name="T20" fmla="*/ 54 w 283"/>
              <a:gd name="T21" fmla="*/ 338 h 426"/>
              <a:gd name="T22" fmla="*/ 34 w 283"/>
              <a:gd name="T23" fmla="*/ 326 h 426"/>
              <a:gd name="T24" fmla="*/ 0 w 283"/>
              <a:gd name="T25" fmla="*/ 198 h 426"/>
              <a:gd name="T26" fmla="*/ 49 w 283"/>
              <a:gd name="T27" fmla="*/ 172 h 426"/>
              <a:gd name="T28" fmla="*/ 110 w 283"/>
              <a:gd name="T29" fmla="*/ 125 h 426"/>
              <a:gd name="T30" fmla="*/ 195 w 283"/>
              <a:gd name="T31" fmla="*/ 133 h 426"/>
              <a:gd name="T32" fmla="*/ 224 w 283"/>
              <a:gd name="T33" fmla="*/ 126 h 426"/>
              <a:gd name="T34" fmla="*/ 261 w 283"/>
              <a:gd name="T35" fmla="*/ 215 h 426"/>
              <a:gd name="T36" fmla="*/ 283 w 283"/>
              <a:gd name="T37" fmla="*/ 235 h 426"/>
              <a:gd name="T38" fmla="*/ 86 w 283"/>
              <a:gd name="T39" fmla="*/ 208 h 426"/>
              <a:gd name="T40" fmla="*/ 230 w 283"/>
              <a:gd name="T41" fmla="*/ 141 h 426"/>
              <a:gd name="T42" fmla="*/ 222 w 283"/>
              <a:gd name="T43" fmla="*/ 136 h 426"/>
              <a:gd name="T44" fmla="*/ 86 w 283"/>
              <a:gd name="T45" fmla="*/ 194 h 426"/>
              <a:gd name="T46" fmla="*/ 17 w 283"/>
              <a:gd name="T47" fmla="*/ 226 h 426"/>
              <a:gd name="T48" fmla="*/ 46 w 283"/>
              <a:gd name="T49" fmla="*/ 183 h 426"/>
              <a:gd name="T50" fmla="*/ 10 w 283"/>
              <a:gd name="T51" fmla="*/ 198 h 426"/>
              <a:gd name="T52" fmla="*/ 17 w 283"/>
              <a:gd name="T53" fmla="*/ 226 h 426"/>
              <a:gd name="T54" fmla="*/ 263 w 283"/>
              <a:gd name="T55" fmla="*/ 264 h 426"/>
              <a:gd name="T56" fmla="*/ 86 w 283"/>
              <a:gd name="T57" fmla="*/ 244 h 426"/>
              <a:gd name="T58" fmla="*/ 86 w 283"/>
              <a:gd name="T59" fmla="*/ 246 h 426"/>
              <a:gd name="T60" fmla="*/ 48 w 283"/>
              <a:gd name="T61" fmla="*/ 255 h 426"/>
              <a:gd name="T62" fmla="*/ 43 w 283"/>
              <a:gd name="T63" fmla="*/ 323 h 426"/>
              <a:gd name="T64" fmla="*/ 52 w 283"/>
              <a:gd name="T65" fmla="*/ 328 h 426"/>
              <a:gd name="T66" fmla="*/ 264 w 283"/>
              <a:gd name="T67" fmla="*/ 266 h 426"/>
              <a:gd name="T68" fmla="*/ 245 w 283"/>
              <a:gd name="T69" fmla="*/ 259 h 426"/>
              <a:gd name="T70" fmla="*/ 222 w 283"/>
              <a:gd name="T71" fmla="*/ 246 h 426"/>
              <a:gd name="T72" fmla="*/ 215 w 283"/>
              <a:gd name="T73" fmla="*/ 248 h 426"/>
              <a:gd name="T74" fmla="*/ 202 w 283"/>
              <a:gd name="T75" fmla="*/ 270 h 426"/>
              <a:gd name="T76" fmla="*/ 215 w 283"/>
              <a:gd name="T77" fmla="*/ 248 h 4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283" h="426">
                <a:moveTo>
                  <a:pt x="151" y="100"/>
                </a:moveTo>
                <a:cubicBezTo>
                  <a:pt x="124" y="100"/>
                  <a:pt x="101" y="77"/>
                  <a:pt x="101" y="50"/>
                </a:cubicBezTo>
                <a:cubicBezTo>
                  <a:pt x="101" y="22"/>
                  <a:pt x="124" y="0"/>
                  <a:pt x="151" y="0"/>
                </a:cubicBezTo>
                <a:cubicBezTo>
                  <a:pt x="179" y="0"/>
                  <a:pt x="202" y="22"/>
                  <a:pt x="202" y="50"/>
                </a:cubicBezTo>
                <a:cubicBezTo>
                  <a:pt x="202" y="77"/>
                  <a:pt x="179" y="100"/>
                  <a:pt x="151" y="100"/>
                </a:cubicBezTo>
                <a:close/>
                <a:moveTo>
                  <a:pt x="271" y="254"/>
                </a:moveTo>
                <a:cubicBezTo>
                  <a:pt x="273" y="262"/>
                  <a:pt x="273" y="262"/>
                  <a:pt x="273" y="262"/>
                </a:cubicBezTo>
                <a:cubicBezTo>
                  <a:pt x="273" y="263"/>
                  <a:pt x="274" y="265"/>
                  <a:pt x="274" y="266"/>
                </a:cubicBezTo>
                <a:cubicBezTo>
                  <a:pt x="274" y="274"/>
                  <a:pt x="269" y="280"/>
                  <a:pt x="261" y="282"/>
                </a:cubicBezTo>
                <a:cubicBezTo>
                  <a:pt x="204" y="298"/>
                  <a:pt x="204" y="298"/>
                  <a:pt x="204" y="298"/>
                </a:cubicBezTo>
                <a:cubicBezTo>
                  <a:pt x="228" y="395"/>
                  <a:pt x="228" y="395"/>
                  <a:pt x="228" y="395"/>
                </a:cubicBezTo>
                <a:cubicBezTo>
                  <a:pt x="231" y="409"/>
                  <a:pt x="223" y="422"/>
                  <a:pt x="210" y="426"/>
                </a:cubicBezTo>
                <a:cubicBezTo>
                  <a:pt x="208" y="426"/>
                  <a:pt x="206" y="426"/>
                  <a:pt x="204" y="426"/>
                </a:cubicBezTo>
                <a:cubicBezTo>
                  <a:pt x="192" y="426"/>
                  <a:pt x="182" y="419"/>
                  <a:pt x="179" y="407"/>
                </a:cubicBezTo>
                <a:cubicBezTo>
                  <a:pt x="155" y="311"/>
                  <a:pt x="155" y="311"/>
                  <a:pt x="155" y="311"/>
                </a:cubicBezTo>
                <a:cubicBezTo>
                  <a:pt x="141" y="315"/>
                  <a:pt x="141" y="315"/>
                  <a:pt x="141" y="315"/>
                </a:cubicBezTo>
                <a:cubicBezTo>
                  <a:pt x="118" y="407"/>
                  <a:pt x="118" y="407"/>
                  <a:pt x="118" y="407"/>
                </a:cubicBezTo>
                <a:cubicBezTo>
                  <a:pt x="116" y="419"/>
                  <a:pt x="105" y="426"/>
                  <a:pt x="94" y="426"/>
                </a:cubicBezTo>
                <a:cubicBezTo>
                  <a:pt x="92" y="426"/>
                  <a:pt x="90" y="426"/>
                  <a:pt x="88" y="426"/>
                </a:cubicBezTo>
                <a:cubicBezTo>
                  <a:pt x="75" y="422"/>
                  <a:pt x="67" y="409"/>
                  <a:pt x="70" y="395"/>
                </a:cubicBezTo>
                <a:cubicBezTo>
                  <a:pt x="86" y="329"/>
                  <a:pt x="86" y="329"/>
                  <a:pt x="86" y="329"/>
                </a:cubicBezTo>
                <a:cubicBezTo>
                  <a:pt x="54" y="338"/>
                  <a:pt x="54" y="338"/>
                  <a:pt x="54" y="338"/>
                </a:cubicBezTo>
                <a:cubicBezTo>
                  <a:pt x="53" y="338"/>
                  <a:pt x="51" y="338"/>
                  <a:pt x="50" y="338"/>
                </a:cubicBezTo>
                <a:cubicBezTo>
                  <a:pt x="42" y="338"/>
                  <a:pt x="36" y="334"/>
                  <a:pt x="34" y="326"/>
                </a:cubicBezTo>
                <a:cubicBezTo>
                  <a:pt x="0" y="202"/>
                  <a:pt x="0" y="202"/>
                  <a:pt x="0" y="202"/>
                </a:cubicBezTo>
                <a:cubicBezTo>
                  <a:pt x="0" y="201"/>
                  <a:pt x="0" y="200"/>
                  <a:pt x="0" y="198"/>
                </a:cubicBezTo>
                <a:cubicBezTo>
                  <a:pt x="0" y="191"/>
                  <a:pt x="5" y="184"/>
                  <a:pt x="12" y="182"/>
                </a:cubicBezTo>
                <a:cubicBezTo>
                  <a:pt x="49" y="172"/>
                  <a:pt x="49" y="172"/>
                  <a:pt x="49" y="172"/>
                </a:cubicBezTo>
                <a:cubicBezTo>
                  <a:pt x="106" y="127"/>
                  <a:pt x="106" y="127"/>
                  <a:pt x="106" y="127"/>
                </a:cubicBezTo>
                <a:cubicBezTo>
                  <a:pt x="107" y="126"/>
                  <a:pt x="109" y="125"/>
                  <a:pt x="110" y="125"/>
                </a:cubicBezTo>
                <a:cubicBezTo>
                  <a:pt x="117" y="119"/>
                  <a:pt x="130" y="116"/>
                  <a:pt x="149" y="116"/>
                </a:cubicBezTo>
                <a:cubicBezTo>
                  <a:pt x="175" y="116"/>
                  <a:pt x="189" y="123"/>
                  <a:pt x="195" y="133"/>
                </a:cubicBezTo>
                <a:cubicBezTo>
                  <a:pt x="219" y="126"/>
                  <a:pt x="219" y="126"/>
                  <a:pt x="219" y="126"/>
                </a:cubicBezTo>
                <a:cubicBezTo>
                  <a:pt x="221" y="126"/>
                  <a:pt x="222" y="126"/>
                  <a:pt x="224" y="126"/>
                </a:cubicBezTo>
                <a:cubicBezTo>
                  <a:pt x="231" y="126"/>
                  <a:pt x="238" y="131"/>
                  <a:pt x="240" y="138"/>
                </a:cubicBezTo>
                <a:cubicBezTo>
                  <a:pt x="261" y="215"/>
                  <a:pt x="261" y="215"/>
                  <a:pt x="261" y="215"/>
                </a:cubicBezTo>
                <a:cubicBezTo>
                  <a:pt x="263" y="215"/>
                  <a:pt x="263" y="215"/>
                  <a:pt x="263" y="215"/>
                </a:cubicBezTo>
                <a:cubicBezTo>
                  <a:pt x="275" y="215"/>
                  <a:pt x="283" y="224"/>
                  <a:pt x="283" y="235"/>
                </a:cubicBezTo>
                <a:cubicBezTo>
                  <a:pt x="283" y="244"/>
                  <a:pt x="278" y="251"/>
                  <a:pt x="271" y="254"/>
                </a:cubicBezTo>
                <a:close/>
                <a:moveTo>
                  <a:pt x="86" y="208"/>
                </a:moveTo>
                <a:cubicBezTo>
                  <a:pt x="237" y="167"/>
                  <a:pt x="237" y="167"/>
                  <a:pt x="237" y="167"/>
                </a:cubicBezTo>
                <a:cubicBezTo>
                  <a:pt x="230" y="141"/>
                  <a:pt x="230" y="141"/>
                  <a:pt x="230" y="141"/>
                </a:cubicBezTo>
                <a:cubicBezTo>
                  <a:pt x="230" y="138"/>
                  <a:pt x="227" y="136"/>
                  <a:pt x="224" y="136"/>
                </a:cubicBezTo>
                <a:cubicBezTo>
                  <a:pt x="223" y="136"/>
                  <a:pt x="223" y="136"/>
                  <a:pt x="222" y="136"/>
                </a:cubicBezTo>
                <a:cubicBezTo>
                  <a:pt x="127" y="161"/>
                  <a:pt x="127" y="161"/>
                  <a:pt x="127" y="161"/>
                </a:cubicBezTo>
                <a:cubicBezTo>
                  <a:pt x="86" y="194"/>
                  <a:pt x="86" y="194"/>
                  <a:pt x="86" y="194"/>
                </a:cubicBezTo>
                <a:lnTo>
                  <a:pt x="86" y="208"/>
                </a:lnTo>
                <a:close/>
                <a:moveTo>
                  <a:pt x="17" y="226"/>
                </a:moveTo>
                <a:cubicBezTo>
                  <a:pt x="46" y="219"/>
                  <a:pt x="46" y="219"/>
                  <a:pt x="46" y="219"/>
                </a:cubicBezTo>
                <a:cubicBezTo>
                  <a:pt x="46" y="183"/>
                  <a:pt x="46" y="183"/>
                  <a:pt x="46" y="183"/>
                </a:cubicBezTo>
                <a:cubicBezTo>
                  <a:pt x="15" y="191"/>
                  <a:pt x="15" y="191"/>
                  <a:pt x="15" y="191"/>
                </a:cubicBezTo>
                <a:cubicBezTo>
                  <a:pt x="12" y="192"/>
                  <a:pt x="10" y="195"/>
                  <a:pt x="10" y="198"/>
                </a:cubicBezTo>
                <a:cubicBezTo>
                  <a:pt x="10" y="199"/>
                  <a:pt x="10" y="199"/>
                  <a:pt x="10" y="200"/>
                </a:cubicBezTo>
                <a:lnTo>
                  <a:pt x="17" y="226"/>
                </a:lnTo>
                <a:close/>
                <a:moveTo>
                  <a:pt x="264" y="266"/>
                </a:moveTo>
                <a:cubicBezTo>
                  <a:pt x="264" y="266"/>
                  <a:pt x="264" y="265"/>
                  <a:pt x="263" y="264"/>
                </a:cubicBezTo>
                <a:cubicBezTo>
                  <a:pt x="247" y="201"/>
                  <a:pt x="247" y="201"/>
                  <a:pt x="247" y="201"/>
                </a:cubicBezTo>
                <a:cubicBezTo>
                  <a:pt x="86" y="244"/>
                  <a:pt x="86" y="244"/>
                  <a:pt x="86" y="244"/>
                </a:cubicBezTo>
                <a:cubicBezTo>
                  <a:pt x="86" y="246"/>
                  <a:pt x="86" y="246"/>
                  <a:pt x="86" y="246"/>
                </a:cubicBezTo>
                <a:cubicBezTo>
                  <a:pt x="86" y="246"/>
                  <a:pt x="86" y="246"/>
                  <a:pt x="86" y="246"/>
                </a:cubicBezTo>
                <a:cubicBezTo>
                  <a:pt x="86" y="257"/>
                  <a:pt x="77" y="266"/>
                  <a:pt x="66" y="266"/>
                </a:cubicBezTo>
                <a:cubicBezTo>
                  <a:pt x="58" y="266"/>
                  <a:pt x="51" y="262"/>
                  <a:pt x="48" y="255"/>
                </a:cubicBezTo>
                <a:cubicBezTo>
                  <a:pt x="26" y="260"/>
                  <a:pt x="26" y="260"/>
                  <a:pt x="26" y="260"/>
                </a:cubicBezTo>
                <a:cubicBezTo>
                  <a:pt x="43" y="323"/>
                  <a:pt x="43" y="323"/>
                  <a:pt x="43" y="323"/>
                </a:cubicBezTo>
                <a:cubicBezTo>
                  <a:pt x="44" y="326"/>
                  <a:pt x="47" y="328"/>
                  <a:pt x="50" y="328"/>
                </a:cubicBezTo>
                <a:cubicBezTo>
                  <a:pt x="50" y="328"/>
                  <a:pt x="51" y="328"/>
                  <a:pt x="52" y="328"/>
                </a:cubicBezTo>
                <a:cubicBezTo>
                  <a:pt x="259" y="273"/>
                  <a:pt x="259" y="273"/>
                  <a:pt x="259" y="273"/>
                </a:cubicBezTo>
                <a:cubicBezTo>
                  <a:pt x="262" y="272"/>
                  <a:pt x="264" y="269"/>
                  <a:pt x="264" y="266"/>
                </a:cubicBezTo>
                <a:close/>
                <a:moveTo>
                  <a:pt x="240" y="241"/>
                </a:moveTo>
                <a:cubicBezTo>
                  <a:pt x="245" y="259"/>
                  <a:pt x="245" y="259"/>
                  <a:pt x="245" y="259"/>
                </a:cubicBezTo>
                <a:cubicBezTo>
                  <a:pt x="227" y="264"/>
                  <a:pt x="227" y="264"/>
                  <a:pt x="227" y="264"/>
                </a:cubicBezTo>
                <a:cubicBezTo>
                  <a:pt x="222" y="246"/>
                  <a:pt x="222" y="246"/>
                  <a:pt x="222" y="246"/>
                </a:cubicBezTo>
                <a:lnTo>
                  <a:pt x="240" y="241"/>
                </a:lnTo>
                <a:close/>
                <a:moveTo>
                  <a:pt x="215" y="248"/>
                </a:moveTo>
                <a:cubicBezTo>
                  <a:pt x="220" y="265"/>
                  <a:pt x="220" y="265"/>
                  <a:pt x="220" y="265"/>
                </a:cubicBezTo>
                <a:cubicBezTo>
                  <a:pt x="202" y="270"/>
                  <a:pt x="202" y="270"/>
                  <a:pt x="202" y="270"/>
                </a:cubicBezTo>
                <a:cubicBezTo>
                  <a:pt x="197" y="253"/>
                  <a:pt x="197" y="253"/>
                  <a:pt x="197" y="253"/>
                </a:cubicBezTo>
                <a:lnTo>
                  <a:pt x="215" y="24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xtLst/>
        </p:spPr>
        <p:txBody>
          <a:bodyPr vert="horz" wrap="square" lIns="107583" tIns="53792" rIns="107583" bIns="53792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19515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91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47753011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5942" y="240156"/>
            <a:ext cx="11716389" cy="899537"/>
          </a:xfrm>
        </p:spPr>
        <p:txBody>
          <a:bodyPr/>
          <a:lstStyle/>
          <a:p>
            <a:r>
              <a:rPr lang="en-US" dirty="0">
                <a:solidFill>
                  <a:schemeClr val="accent3"/>
                </a:solidFill>
              </a:rPr>
              <a:t>Choose the right Power BI service</a:t>
            </a:r>
          </a:p>
        </p:txBody>
      </p:sp>
      <p:sp>
        <p:nvSpPr>
          <p:cNvPr id="41" name="Freeform 8"/>
          <p:cNvSpPr>
            <a:spLocks noChangeAspect="1"/>
          </p:cNvSpPr>
          <p:nvPr/>
        </p:nvSpPr>
        <p:spPr bwMode="auto">
          <a:xfrm>
            <a:off x="5266395" y="1556217"/>
            <a:ext cx="1655481" cy="1749703"/>
          </a:xfrm>
          <a:custGeom>
            <a:avLst/>
            <a:gdLst>
              <a:gd name="connsiteX0" fmla="*/ 391886 w 6079389"/>
              <a:gd name="connsiteY0" fmla="*/ 3446312 h 6425371"/>
              <a:gd name="connsiteX1" fmla="*/ 783772 w 6079389"/>
              <a:gd name="connsiteY1" fmla="*/ 3838198 h 6425371"/>
              <a:gd name="connsiteX2" fmla="*/ 783771 w 6079389"/>
              <a:gd name="connsiteY2" fmla="*/ 4814284 h 6425371"/>
              <a:gd name="connsiteX3" fmla="*/ 391885 w 6079389"/>
              <a:gd name="connsiteY3" fmla="*/ 5206170 h 6425371"/>
              <a:gd name="connsiteX4" fmla="*/ 391886 w 6079389"/>
              <a:gd name="connsiteY4" fmla="*/ 5206169 h 6425371"/>
              <a:gd name="connsiteX5" fmla="*/ 0 w 6079389"/>
              <a:gd name="connsiteY5" fmla="*/ 4814283 h 6425371"/>
              <a:gd name="connsiteX6" fmla="*/ 0 w 6079389"/>
              <a:gd name="connsiteY6" fmla="*/ 3838198 h 6425371"/>
              <a:gd name="connsiteX7" fmla="*/ 391886 w 6079389"/>
              <a:gd name="connsiteY7" fmla="*/ 3446312 h 6425371"/>
              <a:gd name="connsiteX8" fmla="*/ 1531258 w 6079389"/>
              <a:gd name="connsiteY8" fmla="*/ 3090714 h 6425371"/>
              <a:gd name="connsiteX9" fmla="*/ 1923144 w 6079389"/>
              <a:gd name="connsiteY9" fmla="*/ 3482600 h 6425371"/>
              <a:gd name="connsiteX10" fmla="*/ 1923143 w 6079389"/>
              <a:gd name="connsiteY10" fmla="*/ 5169881 h 6425371"/>
              <a:gd name="connsiteX11" fmla="*/ 1531257 w 6079389"/>
              <a:gd name="connsiteY11" fmla="*/ 5561767 h 6425371"/>
              <a:gd name="connsiteX12" fmla="*/ 1531258 w 6079389"/>
              <a:gd name="connsiteY12" fmla="*/ 5561766 h 6425371"/>
              <a:gd name="connsiteX13" fmla="*/ 1139372 w 6079389"/>
              <a:gd name="connsiteY13" fmla="*/ 5169880 h 6425371"/>
              <a:gd name="connsiteX14" fmla="*/ 1139372 w 6079389"/>
              <a:gd name="connsiteY14" fmla="*/ 3482600 h 6425371"/>
              <a:gd name="connsiteX15" fmla="*/ 1531258 w 6079389"/>
              <a:gd name="connsiteY15" fmla="*/ 3090714 h 6425371"/>
              <a:gd name="connsiteX16" fmla="*/ 2670630 w 6079389"/>
              <a:gd name="connsiteY16" fmla="*/ 2655284 h 6425371"/>
              <a:gd name="connsiteX17" fmla="*/ 3062516 w 6079389"/>
              <a:gd name="connsiteY17" fmla="*/ 3047170 h 6425371"/>
              <a:gd name="connsiteX18" fmla="*/ 3062515 w 6079389"/>
              <a:gd name="connsiteY18" fmla="*/ 5605309 h 6425371"/>
              <a:gd name="connsiteX19" fmla="*/ 2670629 w 6079389"/>
              <a:gd name="connsiteY19" fmla="*/ 5997195 h 6425371"/>
              <a:gd name="connsiteX20" fmla="*/ 2670630 w 6079389"/>
              <a:gd name="connsiteY20" fmla="*/ 5997194 h 6425371"/>
              <a:gd name="connsiteX21" fmla="*/ 2278744 w 6079389"/>
              <a:gd name="connsiteY21" fmla="*/ 5605308 h 6425371"/>
              <a:gd name="connsiteX22" fmla="*/ 2278744 w 6079389"/>
              <a:gd name="connsiteY22" fmla="*/ 3047170 h 6425371"/>
              <a:gd name="connsiteX23" fmla="*/ 2670630 w 6079389"/>
              <a:gd name="connsiteY23" fmla="*/ 2655284 h 6425371"/>
              <a:gd name="connsiteX24" fmla="*/ 3810002 w 6079389"/>
              <a:gd name="connsiteY24" fmla="*/ 2227106 h 6425371"/>
              <a:gd name="connsiteX25" fmla="*/ 4201888 w 6079389"/>
              <a:gd name="connsiteY25" fmla="*/ 2618992 h 6425371"/>
              <a:gd name="connsiteX26" fmla="*/ 4201887 w 6079389"/>
              <a:gd name="connsiteY26" fmla="*/ 6033485 h 6425371"/>
              <a:gd name="connsiteX27" fmla="*/ 3810001 w 6079389"/>
              <a:gd name="connsiteY27" fmla="*/ 6425371 h 6425371"/>
              <a:gd name="connsiteX28" fmla="*/ 3810002 w 6079389"/>
              <a:gd name="connsiteY28" fmla="*/ 6425370 h 6425371"/>
              <a:gd name="connsiteX29" fmla="*/ 3418116 w 6079389"/>
              <a:gd name="connsiteY29" fmla="*/ 6033484 h 6425371"/>
              <a:gd name="connsiteX30" fmla="*/ 3418116 w 6079389"/>
              <a:gd name="connsiteY30" fmla="*/ 2618992 h 6425371"/>
              <a:gd name="connsiteX31" fmla="*/ 3810002 w 6079389"/>
              <a:gd name="connsiteY31" fmla="*/ 2227106 h 6425371"/>
              <a:gd name="connsiteX32" fmla="*/ 808679 w 6079389"/>
              <a:gd name="connsiteY32" fmla="*/ 1114 h 6425371"/>
              <a:gd name="connsiteX33" fmla="*/ 926895 w 6079389"/>
              <a:gd name="connsiteY33" fmla="*/ 20551 h 6425371"/>
              <a:gd name="connsiteX34" fmla="*/ 5587189 w 6079389"/>
              <a:gd name="connsiteY34" fmla="*/ 1434210 h 6425371"/>
              <a:gd name="connsiteX35" fmla="*/ 6069794 w 6079389"/>
              <a:gd name="connsiteY35" fmla="*/ 1993544 h 6425371"/>
              <a:gd name="connsiteX36" fmla="*/ 6079389 w 6079389"/>
              <a:gd name="connsiteY36" fmla="*/ 5307043 h 6425371"/>
              <a:gd name="connsiteX37" fmla="*/ 5810258 w 6079389"/>
              <a:gd name="connsiteY37" fmla="*/ 5768485 h 6425371"/>
              <a:gd name="connsiteX38" fmla="*/ 5345135 w 6079389"/>
              <a:gd name="connsiteY38" fmla="*/ 5858727 h 6425371"/>
              <a:gd name="connsiteX39" fmla="*/ 5219433 w 6079389"/>
              <a:gd name="connsiteY39" fmla="*/ 5835161 h 6425371"/>
              <a:gd name="connsiteX40" fmla="*/ 4766077 w 6079389"/>
              <a:gd name="connsiteY40" fmla="*/ 5678449 h 6425371"/>
              <a:gd name="connsiteX41" fmla="*/ 4668743 w 6079389"/>
              <a:gd name="connsiteY41" fmla="*/ 5478276 h 6425371"/>
              <a:gd name="connsiteX42" fmla="*/ 4868916 w 6079389"/>
              <a:gd name="connsiteY42" fmla="*/ 5380942 h 6425371"/>
              <a:gd name="connsiteX43" fmla="*/ 5322272 w 6079389"/>
              <a:gd name="connsiteY43" fmla="*/ 5537654 h 6425371"/>
              <a:gd name="connsiteX44" fmla="*/ 5612887 w 6079389"/>
              <a:gd name="connsiteY44" fmla="*/ 5536560 h 6425371"/>
              <a:gd name="connsiteX45" fmla="*/ 5783942 w 6079389"/>
              <a:gd name="connsiteY45" fmla="*/ 5264226 h 6425371"/>
              <a:gd name="connsiteX46" fmla="*/ 5787925 w 6079389"/>
              <a:gd name="connsiteY46" fmla="*/ 1967172 h 6425371"/>
              <a:gd name="connsiteX47" fmla="*/ 5502375 w 6079389"/>
              <a:gd name="connsiteY47" fmla="*/ 1733625 h 6425371"/>
              <a:gd name="connsiteX48" fmla="*/ 769189 w 6079389"/>
              <a:gd name="connsiteY48" fmla="*/ 311225 h 6425371"/>
              <a:gd name="connsiteX49" fmla="*/ 486578 w 6079389"/>
              <a:gd name="connsiteY49" fmla="*/ 541560 h 6425371"/>
              <a:gd name="connsiteX50" fmla="*/ 481719 w 6079389"/>
              <a:gd name="connsiteY50" fmla="*/ 589762 h 6425371"/>
              <a:gd name="connsiteX51" fmla="*/ 480717 w 6079389"/>
              <a:gd name="connsiteY51" fmla="*/ 589762 h 6425371"/>
              <a:gd name="connsiteX52" fmla="*/ 480716 w 6079389"/>
              <a:gd name="connsiteY52" fmla="*/ 2839184 h 6425371"/>
              <a:gd name="connsiteX53" fmla="*/ 331070 w 6079389"/>
              <a:gd name="connsiteY53" fmla="*/ 2988830 h 6425371"/>
              <a:gd name="connsiteX54" fmla="*/ 331071 w 6079389"/>
              <a:gd name="connsiteY54" fmla="*/ 2988829 h 6425371"/>
              <a:gd name="connsiteX55" fmla="*/ 181425 w 6079389"/>
              <a:gd name="connsiteY55" fmla="*/ 2839183 h 6425371"/>
              <a:gd name="connsiteX56" fmla="*/ 181426 w 6079389"/>
              <a:gd name="connsiteY56" fmla="*/ 557970 h 6425371"/>
              <a:gd name="connsiteX57" fmla="*/ 182475 w 6079389"/>
              <a:gd name="connsiteY57" fmla="*/ 557970 h 6425371"/>
              <a:gd name="connsiteX58" fmla="*/ 182394 w 6079389"/>
              <a:gd name="connsiteY58" fmla="*/ 555809 h 6425371"/>
              <a:gd name="connsiteX59" fmla="*/ 201831 w 6079389"/>
              <a:gd name="connsiteY59" fmla="*/ 437593 h 6425371"/>
              <a:gd name="connsiteX60" fmla="*/ 808679 w 6079389"/>
              <a:gd name="connsiteY60" fmla="*/ 1114 h 6425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6079389" h="6425371">
                <a:moveTo>
                  <a:pt x="391886" y="3446312"/>
                </a:moveTo>
                <a:cubicBezTo>
                  <a:pt x="608319" y="3446312"/>
                  <a:pt x="783772" y="3621765"/>
                  <a:pt x="783772" y="3838198"/>
                </a:cubicBezTo>
                <a:cubicBezTo>
                  <a:pt x="783772" y="4163560"/>
                  <a:pt x="783771" y="4488922"/>
                  <a:pt x="783771" y="4814284"/>
                </a:cubicBezTo>
                <a:cubicBezTo>
                  <a:pt x="783771" y="5030717"/>
                  <a:pt x="608318" y="5206170"/>
                  <a:pt x="391885" y="5206170"/>
                </a:cubicBezTo>
                <a:lnTo>
                  <a:pt x="391886" y="5206169"/>
                </a:lnTo>
                <a:cubicBezTo>
                  <a:pt x="175453" y="5206169"/>
                  <a:pt x="0" y="5030716"/>
                  <a:pt x="0" y="4814283"/>
                </a:cubicBezTo>
                <a:lnTo>
                  <a:pt x="0" y="3838198"/>
                </a:lnTo>
                <a:cubicBezTo>
                  <a:pt x="0" y="3621765"/>
                  <a:pt x="175453" y="3446312"/>
                  <a:pt x="391886" y="3446312"/>
                </a:cubicBezTo>
                <a:close/>
                <a:moveTo>
                  <a:pt x="1531258" y="3090714"/>
                </a:moveTo>
                <a:cubicBezTo>
                  <a:pt x="1747691" y="3090714"/>
                  <a:pt x="1923144" y="3266167"/>
                  <a:pt x="1923144" y="3482600"/>
                </a:cubicBezTo>
                <a:cubicBezTo>
                  <a:pt x="1923144" y="4045027"/>
                  <a:pt x="1923143" y="4607454"/>
                  <a:pt x="1923143" y="5169881"/>
                </a:cubicBezTo>
                <a:cubicBezTo>
                  <a:pt x="1923143" y="5386314"/>
                  <a:pt x="1747690" y="5561767"/>
                  <a:pt x="1531257" y="5561767"/>
                </a:cubicBezTo>
                <a:lnTo>
                  <a:pt x="1531258" y="5561766"/>
                </a:lnTo>
                <a:cubicBezTo>
                  <a:pt x="1314825" y="5561766"/>
                  <a:pt x="1139372" y="5386313"/>
                  <a:pt x="1139372" y="5169880"/>
                </a:cubicBezTo>
                <a:lnTo>
                  <a:pt x="1139372" y="3482600"/>
                </a:lnTo>
                <a:cubicBezTo>
                  <a:pt x="1139372" y="3266167"/>
                  <a:pt x="1314825" y="3090714"/>
                  <a:pt x="1531258" y="3090714"/>
                </a:cubicBezTo>
                <a:close/>
                <a:moveTo>
                  <a:pt x="2670630" y="2655284"/>
                </a:moveTo>
                <a:cubicBezTo>
                  <a:pt x="2887063" y="2655284"/>
                  <a:pt x="3062516" y="2830737"/>
                  <a:pt x="3062516" y="3047170"/>
                </a:cubicBezTo>
                <a:cubicBezTo>
                  <a:pt x="3062516" y="3899883"/>
                  <a:pt x="3062515" y="4752596"/>
                  <a:pt x="3062515" y="5605309"/>
                </a:cubicBezTo>
                <a:cubicBezTo>
                  <a:pt x="3062515" y="5821742"/>
                  <a:pt x="2887062" y="5997195"/>
                  <a:pt x="2670629" y="5997195"/>
                </a:cubicBezTo>
                <a:lnTo>
                  <a:pt x="2670630" y="5997194"/>
                </a:lnTo>
                <a:cubicBezTo>
                  <a:pt x="2454197" y="5997194"/>
                  <a:pt x="2278744" y="5821741"/>
                  <a:pt x="2278744" y="5605308"/>
                </a:cubicBezTo>
                <a:lnTo>
                  <a:pt x="2278744" y="3047170"/>
                </a:lnTo>
                <a:cubicBezTo>
                  <a:pt x="2278744" y="2830737"/>
                  <a:pt x="2454197" y="2655284"/>
                  <a:pt x="2670630" y="2655284"/>
                </a:cubicBezTo>
                <a:close/>
                <a:moveTo>
                  <a:pt x="3810002" y="2227106"/>
                </a:moveTo>
                <a:cubicBezTo>
                  <a:pt x="4026435" y="2227106"/>
                  <a:pt x="4201888" y="2402559"/>
                  <a:pt x="4201888" y="2618992"/>
                </a:cubicBezTo>
                <a:cubicBezTo>
                  <a:pt x="4201888" y="3757156"/>
                  <a:pt x="4201887" y="4895321"/>
                  <a:pt x="4201887" y="6033485"/>
                </a:cubicBezTo>
                <a:cubicBezTo>
                  <a:pt x="4201887" y="6249918"/>
                  <a:pt x="4026434" y="6425371"/>
                  <a:pt x="3810001" y="6425371"/>
                </a:cubicBezTo>
                <a:lnTo>
                  <a:pt x="3810002" y="6425370"/>
                </a:lnTo>
                <a:cubicBezTo>
                  <a:pt x="3593569" y="6425370"/>
                  <a:pt x="3418116" y="6249917"/>
                  <a:pt x="3418116" y="6033484"/>
                </a:cubicBezTo>
                <a:lnTo>
                  <a:pt x="3418116" y="2618992"/>
                </a:lnTo>
                <a:cubicBezTo>
                  <a:pt x="3418116" y="2402559"/>
                  <a:pt x="3593569" y="2227106"/>
                  <a:pt x="3810002" y="2227106"/>
                </a:cubicBezTo>
                <a:close/>
                <a:moveTo>
                  <a:pt x="808679" y="1114"/>
                </a:moveTo>
                <a:lnTo>
                  <a:pt x="926895" y="20551"/>
                </a:lnTo>
                <a:lnTo>
                  <a:pt x="5587189" y="1434210"/>
                </a:lnTo>
                <a:cubicBezTo>
                  <a:pt x="6049287" y="1575150"/>
                  <a:pt x="6072666" y="1832395"/>
                  <a:pt x="6069794" y="1993544"/>
                </a:cubicBezTo>
                <a:cubicBezTo>
                  <a:pt x="6059298" y="2680744"/>
                  <a:pt x="6071846" y="4619829"/>
                  <a:pt x="6079389" y="5307043"/>
                </a:cubicBezTo>
                <a:cubicBezTo>
                  <a:pt x="6079269" y="5510180"/>
                  <a:pt x="5961613" y="5663542"/>
                  <a:pt x="5810258" y="5768485"/>
                </a:cubicBezTo>
                <a:cubicBezTo>
                  <a:pt x="5671304" y="5864830"/>
                  <a:pt x="5503187" y="5895562"/>
                  <a:pt x="5345135" y="5858727"/>
                </a:cubicBezTo>
                <a:lnTo>
                  <a:pt x="5219433" y="5835161"/>
                </a:lnTo>
                <a:lnTo>
                  <a:pt x="4766077" y="5678449"/>
                </a:lnTo>
                <a:cubicBezTo>
                  <a:pt x="4683922" y="5650051"/>
                  <a:pt x="4640344" y="5560430"/>
                  <a:pt x="4668743" y="5478276"/>
                </a:cubicBezTo>
                <a:cubicBezTo>
                  <a:pt x="4697141" y="5396121"/>
                  <a:pt x="4786762" y="5352544"/>
                  <a:pt x="4868916" y="5380942"/>
                </a:cubicBezTo>
                <a:lnTo>
                  <a:pt x="5322272" y="5537654"/>
                </a:lnTo>
                <a:cubicBezTo>
                  <a:pt x="5411887" y="5562689"/>
                  <a:pt x="5526041" y="5599877"/>
                  <a:pt x="5612887" y="5536560"/>
                </a:cubicBezTo>
                <a:cubicBezTo>
                  <a:pt x="5699733" y="5473243"/>
                  <a:pt x="5776844" y="5376525"/>
                  <a:pt x="5783942" y="5264226"/>
                </a:cubicBezTo>
                <a:cubicBezTo>
                  <a:pt x="5785270" y="4165208"/>
                  <a:pt x="5786597" y="3066190"/>
                  <a:pt x="5787925" y="1967172"/>
                </a:cubicBezTo>
                <a:cubicBezTo>
                  <a:pt x="5773762" y="1849640"/>
                  <a:pt x="5704476" y="1802152"/>
                  <a:pt x="5502375" y="1733625"/>
                </a:cubicBezTo>
                <a:cubicBezTo>
                  <a:pt x="4665017" y="1449701"/>
                  <a:pt x="1605155" y="509902"/>
                  <a:pt x="769189" y="311225"/>
                </a:cubicBezTo>
                <a:cubicBezTo>
                  <a:pt x="629785" y="311225"/>
                  <a:pt x="513477" y="410108"/>
                  <a:pt x="486578" y="541560"/>
                </a:cubicBezTo>
                <a:lnTo>
                  <a:pt x="481719" y="589762"/>
                </a:lnTo>
                <a:lnTo>
                  <a:pt x="480717" y="589762"/>
                </a:lnTo>
                <a:cubicBezTo>
                  <a:pt x="480717" y="1339569"/>
                  <a:pt x="480716" y="2089377"/>
                  <a:pt x="480716" y="2839184"/>
                </a:cubicBezTo>
                <a:cubicBezTo>
                  <a:pt x="480716" y="2921831"/>
                  <a:pt x="413717" y="2988830"/>
                  <a:pt x="331070" y="2988830"/>
                </a:cubicBezTo>
                <a:lnTo>
                  <a:pt x="331071" y="2988829"/>
                </a:lnTo>
                <a:cubicBezTo>
                  <a:pt x="248424" y="2988829"/>
                  <a:pt x="181425" y="2921830"/>
                  <a:pt x="181425" y="2839183"/>
                </a:cubicBezTo>
                <a:cubicBezTo>
                  <a:pt x="181425" y="2078779"/>
                  <a:pt x="181426" y="1318374"/>
                  <a:pt x="181426" y="557970"/>
                </a:cubicBezTo>
                <a:lnTo>
                  <a:pt x="182475" y="557970"/>
                </a:lnTo>
                <a:cubicBezTo>
                  <a:pt x="182448" y="557250"/>
                  <a:pt x="182421" y="556529"/>
                  <a:pt x="182394" y="555809"/>
                </a:cubicBezTo>
                <a:cubicBezTo>
                  <a:pt x="184813" y="516583"/>
                  <a:pt x="191199" y="477016"/>
                  <a:pt x="201831" y="437593"/>
                </a:cubicBezTo>
                <a:cubicBezTo>
                  <a:pt x="276256" y="161632"/>
                  <a:pt x="534099" y="-15818"/>
                  <a:pt x="808679" y="1114"/>
                </a:cubicBezTo>
                <a:close/>
              </a:path>
            </a:pathLst>
          </a:custGeom>
          <a:solidFill>
            <a:srgbClr val="282828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 kern="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1034250" y="3614641"/>
            <a:ext cx="10119769" cy="1049413"/>
            <a:chOff x="1018728" y="4111731"/>
            <a:chExt cx="10119769" cy="1049413"/>
          </a:xfrm>
        </p:grpSpPr>
        <p:cxnSp>
          <p:nvCxnSpPr>
            <p:cNvPr id="4" name="Straight Connector 3"/>
            <p:cNvCxnSpPr/>
            <p:nvPr/>
          </p:nvCxnSpPr>
          <p:spPr>
            <a:xfrm>
              <a:off x="1018728" y="4124005"/>
              <a:ext cx="10119769" cy="0"/>
            </a:xfrm>
            <a:prstGeom prst="line">
              <a:avLst/>
            </a:prstGeom>
            <a:ln w="28575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/>
            <p:cNvCxnSpPr/>
            <p:nvPr/>
          </p:nvCxnSpPr>
          <p:spPr>
            <a:xfrm>
              <a:off x="1018728" y="4124005"/>
              <a:ext cx="0" cy="1037139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/>
            <p:nvPr/>
          </p:nvCxnSpPr>
          <p:spPr>
            <a:xfrm>
              <a:off x="11131338" y="4111731"/>
              <a:ext cx="0" cy="1037139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/>
            <p:nvPr/>
          </p:nvCxnSpPr>
          <p:spPr>
            <a:xfrm>
              <a:off x="6078612" y="4124004"/>
              <a:ext cx="0" cy="1037139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Rectangle 7"/>
          <p:cNvSpPr/>
          <p:nvPr/>
        </p:nvSpPr>
        <p:spPr>
          <a:xfrm>
            <a:off x="0" y="4687158"/>
            <a:ext cx="241385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896386">
              <a:lnSpc>
                <a:spcPct val="100000"/>
              </a:lnSpc>
              <a:defRPr/>
            </a:pPr>
            <a:r>
              <a:rPr lang="en-US" sz="2800" b="1" dirty="0">
                <a:latin typeface="Segoe UI Semilight"/>
              </a:rPr>
              <a:t>Power BI</a:t>
            </a:r>
          </a:p>
          <a:p>
            <a:pPr algn="ctr" defTabSz="896386">
              <a:lnSpc>
                <a:spcPct val="100000"/>
              </a:lnSpc>
              <a:defRPr/>
            </a:pPr>
            <a:r>
              <a:rPr lang="en-US" sz="2800" b="1" dirty="0">
                <a:latin typeface="Segoe UI Semilight"/>
              </a:rPr>
              <a:t>.com</a:t>
            </a:r>
          </a:p>
        </p:txBody>
      </p:sp>
      <p:sp>
        <p:nvSpPr>
          <p:cNvPr id="53" name="Rectangle 52"/>
          <p:cNvSpPr/>
          <p:nvPr/>
        </p:nvSpPr>
        <p:spPr>
          <a:xfrm>
            <a:off x="4887207" y="4717120"/>
            <a:ext cx="241385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896386">
              <a:lnSpc>
                <a:spcPct val="100000"/>
              </a:lnSpc>
              <a:defRPr/>
            </a:pPr>
            <a:r>
              <a:rPr lang="en-US" sz="2800" b="1" dirty="0">
                <a:latin typeface="Segoe UI Semilight"/>
              </a:rPr>
              <a:t>Power BI Desktop</a:t>
            </a:r>
          </a:p>
        </p:txBody>
      </p:sp>
      <p:sp>
        <p:nvSpPr>
          <p:cNvPr id="56" name="Rectangle 55"/>
          <p:cNvSpPr/>
          <p:nvPr/>
        </p:nvSpPr>
        <p:spPr>
          <a:xfrm>
            <a:off x="9702818" y="4687158"/>
            <a:ext cx="241385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896386">
              <a:lnSpc>
                <a:spcPct val="100000"/>
              </a:lnSpc>
              <a:defRPr/>
            </a:pPr>
            <a:r>
              <a:rPr lang="en-US" sz="2800" b="1" dirty="0">
                <a:latin typeface="Segoe UI Semilight"/>
              </a:rPr>
              <a:t>Power BI Embedded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81472" y="5641265"/>
            <a:ext cx="1250908" cy="7940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GB" sz="3600" b="1" dirty="0">
                <a:solidFill>
                  <a:srgbClr val="EDC30D"/>
                </a:solidFill>
              </a:rPr>
              <a:t>We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5468679" y="5671227"/>
            <a:ext cx="1250908" cy="7940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GB" sz="3600" b="1" dirty="0">
                <a:solidFill>
                  <a:srgbClr val="EDC30D"/>
                </a:solidFill>
              </a:rPr>
              <a:t>Me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10166589" y="5641265"/>
            <a:ext cx="1486309" cy="7940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GB" sz="3600" b="1" dirty="0">
                <a:solidFill>
                  <a:srgbClr val="EDC30D"/>
                </a:solidFill>
              </a:rPr>
              <a:t>They</a:t>
            </a:r>
          </a:p>
        </p:txBody>
      </p:sp>
      <p:cxnSp>
        <p:nvCxnSpPr>
          <p:cNvPr id="16" name="Straight Arrow Connector 15"/>
          <p:cNvCxnSpPr>
            <a:stCxn id="53" idx="1"/>
          </p:cNvCxnSpPr>
          <p:nvPr/>
        </p:nvCxnSpPr>
        <p:spPr>
          <a:xfrm flipH="1" flipV="1">
            <a:off x="2207373" y="5194173"/>
            <a:ext cx="2679834" cy="1"/>
          </a:xfrm>
          <a:prstGeom prst="straightConnector1">
            <a:avLst/>
          </a:prstGeom>
          <a:ln w="38100">
            <a:solidFill>
              <a:srgbClr val="EDC30D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2620892" y="4601121"/>
            <a:ext cx="1793854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GB" sz="2400" dirty="0">
                <a:solidFill>
                  <a:srgbClr val="EDC30D"/>
                </a:solidFill>
              </a:rPr>
              <a:t>Publish</a:t>
            </a:r>
          </a:p>
        </p:txBody>
      </p:sp>
      <p:cxnSp>
        <p:nvCxnSpPr>
          <p:cNvPr id="61" name="Straight Arrow Connector 60"/>
          <p:cNvCxnSpPr>
            <a:stCxn id="53" idx="3"/>
          </p:cNvCxnSpPr>
          <p:nvPr/>
        </p:nvCxnSpPr>
        <p:spPr>
          <a:xfrm flipV="1">
            <a:off x="7301060" y="5194173"/>
            <a:ext cx="2180744" cy="1"/>
          </a:xfrm>
          <a:prstGeom prst="straightConnector1">
            <a:avLst/>
          </a:prstGeom>
          <a:ln w="38100">
            <a:solidFill>
              <a:srgbClr val="EDC30D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7494505" y="4651780"/>
            <a:ext cx="1793854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GB" sz="2400" dirty="0">
                <a:solidFill>
                  <a:srgbClr val="EDC30D"/>
                </a:solidFill>
              </a:rPr>
              <a:t>Publish</a:t>
            </a:r>
          </a:p>
        </p:txBody>
      </p:sp>
    </p:spTree>
    <p:extLst>
      <p:ext uri="{BB962C8B-B14F-4D97-AF65-F5344CB8AC3E}">
        <p14:creationId xmlns:p14="http://schemas.microsoft.com/office/powerpoint/2010/main" val="139511051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57" grpId="0"/>
      <p:bldP spid="60" grpId="0"/>
      <p:bldP spid="17" grpId="0"/>
      <p:bldP spid="6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C3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2534" y="2736503"/>
            <a:ext cx="4498065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Bonus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Architecture!</a:t>
            </a: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rgbClr val="282828"/>
              </a:solidFill>
              <a:effectLst/>
              <a:uLnTx/>
              <a:uFillTx/>
              <a:latin typeface="Segoe UI Light" panose="020B0502040204020203" pitchFamily="34" charset="0"/>
              <a:ea typeface="Segoe UI Black" panose="020B0A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420251" y="2229291"/>
            <a:ext cx="6318265" cy="35742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9" name="Picture 8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9199" y="2061905"/>
            <a:ext cx="6638747" cy="453395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254712" y="4793837"/>
            <a:ext cx="4799248" cy="5735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254712" y="4258182"/>
            <a:ext cx="378746" cy="3628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3" name="Freeform 28"/>
          <p:cNvSpPr/>
          <p:nvPr/>
        </p:nvSpPr>
        <p:spPr bwMode="auto">
          <a:xfrm>
            <a:off x="9329314" y="3086100"/>
            <a:ext cx="685800" cy="685800"/>
          </a:xfrm>
          <a:custGeom>
            <a:avLst/>
            <a:gdLst>
              <a:gd name="connsiteX0" fmla="*/ 391886 w 6079389"/>
              <a:gd name="connsiteY0" fmla="*/ 3446312 h 6425371"/>
              <a:gd name="connsiteX1" fmla="*/ 783772 w 6079389"/>
              <a:gd name="connsiteY1" fmla="*/ 3838198 h 6425371"/>
              <a:gd name="connsiteX2" fmla="*/ 783771 w 6079389"/>
              <a:gd name="connsiteY2" fmla="*/ 4814284 h 6425371"/>
              <a:gd name="connsiteX3" fmla="*/ 391885 w 6079389"/>
              <a:gd name="connsiteY3" fmla="*/ 5206170 h 6425371"/>
              <a:gd name="connsiteX4" fmla="*/ 391886 w 6079389"/>
              <a:gd name="connsiteY4" fmla="*/ 5206169 h 6425371"/>
              <a:gd name="connsiteX5" fmla="*/ 0 w 6079389"/>
              <a:gd name="connsiteY5" fmla="*/ 4814283 h 6425371"/>
              <a:gd name="connsiteX6" fmla="*/ 0 w 6079389"/>
              <a:gd name="connsiteY6" fmla="*/ 3838198 h 6425371"/>
              <a:gd name="connsiteX7" fmla="*/ 391886 w 6079389"/>
              <a:gd name="connsiteY7" fmla="*/ 3446312 h 6425371"/>
              <a:gd name="connsiteX8" fmla="*/ 1531258 w 6079389"/>
              <a:gd name="connsiteY8" fmla="*/ 3090714 h 6425371"/>
              <a:gd name="connsiteX9" fmla="*/ 1923144 w 6079389"/>
              <a:gd name="connsiteY9" fmla="*/ 3482600 h 6425371"/>
              <a:gd name="connsiteX10" fmla="*/ 1923143 w 6079389"/>
              <a:gd name="connsiteY10" fmla="*/ 5169881 h 6425371"/>
              <a:gd name="connsiteX11" fmla="*/ 1531257 w 6079389"/>
              <a:gd name="connsiteY11" fmla="*/ 5561767 h 6425371"/>
              <a:gd name="connsiteX12" fmla="*/ 1531258 w 6079389"/>
              <a:gd name="connsiteY12" fmla="*/ 5561766 h 6425371"/>
              <a:gd name="connsiteX13" fmla="*/ 1139372 w 6079389"/>
              <a:gd name="connsiteY13" fmla="*/ 5169880 h 6425371"/>
              <a:gd name="connsiteX14" fmla="*/ 1139372 w 6079389"/>
              <a:gd name="connsiteY14" fmla="*/ 3482600 h 6425371"/>
              <a:gd name="connsiteX15" fmla="*/ 1531258 w 6079389"/>
              <a:gd name="connsiteY15" fmla="*/ 3090714 h 6425371"/>
              <a:gd name="connsiteX16" fmla="*/ 2670630 w 6079389"/>
              <a:gd name="connsiteY16" fmla="*/ 2655284 h 6425371"/>
              <a:gd name="connsiteX17" fmla="*/ 3062516 w 6079389"/>
              <a:gd name="connsiteY17" fmla="*/ 3047170 h 6425371"/>
              <a:gd name="connsiteX18" fmla="*/ 3062515 w 6079389"/>
              <a:gd name="connsiteY18" fmla="*/ 5605309 h 6425371"/>
              <a:gd name="connsiteX19" fmla="*/ 2670629 w 6079389"/>
              <a:gd name="connsiteY19" fmla="*/ 5997195 h 6425371"/>
              <a:gd name="connsiteX20" fmla="*/ 2670630 w 6079389"/>
              <a:gd name="connsiteY20" fmla="*/ 5997194 h 6425371"/>
              <a:gd name="connsiteX21" fmla="*/ 2278744 w 6079389"/>
              <a:gd name="connsiteY21" fmla="*/ 5605308 h 6425371"/>
              <a:gd name="connsiteX22" fmla="*/ 2278744 w 6079389"/>
              <a:gd name="connsiteY22" fmla="*/ 3047170 h 6425371"/>
              <a:gd name="connsiteX23" fmla="*/ 2670630 w 6079389"/>
              <a:gd name="connsiteY23" fmla="*/ 2655284 h 6425371"/>
              <a:gd name="connsiteX24" fmla="*/ 3810002 w 6079389"/>
              <a:gd name="connsiteY24" fmla="*/ 2227106 h 6425371"/>
              <a:gd name="connsiteX25" fmla="*/ 4201888 w 6079389"/>
              <a:gd name="connsiteY25" fmla="*/ 2618992 h 6425371"/>
              <a:gd name="connsiteX26" fmla="*/ 4201887 w 6079389"/>
              <a:gd name="connsiteY26" fmla="*/ 6033485 h 6425371"/>
              <a:gd name="connsiteX27" fmla="*/ 3810001 w 6079389"/>
              <a:gd name="connsiteY27" fmla="*/ 6425371 h 6425371"/>
              <a:gd name="connsiteX28" fmla="*/ 3810002 w 6079389"/>
              <a:gd name="connsiteY28" fmla="*/ 6425370 h 6425371"/>
              <a:gd name="connsiteX29" fmla="*/ 3418116 w 6079389"/>
              <a:gd name="connsiteY29" fmla="*/ 6033484 h 6425371"/>
              <a:gd name="connsiteX30" fmla="*/ 3418116 w 6079389"/>
              <a:gd name="connsiteY30" fmla="*/ 2618992 h 6425371"/>
              <a:gd name="connsiteX31" fmla="*/ 3810002 w 6079389"/>
              <a:gd name="connsiteY31" fmla="*/ 2227106 h 6425371"/>
              <a:gd name="connsiteX32" fmla="*/ 808679 w 6079389"/>
              <a:gd name="connsiteY32" fmla="*/ 1114 h 6425371"/>
              <a:gd name="connsiteX33" fmla="*/ 926895 w 6079389"/>
              <a:gd name="connsiteY33" fmla="*/ 20551 h 6425371"/>
              <a:gd name="connsiteX34" fmla="*/ 5587189 w 6079389"/>
              <a:gd name="connsiteY34" fmla="*/ 1434210 h 6425371"/>
              <a:gd name="connsiteX35" fmla="*/ 6069794 w 6079389"/>
              <a:gd name="connsiteY35" fmla="*/ 1993544 h 6425371"/>
              <a:gd name="connsiteX36" fmla="*/ 6079389 w 6079389"/>
              <a:gd name="connsiteY36" fmla="*/ 5307043 h 6425371"/>
              <a:gd name="connsiteX37" fmla="*/ 5810258 w 6079389"/>
              <a:gd name="connsiteY37" fmla="*/ 5768485 h 6425371"/>
              <a:gd name="connsiteX38" fmla="*/ 5345135 w 6079389"/>
              <a:gd name="connsiteY38" fmla="*/ 5858727 h 6425371"/>
              <a:gd name="connsiteX39" fmla="*/ 5219433 w 6079389"/>
              <a:gd name="connsiteY39" fmla="*/ 5835161 h 6425371"/>
              <a:gd name="connsiteX40" fmla="*/ 4766077 w 6079389"/>
              <a:gd name="connsiteY40" fmla="*/ 5678449 h 6425371"/>
              <a:gd name="connsiteX41" fmla="*/ 4668743 w 6079389"/>
              <a:gd name="connsiteY41" fmla="*/ 5478276 h 6425371"/>
              <a:gd name="connsiteX42" fmla="*/ 4868916 w 6079389"/>
              <a:gd name="connsiteY42" fmla="*/ 5380942 h 6425371"/>
              <a:gd name="connsiteX43" fmla="*/ 5322272 w 6079389"/>
              <a:gd name="connsiteY43" fmla="*/ 5537654 h 6425371"/>
              <a:gd name="connsiteX44" fmla="*/ 5612887 w 6079389"/>
              <a:gd name="connsiteY44" fmla="*/ 5536560 h 6425371"/>
              <a:gd name="connsiteX45" fmla="*/ 5783942 w 6079389"/>
              <a:gd name="connsiteY45" fmla="*/ 5264226 h 6425371"/>
              <a:gd name="connsiteX46" fmla="*/ 5787925 w 6079389"/>
              <a:gd name="connsiteY46" fmla="*/ 1967172 h 6425371"/>
              <a:gd name="connsiteX47" fmla="*/ 5502375 w 6079389"/>
              <a:gd name="connsiteY47" fmla="*/ 1733625 h 6425371"/>
              <a:gd name="connsiteX48" fmla="*/ 769189 w 6079389"/>
              <a:gd name="connsiteY48" fmla="*/ 311225 h 6425371"/>
              <a:gd name="connsiteX49" fmla="*/ 486578 w 6079389"/>
              <a:gd name="connsiteY49" fmla="*/ 541560 h 6425371"/>
              <a:gd name="connsiteX50" fmla="*/ 481719 w 6079389"/>
              <a:gd name="connsiteY50" fmla="*/ 589762 h 6425371"/>
              <a:gd name="connsiteX51" fmla="*/ 480717 w 6079389"/>
              <a:gd name="connsiteY51" fmla="*/ 589762 h 6425371"/>
              <a:gd name="connsiteX52" fmla="*/ 480716 w 6079389"/>
              <a:gd name="connsiteY52" fmla="*/ 2839184 h 6425371"/>
              <a:gd name="connsiteX53" fmla="*/ 331070 w 6079389"/>
              <a:gd name="connsiteY53" fmla="*/ 2988830 h 6425371"/>
              <a:gd name="connsiteX54" fmla="*/ 331071 w 6079389"/>
              <a:gd name="connsiteY54" fmla="*/ 2988829 h 6425371"/>
              <a:gd name="connsiteX55" fmla="*/ 181425 w 6079389"/>
              <a:gd name="connsiteY55" fmla="*/ 2839183 h 6425371"/>
              <a:gd name="connsiteX56" fmla="*/ 181426 w 6079389"/>
              <a:gd name="connsiteY56" fmla="*/ 557970 h 6425371"/>
              <a:gd name="connsiteX57" fmla="*/ 182475 w 6079389"/>
              <a:gd name="connsiteY57" fmla="*/ 557970 h 6425371"/>
              <a:gd name="connsiteX58" fmla="*/ 182394 w 6079389"/>
              <a:gd name="connsiteY58" fmla="*/ 555809 h 6425371"/>
              <a:gd name="connsiteX59" fmla="*/ 201831 w 6079389"/>
              <a:gd name="connsiteY59" fmla="*/ 437593 h 6425371"/>
              <a:gd name="connsiteX60" fmla="*/ 808679 w 6079389"/>
              <a:gd name="connsiteY60" fmla="*/ 1114 h 6425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6079389" h="6425371">
                <a:moveTo>
                  <a:pt x="391886" y="3446312"/>
                </a:moveTo>
                <a:cubicBezTo>
                  <a:pt x="608319" y="3446312"/>
                  <a:pt x="783772" y="3621765"/>
                  <a:pt x="783772" y="3838198"/>
                </a:cubicBezTo>
                <a:cubicBezTo>
                  <a:pt x="783772" y="4163560"/>
                  <a:pt x="783771" y="4488922"/>
                  <a:pt x="783771" y="4814284"/>
                </a:cubicBezTo>
                <a:cubicBezTo>
                  <a:pt x="783771" y="5030717"/>
                  <a:pt x="608318" y="5206170"/>
                  <a:pt x="391885" y="5206170"/>
                </a:cubicBezTo>
                <a:lnTo>
                  <a:pt x="391886" y="5206169"/>
                </a:lnTo>
                <a:cubicBezTo>
                  <a:pt x="175453" y="5206169"/>
                  <a:pt x="0" y="5030716"/>
                  <a:pt x="0" y="4814283"/>
                </a:cubicBezTo>
                <a:lnTo>
                  <a:pt x="0" y="3838198"/>
                </a:lnTo>
                <a:cubicBezTo>
                  <a:pt x="0" y="3621765"/>
                  <a:pt x="175453" y="3446312"/>
                  <a:pt x="391886" y="3446312"/>
                </a:cubicBezTo>
                <a:close/>
                <a:moveTo>
                  <a:pt x="1531258" y="3090714"/>
                </a:moveTo>
                <a:cubicBezTo>
                  <a:pt x="1747691" y="3090714"/>
                  <a:pt x="1923144" y="3266167"/>
                  <a:pt x="1923144" y="3482600"/>
                </a:cubicBezTo>
                <a:cubicBezTo>
                  <a:pt x="1923144" y="4045027"/>
                  <a:pt x="1923143" y="4607454"/>
                  <a:pt x="1923143" y="5169881"/>
                </a:cubicBezTo>
                <a:cubicBezTo>
                  <a:pt x="1923143" y="5386314"/>
                  <a:pt x="1747690" y="5561767"/>
                  <a:pt x="1531257" y="5561767"/>
                </a:cubicBezTo>
                <a:lnTo>
                  <a:pt x="1531258" y="5561766"/>
                </a:lnTo>
                <a:cubicBezTo>
                  <a:pt x="1314825" y="5561766"/>
                  <a:pt x="1139372" y="5386313"/>
                  <a:pt x="1139372" y="5169880"/>
                </a:cubicBezTo>
                <a:lnTo>
                  <a:pt x="1139372" y="3482600"/>
                </a:lnTo>
                <a:cubicBezTo>
                  <a:pt x="1139372" y="3266167"/>
                  <a:pt x="1314825" y="3090714"/>
                  <a:pt x="1531258" y="3090714"/>
                </a:cubicBezTo>
                <a:close/>
                <a:moveTo>
                  <a:pt x="2670630" y="2655284"/>
                </a:moveTo>
                <a:cubicBezTo>
                  <a:pt x="2887063" y="2655284"/>
                  <a:pt x="3062516" y="2830737"/>
                  <a:pt x="3062516" y="3047170"/>
                </a:cubicBezTo>
                <a:cubicBezTo>
                  <a:pt x="3062516" y="3899883"/>
                  <a:pt x="3062515" y="4752596"/>
                  <a:pt x="3062515" y="5605309"/>
                </a:cubicBezTo>
                <a:cubicBezTo>
                  <a:pt x="3062515" y="5821742"/>
                  <a:pt x="2887062" y="5997195"/>
                  <a:pt x="2670629" y="5997195"/>
                </a:cubicBezTo>
                <a:lnTo>
                  <a:pt x="2670630" y="5997194"/>
                </a:lnTo>
                <a:cubicBezTo>
                  <a:pt x="2454197" y="5997194"/>
                  <a:pt x="2278744" y="5821741"/>
                  <a:pt x="2278744" y="5605308"/>
                </a:cubicBezTo>
                <a:lnTo>
                  <a:pt x="2278744" y="3047170"/>
                </a:lnTo>
                <a:cubicBezTo>
                  <a:pt x="2278744" y="2830737"/>
                  <a:pt x="2454197" y="2655284"/>
                  <a:pt x="2670630" y="2655284"/>
                </a:cubicBezTo>
                <a:close/>
                <a:moveTo>
                  <a:pt x="3810002" y="2227106"/>
                </a:moveTo>
                <a:cubicBezTo>
                  <a:pt x="4026435" y="2227106"/>
                  <a:pt x="4201888" y="2402559"/>
                  <a:pt x="4201888" y="2618992"/>
                </a:cubicBezTo>
                <a:cubicBezTo>
                  <a:pt x="4201888" y="3757156"/>
                  <a:pt x="4201887" y="4895321"/>
                  <a:pt x="4201887" y="6033485"/>
                </a:cubicBezTo>
                <a:cubicBezTo>
                  <a:pt x="4201887" y="6249918"/>
                  <a:pt x="4026434" y="6425371"/>
                  <a:pt x="3810001" y="6425371"/>
                </a:cubicBezTo>
                <a:lnTo>
                  <a:pt x="3810002" y="6425370"/>
                </a:lnTo>
                <a:cubicBezTo>
                  <a:pt x="3593569" y="6425370"/>
                  <a:pt x="3418116" y="6249917"/>
                  <a:pt x="3418116" y="6033484"/>
                </a:cubicBezTo>
                <a:lnTo>
                  <a:pt x="3418116" y="2618992"/>
                </a:lnTo>
                <a:cubicBezTo>
                  <a:pt x="3418116" y="2402559"/>
                  <a:pt x="3593569" y="2227106"/>
                  <a:pt x="3810002" y="2227106"/>
                </a:cubicBezTo>
                <a:close/>
                <a:moveTo>
                  <a:pt x="808679" y="1114"/>
                </a:moveTo>
                <a:lnTo>
                  <a:pt x="926895" y="20551"/>
                </a:lnTo>
                <a:lnTo>
                  <a:pt x="5587189" y="1434210"/>
                </a:lnTo>
                <a:cubicBezTo>
                  <a:pt x="6049287" y="1575150"/>
                  <a:pt x="6072666" y="1832395"/>
                  <a:pt x="6069794" y="1993544"/>
                </a:cubicBezTo>
                <a:cubicBezTo>
                  <a:pt x="6059298" y="2680744"/>
                  <a:pt x="6071846" y="4619829"/>
                  <a:pt x="6079389" y="5307043"/>
                </a:cubicBezTo>
                <a:cubicBezTo>
                  <a:pt x="6079269" y="5510180"/>
                  <a:pt x="5961613" y="5663542"/>
                  <a:pt x="5810258" y="5768485"/>
                </a:cubicBezTo>
                <a:cubicBezTo>
                  <a:pt x="5671304" y="5864830"/>
                  <a:pt x="5503187" y="5895562"/>
                  <a:pt x="5345135" y="5858727"/>
                </a:cubicBezTo>
                <a:lnTo>
                  <a:pt x="5219433" y="5835161"/>
                </a:lnTo>
                <a:lnTo>
                  <a:pt x="4766077" y="5678449"/>
                </a:lnTo>
                <a:cubicBezTo>
                  <a:pt x="4683922" y="5650051"/>
                  <a:pt x="4640344" y="5560430"/>
                  <a:pt x="4668743" y="5478276"/>
                </a:cubicBezTo>
                <a:cubicBezTo>
                  <a:pt x="4697141" y="5396121"/>
                  <a:pt x="4786762" y="5352544"/>
                  <a:pt x="4868916" y="5380942"/>
                </a:cubicBezTo>
                <a:lnTo>
                  <a:pt x="5322272" y="5537654"/>
                </a:lnTo>
                <a:cubicBezTo>
                  <a:pt x="5411887" y="5562689"/>
                  <a:pt x="5526041" y="5599877"/>
                  <a:pt x="5612887" y="5536560"/>
                </a:cubicBezTo>
                <a:cubicBezTo>
                  <a:pt x="5699733" y="5473243"/>
                  <a:pt x="5776844" y="5376525"/>
                  <a:pt x="5783942" y="5264226"/>
                </a:cubicBezTo>
                <a:cubicBezTo>
                  <a:pt x="5785270" y="4165208"/>
                  <a:pt x="5786597" y="3066190"/>
                  <a:pt x="5787925" y="1967172"/>
                </a:cubicBezTo>
                <a:cubicBezTo>
                  <a:pt x="5773762" y="1849640"/>
                  <a:pt x="5704476" y="1802152"/>
                  <a:pt x="5502375" y="1733625"/>
                </a:cubicBezTo>
                <a:cubicBezTo>
                  <a:pt x="4665017" y="1449701"/>
                  <a:pt x="1605155" y="509902"/>
                  <a:pt x="769189" y="311225"/>
                </a:cubicBezTo>
                <a:cubicBezTo>
                  <a:pt x="629785" y="311225"/>
                  <a:pt x="513477" y="410108"/>
                  <a:pt x="486578" y="541560"/>
                </a:cubicBezTo>
                <a:lnTo>
                  <a:pt x="481719" y="589762"/>
                </a:lnTo>
                <a:lnTo>
                  <a:pt x="480717" y="589762"/>
                </a:lnTo>
                <a:cubicBezTo>
                  <a:pt x="480717" y="1339569"/>
                  <a:pt x="480716" y="2089377"/>
                  <a:pt x="480716" y="2839184"/>
                </a:cubicBezTo>
                <a:cubicBezTo>
                  <a:pt x="480716" y="2921831"/>
                  <a:pt x="413717" y="2988830"/>
                  <a:pt x="331070" y="2988830"/>
                </a:cubicBezTo>
                <a:lnTo>
                  <a:pt x="331071" y="2988829"/>
                </a:lnTo>
                <a:cubicBezTo>
                  <a:pt x="248424" y="2988829"/>
                  <a:pt x="181425" y="2921830"/>
                  <a:pt x="181425" y="2839183"/>
                </a:cubicBezTo>
                <a:cubicBezTo>
                  <a:pt x="181425" y="2078779"/>
                  <a:pt x="181426" y="1318374"/>
                  <a:pt x="181426" y="557970"/>
                </a:cubicBezTo>
                <a:lnTo>
                  <a:pt x="182475" y="557970"/>
                </a:lnTo>
                <a:cubicBezTo>
                  <a:pt x="182448" y="557250"/>
                  <a:pt x="182421" y="556529"/>
                  <a:pt x="182394" y="555809"/>
                </a:cubicBezTo>
                <a:cubicBezTo>
                  <a:pt x="184813" y="516583"/>
                  <a:pt x="191199" y="477016"/>
                  <a:pt x="201831" y="437593"/>
                </a:cubicBezTo>
                <a:cubicBezTo>
                  <a:pt x="276256" y="161632"/>
                  <a:pt x="534099" y="-15818"/>
                  <a:pt x="808679" y="1114"/>
                </a:cubicBezTo>
                <a:close/>
              </a:path>
            </a:pathLst>
          </a:custGeom>
          <a:solidFill>
            <a:srgbClr val="EDC30D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Freeform 28"/>
          <p:cNvSpPr/>
          <p:nvPr/>
        </p:nvSpPr>
        <p:spPr bwMode="auto">
          <a:xfrm>
            <a:off x="7164444" y="3021106"/>
            <a:ext cx="685800" cy="685800"/>
          </a:xfrm>
          <a:custGeom>
            <a:avLst/>
            <a:gdLst>
              <a:gd name="connsiteX0" fmla="*/ 391886 w 6079389"/>
              <a:gd name="connsiteY0" fmla="*/ 3446312 h 6425371"/>
              <a:gd name="connsiteX1" fmla="*/ 783772 w 6079389"/>
              <a:gd name="connsiteY1" fmla="*/ 3838198 h 6425371"/>
              <a:gd name="connsiteX2" fmla="*/ 783771 w 6079389"/>
              <a:gd name="connsiteY2" fmla="*/ 4814284 h 6425371"/>
              <a:gd name="connsiteX3" fmla="*/ 391885 w 6079389"/>
              <a:gd name="connsiteY3" fmla="*/ 5206170 h 6425371"/>
              <a:gd name="connsiteX4" fmla="*/ 391886 w 6079389"/>
              <a:gd name="connsiteY4" fmla="*/ 5206169 h 6425371"/>
              <a:gd name="connsiteX5" fmla="*/ 0 w 6079389"/>
              <a:gd name="connsiteY5" fmla="*/ 4814283 h 6425371"/>
              <a:gd name="connsiteX6" fmla="*/ 0 w 6079389"/>
              <a:gd name="connsiteY6" fmla="*/ 3838198 h 6425371"/>
              <a:gd name="connsiteX7" fmla="*/ 391886 w 6079389"/>
              <a:gd name="connsiteY7" fmla="*/ 3446312 h 6425371"/>
              <a:gd name="connsiteX8" fmla="*/ 1531258 w 6079389"/>
              <a:gd name="connsiteY8" fmla="*/ 3090714 h 6425371"/>
              <a:gd name="connsiteX9" fmla="*/ 1923144 w 6079389"/>
              <a:gd name="connsiteY9" fmla="*/ 3482600 h 6425371"/>
              <a:gd name="connsiteX10" fmla="*/ 1923143 w 6079389"/>
              <a:gd name="connsiteY10" fmla="*/ 5169881 h 6425371"/>
              <a:gd name="connsiteX11" fmla="*/ 1531257 w 6079389"/>
              <a:gd name="connsiteY11" fmla="*/ 5561767 h 6425371"/>
              <a:gd name="connsiteX12" fmla="*/ 1531258 w 6079389"/>
              <a:gd name="connsiteY12" fmla="*/ 5561766 h 6425371"/>
              <a:gd name="connsiteX13" fmla="*/ 1139372 w 6079389"/>
              <a:gd name="connsiteY13" fmla="*/ 5169880 h 6425371"/>
              <a:gd name="connsiteX14" fmla="*/ 1139372 w 6079389"/>
              <a:gd name="connsiteY14" fmla="*/ 3482600 h 6425371"/>
              <a:gd name="connsiteX15" fmla="*/ 1531258 w 6079389"/>
              <a:gd name="connsiteY15" fmla="*/ 3090714 h 6425371"/>
              <a:gd name="connsiteX16" fmla="*/ 2670630 w 6079389"/>
              <a:gd name="connsiteY16" fmla="*/ 2655284 h 6425371"/>
              <a:gd name="connsiteX17" fmla="*/ 3062516 w 6079389"/>
              <a:gd name="connsiteY17" fmla="*/ 3047170 h 6425371"/>
              <a:gd name="connsiteX18" fmla="*/ 3062515 w 6079389"/>
              <a:gd name="connsiteY18" fmla="*/ 5605309 h 6425371"/>
              <a:gd name="connsiteX19" fmla="*/ 2670629 w 6079389"/>
              <a:gd name="connsiteY19" fmla="*/ 5997195 h 6425371"/>
              <a:gd name="connsiteX20" fmla="*/ 2670630 w 6079389"/>
              <a:gd name="connsiteY20" fmla="*/ 5997194 h 6425371"/>
              <a:gd name="connsiteX21" fmla="*/ 2278744 w 6079389"/>
              <a:gd name="connsiteY21" fmla="*/ 5605308 h 6425371"/>
              <a:gd name="connsiteX22" fmla="*/ 2278744 w 6079389"/>
              <a:gd name="connsiteY22" fmla="*/ 3047170 h 6425371"/>
              <a:gd name="connsiteX23" fmla="*/ 2670630 w 6079389"/>
              <a:gd name="connsiteY23" fmla="*/ 2655284 h 6425371"/>
              <a:gd name="connsiteX24" fmla="*/ 3810002 w 6079389"/>
              <a:gd name="connsiteY24" fmla="*/ 2227106 h 6425371"/>
              <a:gd name="connsiteX25" fmla="*/ 4201888 w 6079389"/>
              <a:gd name="connsiteY25" fmla="*/ 2618992 h 6425371"/>
              <a:gd name="connsiteX26" fmla="*/ 4201887 w 6079389"/>
              <a:gd name="connsiteY26" fmla="*/ 6033485 h 6425371"/>
              <a:gd name="connsiteX27" fmla="*/ 3810001 w 6079389"/>
              <a:gd name="connsiteY27" fmla="*/ 6425371 h 6425371"/>
              <a:gd name="connsiteX28" fmla="*/ 3810002 w 6079389"/>
              <a:gd name="connsiteY28" fmla="*/ 6425370 h 6425371"/>
              <a:gd name="connsiteX29" fmla="*/ 3418116 w 6079389"/>
              <a:gd name="connsiteY29" fmla="*/ 6033484 h 6425371"/>
              <a:gd name="connsiteX30" fmla="*/ 3418116 w 6079389"/>
              <a:gd name="connsiteY30" fmla="*/ 2618992 h 6425371"/>
              <a:gd name="connsiteX31" fmla="*/ 3810002 w 6079389"/>
              <a:gd name="connsiteY31" fmla="*/ 2227106 h 6425371"/>
              <a:gd name="connsiteX32" fmla="*/ 808679 w 6079389"/>
              <a:gd name="connsiteY32" fmla="*/ 1114 h 6425371"/>
              <a:gd name="connsiteX33" fmla="*/ 926895 w 6079389"/>
              <a:gd name="connsiteY33" fmla="*/ 20551 h 6425371"/>
              <a:gd name="connsiteX34" fmla="*/ 5587189 w 6079389"/>
              <a:gd name="connsiteY34" fmla="*/ 1434210 h 6425371"/>
              <a:gd name="connsiteX35" fmla="*/ 6069794 w 6079389"/>
              <a:gd name="connsiteY35" fmla="*/ 1993544 h 6425371"/>
              <a:gd name="connsiteX36" fmla="*/ 6079389 w 6079389"/>
              <a:gd name="connsiteY36" fmla="*/ 5307043 h 6425371"/>
              <a:gd name="connsiteX37" fmla="*/ 5810258 w 6079389"/>
              <a:gd name="connsiteY37" fmla="*/ 5768485 h 6425371"/>
              <a:gd name="connsiteX38" fmla="*/ 5345135 w 6079389"/>
              <a:gd name="connsiteY38" fmla="*/ 5858727 h 6425371"/>
              <a:gd name="connsiteX39" fmla="*/ 5219433 w 6079389"/>
              <a:gd name="connsiteY39" fmla="*/ 5835161 h 6425371"/>
              <a:gd name="connsiteX40" fmla="*/ 4766077 w 6079389"/>
              <a:gd name="connsiteY40" fmla="*/ 5678449 h 6425371"/>
              <a:gd name="connsiteX41" fmla="*/ 4668743 w 6079389"/>
              <a:gd name="connsiteY41" fmla="*/ 5478276 h 6425371"/>
              <a:gd name="connsiteX42" fmla="*/ 4868916 w 6079389"/>
              <a:gd name="connsiteY42" fmla="*/ 5380942 h 6425371"/>
              <a:gd name="connsiteX43" fmla="*/ 5322272 w 6079389"/>
              <a:gd name="connsiteY43" fmla="*/ 5537654 h 6425371"/>
              <a:gd name="connsiteX44" fmla="*/ 5612887 w 6079389"/>
              <a:gd name="connsiteY44" fmla="*/ 5536560 h 6425371"/>
              <a:gd name="connsiteX45" fmla="*/ 5783942 w 6079389"/>
              <a:gd name="connsiteY45" fmla="*/ 5264226 h 6425371"/>
              <a:gd name="connsiteX46" fmla="*/ 5787925 w 6079389"/>
              <a:gd name="connsiteY46" fmla="*/ 1967172 h 6425371"/>
              <a:gd name="connsiteX47" fmla="*/ 5502375 w 6079389"/>
              <a:gd name="connsiteY47" fmla="*/ 1733625 h 6425371"/>
              <a:gd name="connsiteX48" fmla="*/ 769189 w 6079389"/>
              <a:gd name="connsiteY48" fmla="*/ 311225 h 6425371"/>
              <a:gd name="connsiteX49" fmla="*/ 486578 w 6079389"/>
              <a:gd name="connsiteY49" fmla="*/ 541560 h 6425371"/>
              <a:gd name="connsiteX50" fmla="*/ 481719 w 6079389"/>
              <a:gd name="connsiteY50" fmla="*/ 589762 h 6425371"/>
              <a:gd name="connsiteX51" fmla="*/ 480717 w 6079389"/>
              <a:gd name="connsiteY51" fmla="*/ 589762 h 6425371"/>
              <a:gd name="connsiteX52" fmla="*/ 480716 w 6079389"/>
              <a:gd name="connsiteY52" fmla="*/ 2839184 h 6425371"/>
              <a:gd name="connsiteX53" fmla="*/ 331070 w 6079389"/>
              <a:gd name="connsiteY53" fmla="*/ 2988830 h 6425371"/>
              <a:gd name="connsiteX54" fmla="*/ 331071 w 6079389"/>
              <a:gd name="connsiteY54" fmla="*/ 2988829 h 6425371"/>
              <a:gd name="connsiteX55" fmla="*/ 181425 w 6079389"/>
              <a:gd name="connsiteY55" fmla="*/ 2839183 h 6425371"/>
              <a:gd name="connsiteX56" fmla="*/ 181426 w 6079389"/>
              <a:gd name="connsiteY56" fmla="*/ 557970 h 6425371"/>
              <a:gd name="connsiteX57" fmla="*/ 182475 w 6079389"/>
              <a:gd name="connsiteY57" fmla="*/ 557970 h 6425371"/>
              <a:gd name="connsiteX58" fmla="*/ 182394 w 6079389"/>
              <a:gd name="connsiteY58" fmla="*/ 555809 h 6425371"/>
              <a:gd name="connsiteX59" fmla="*/ 201831 w 6079389"/>
              <a:gd name="connsiteY59" fmla="*/ 437593 h 6425371"/>
              <a:gd name="connsiteX60" fmla="*/ 808679 w 6079389"/>
              <a:gd name="connsiteY60" fmla="*/ 1114 h 6425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6079389" h="6425371">
                <a:moveTo>
                  <a:pt x="391886" y="3446312"/>
                </a:moveTo>
                <a:cubicBezTo>
                  <a:pt x="608319" y="3446312"/>
                  <a:pt x="783772" y="3621765"/>
                  <a:pt x="783772" y="3838198"/>
                </a:cubicBezTo>
                <a:cubicBezTo>
                  <a:pt x="783772" y="4163560"/>
                  <a:pt x="783771" y="4488922"/>
                  <a:pt x="783771" y="4814284"/>
                </a:cubicBezTo>
                <a:cubicBezTo>
                  <a:pt x="783771" y="5030717"/>
                  <a:pt x="608318" y="5206170"/>
                  <a:pt x="391885" y="5206170"/>
                </a:cubicBezTo>
                <a:lnTo>
                  <a:pt x="391886" y="5206169"/>
                </a:lnTo>
                <a:cubicBezTo>
                  <a:pt x="175453" y="5206169"/>
                  <a:pt x="0" y="5030716"/>
                  <a:pt x="0" y="4814283"/>
                </a:cubicBezTo>
                <a:lnTo>
                  <a:pt x="0" y="3838198"/>
                </a:lnTo>
                <a:cubicBezTo>
                  <a:pt x="0" y="3621765"/>
                  <a:pt x="175453" y="3446312"/>
                  <a:pt x="391886" y="3446312"/>
                </a:cubicBezTo>
                <a:close/>
                <a:moveTo>
                  <a:pt x="1531258" y="3090714"/>
                </a:moveTo>
                <a:cubicBezTo>
                  <a:pt x="1747691" y="3090714"/>
                  <a:pt x="1923144" y="3266167"/>
                  <a:pt x="1923144" y="3482600"/>
                </a:cubicBezTo>
                <a:cubicBezTo>
                  <a:pt x="1923144" y="4045027"/>
                  <a:pt x="1923143" y="4607454"/>
                  <a:pt x="1923143" y="5169881"/>
                </a:cubicBezTo>
                <a:cubicBezTo>
                  <a:pt x="1923143" y="5386314"/>
                  <a:pt x="1747690" y="5561767"/>
                  <a:pt x="1531257" y="5561767"/>
                </a:cubicBezTo>
                <a:lnTo>
                  <a:pt x="1531258" y="5561766"/>
                </a:lnTo>
                <a:cubicBezTo>
                  <a:pt x="1314825" y="5561766"/>
                  <a:pt x="1139372" y="5386313"/>
                  <a:pt x="1139372" y="5169880"/>
                </a:cubicBezTo>
                <a:lnTo>
                  <a:pt x="1139372" y="3482600"/>
                </a:lnTo>
                <a:cubicBezTo>
                  <a:pt x="1139372" y="3266167"/>
                  <a:pt x="1314825" y="3090714"/>
                  <a:pt x="1531258" y="3090714"/>
                </a:cubicBezTo>
                <a:close/>
                <a:moveTo>
                  <a:pt x="2670630" y="2655284"/>
                </a:moveTo>
                <a:cubicBezTo>
                  <a:pt x="2887063" y="2655284"/>
                  <a:pt x="3062516" y="2830737"/>
                  <a:pt x="3062516" y="3047170"/>
                </a:cubicBezTo>
                <a:cubicBezTo>
                  <a:pt x="3062516" y="3899883"/>
                  <a:pt x="3062515" y="4752596"/>
                  <a:pt x="3062515" y="5605309"/>
                </a:cubicBezTo>
                <a:cubicBezTo>
                  <a:pt x="3062515" y="5821742"/>
                  <a:pt x="2887062" y="5997195"/>
                  <a:pt x="2670629" y="5997195"/>
                </a:cubicBezTo>
                <a:lnTo>
                  <a:pt x="2670630" y="5997194"/>
                </a:lnTo>
                <a:cubicBezTo>
                  <a:pt x="2454197" y="5997194"/>
                  <a:pt x="2278744" y="5821741"/>
                  <a:pt x="2278744" y="5605308"/>
                </a:cubicBezTo>
                <a:lnTo>
                  <a:pt x="2278744" y="3047170"/>
                </a:lnTo>
                <a:cubicBezTo>
                  <a:pt x="2278744" y="2830737"/>
                  <a:pt x="2454197" y="2655284"/>
                  <a:pt x="2670630" y="2655284"/>
                </a:cubicBezTo>
                <a:close/>
                <a:moveTo>
                  <a:pt x="3810002" y="2227106"/>
                </a:moveTo>
                <a:cubicBezTo>
                  <a:pt x="4026435" y="2227106"/>
                  <a:pt x="4201888" y="2402559"/>
                  <a:pt x="4201888" y="2618992"/>
                </a:cubicBezTo>
                <a:cubicBezTo>
                  <a:pt x="4201888" y="3757156"/>
                  <a:pt x="4201887" y="4895321"/>
                  <a:pt x="4201887" y="6033485"/>
                </a:cubicBezTo>
                <a:cubicBezTo>
                  <a:pt x="4201887" y="6249918"/>
                  <a:pt x="4026434" y="6425371"/>
                  <a:pt x="3810001" y="6425371"/>
                </a:cubicBezTo>
                <a:lnTo>
                  <a:pt x="3810002" y="6425370"/>
                </a:lnTo>
                <a:cubicBezTo>
                  <a:pt x="3593569" y="6425370"/>
                  <a:pt x="3418116" y="6249917"/>
                  <a:pt x="3418116" y="6033484"/>
                </a:cubicBezTo>
                <a:lnTo>
                  <a:pt x="3418116" y="2618992"/>
                </a:lnTo>
                <a:cubicBezTo>
                  <a:pt x="3418116" y="2402559"/>
                  <a:pt x="3593569" y="2227106"/>
                  <a:pt x="3810002" y="2227106"/>
                </a:cubicBezTo>
                <a:close/>
                <a:moveTo>
                  <a:pt x="808679" y="1114"/>
                </a:moveTo>
                <a:lnTo>
                  <a:pt x="926895" y="20551"/>
                </a:lnTo>
                <a:lnTo>
                  <a:pt x="5587189" y="1434210"/>
                </a:lnTo>
                <a:cubicBezTo>
                  <a:pt x="6049287" y="1575150"/>
                  <a:pt x="6072666" y="1832395"/>
                  <a:pt x="6069794" y="1993544"/>
                </a:cubicBezTo>
                <a:cubicBezTo>
                  <a:pt x="6059298" y="2680744"/>
                  <a:pt x="6071846" y="4619829"/>
                  <a:pt x="6079389" y="5307043"/>
                </a:cubicBezTo>
                <a:cubicBezTo>
                  <a:pt x="6079269" y="5510180"/>
                  <a:pt x="5961613" y="5663542"/>
                  <a:pt x="5810258" y="5768485"/>
                </a:cubicBezTo>
                <a:cubicBezTo>
                  <a:pt x="5671304" y="5864830"/>
                  <a:pt x="5503187" y="5895562"/>
                  <a:pt x="5345135" y="5858727"/>
                </a:cubicBezTo>
                <a:lnTo>
                  <a:pt x="5219433" y="5835161"/>
                </a:lnTo>
                <a:lnTo>
                  <a:pt x="4766077" y="5678449"/>
                </a:lnTo>
                <a:cubicBezTo>
                  <a:pt x="4683922" y="5650051"/>
                  <a:pt x="4640344" y="5560430"/>
                  <a:pt x="4668743" y="5478276"/>
                </a:cubicBezTo>
                <a:cubicBezTo>
                  <a:pt x="4697141" y="5396121"/>
                  <a:pt x="4786762" y="5352544"/>
                  <a:pt x="4868916" y="5380942"/>
                </a:cubicBezTo>
                <a:lnTo>
                  <a:pt x="5322272" y="5537654"/>
                </a:lnTo>
                <a:cubicBezTo>
                  <a:pt x="5411887" y="5562689"/>
                  <a:pt x="5526041" y="5599877"/>
                  <a:pt x="5612887" y="5536560"/>
                </a:cubicBezTo>
                <a:cubicBezTo>
                  <a:pt x="5699733" y="5473243"/>
                  <a:pt x="5776844" y="5376525"/>
                  <a:pt x="5783942" y="5264226"/>
                </a:cubicBezTo>
                <a:cubicBezTo>
                  <a:pt x="5785270" y="4165208"/>
                  <a:pt x="5786597" y="3066190"/>
                  <a:pt x="5787925" y="1967172"/>
                </a:cubicBezTo>
                <a:cubicBezTo>
                  <a:pt x="5773762" y="1849640"/>
                  <a:pt x="5704476" y="1802152"/>
                  <a:pt x="5502375" y="1733625"/>
                </a:cubicBezTo>
                <a:cubicBezTo>
                  <a:pt x="4665017" y="1449701"/>
                  <a:pt x="1605155" y="509902"/>
                  <a:pt x="769189" y="311225"/>
                </a:cubicBezTo>
                <a:cubicBezTo>
                  <a:pt x="629785" y="311225"/>
                  <a:pt x="513477" y="410108"/>
                  <a:pt x="486578" y="541560"/>
                </a:cubicBezTo>
                <a:lnTo>
                  <a:pt x="481719" y="589762"/>
                </a:lnTo>
                <a:lnTo>
                  <a:pt x="480717" y="589762"/>
                </a:lnTo>
                <a:cubicBezTo>
                  <a:pt x="480717" y="1339569"/>
                  <a:pt x="480716" y="2089377"/>
                  <a:pt x="480716" y="2839184"/>
                </a:cubicBezTo>
                <a:cubicBezTo>
                  <a:pt x="480716" y="2921831"/>
                  <a:pt x="413717" y="2988830"/>
                  <a:pt x="331070" y="2988830"/>
                </a:cubicBezTo>
                <a:lnTo>
                  <a:pt x="331071" y="2988829"/>
                </a:lnTo>
                <a:cubicBezTo>
                  <a:pt x="248424" y="2988829"/>
                  <a:pt x="181425" y="2921830"/>
                  <a:pt x="181425" y="2839183"/>
                </a:cubicBezTo>
                <a:cubicBezTo>
                  <a:pt x="181425" y="2078779"/>
                  <a:pt x="181426" y="1318374"/>
                  <a:pt x="181426" y="557970"/>
                </a:cubicBezTo>
                <a:lnTo>
                  <a:pt x="182475" y="557970"/>
                </a:lnTo>
                <a:cubicBezTo>
                  <a:pt x="182448" y="557250"/>
                  <a:pt x="182421" y="556529"/>
                  <a:pt x="182394" y="555809"/>
                </a:cubicBezTo>
                <a:cubicBezTo>
                  <a:pt x="184813" y="516583"/>
                  <a:pt x="191199" y="477016"/>
                  <a:pt x="201831" y="437593"/>
                </a:cubicBezTo>
                <a:cubicBezTo>
                  <a:pt x="276256" y="161632"/>
                  <a:pt x="534099" y="-15818"/>
                  <a:pt x="808679" y="1114"/>
                </a:cubicBezTo>
                <a:close/>
              </a:path>
            </a:pathLst>
          </a:custGeom>
          <a:solidFill>
            <a:srgbClr val="EDC30D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0675214" y="4258181"/>
            <a:ext cx="378746" cy="3628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676666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919252" y="2763333"/>
            <a:ext cx="5297027" cy="251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type="body" sz="quarter" idx="10"/>
          </p:nvPr>
        </p:nvSpPr>
        <p:spPr>
          <a:xfrm>
            <a:off x="356896" y="3023132"/>
            <a:ext cx="4320544" cy="3247043"/>
          </a:xfrm>
        </p:spPr>
        <p:txBody>
          <a:bodyPr tIns="0" bIns="91440">
            <a:spAutoFit/>
          </a:bodyPr>
          <a:lstStyle/>
          <a:p>
            <a:r>
              <a:rPr lang="en-US" dirty="0"/>
              <a:t>For smaller deployments</a:t>
            </a:r>
          </a:p>
          <a:p>
            <a:r>
              <a:rPr lang="en-US" dirty="0"/>
              <a:t>Reports are standardized across customers, so app just uploads a copy of the report at provisioning time. </a:t>
            </a:r>
          </a:p>
          <a:p>
            <a:r>
              <a:rPr lang="en-US" dirty="0"/>
              <a:t>Database schemas are identical, chosen to stay under Azure SQL size limits.</a:t>
            </a:r>
          </a:p>
          <a:p>
            <a:r>
              <a:rPr lang="en-US" dirty="0"/>
              <a:t>Azure SQL max size limit is 1000GB (current P15 </a:t>
            </a:r>
            <a:r>
              <a:rPr lang="en-US" dirty="0" err="1"/>
              <a:t>sku</a:t>
            </a:r>
            <a:r>
              <a:rPr lang="en-US" dirty="0"/>
              <a:t>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64602" y="592633"/>
            <a:ext cx="4643916" cy="867930"/>
          </a:xfrm>
        </p:spPr>
        <p:txBody>
          <a:bodyPr wrap="square" anchor="t">
            <a:spAutoFit/>
          </a:bodyPr>
          <a:lstStyle/>
          <a:p>
            <a:r>
              <a:rPr lang="en-US" sz="3600" dirty="0">
                <a:solidFill>
                  <a:srgbClr val="EDC30D"/>
                </a:solidFill>
              </a:rPr>
              <a:t>Typical Architecture</a:t>
            </a:r>
            <a:br>
              <a:rPr lang="en-US" sz="3600" dirty="0">
                <a:solidFill>
                  <a:srgbClr val="EDC30D"/>
                </a:solidFill>
              </a:rPr>
            </a:br>
            <a:r>
              <a:rPr lang="en-US" sz="2000" dirty="0">
                <a:solidFill>
                  <a:schemeClr val="bg1"/>
                </a:solidFill>
              </a:rPr>
              <a:t>SaaS Application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6025476" y="2763333"/>
            <a:ext cx="28968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PBIE Workspace Collection</a:t>
            </a:r>
          </a:p>
        </p:txBody>
      </p:sp>
      <p:sp>
        <p:nvSpPr>
          <p:cNvPr id="6" name="Rectangle 5"/>
          <p:cNvSpPr/>
          <p:nvPr/>
        </p:nvSpPr>
        <p:spPr>
          <a:xfrm>
            <a:off x="6151910" y="3104066"/>
            <a:ext cx="4853353" cy="200438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6691501" y="4681091"/>
            <a:ext cx="22026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Report 1 with RLS</a:t>
            </a:r>
          </a:p>
        </p:txBody>
      </p:sp>
      <p:cxnSp>
        <p:nvCxnSpPr>
          <p:cNvPr id="44" name="Straight Connector 43"/>
          <p:cNvCxnSpPr/>
          <p:nvPr/>
        </p:nvCxnSpPr>
        <p:spPr>
          <a:xfrm>
            <a:off x="8352902" y="4062756"/>
            <a:ext cx="569445" cy="0"/>
          </a:xfrm>
          <a:prstGeom prst="line">
            <a:avLst/>
          </a:prstGeom>
          <a:ln w="571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cxnSpLocks/>
          </p:cNvCxnSpPr>
          <p:nvPr/>
        </p:nvCxnSpPr>
        <p:spPr>
          <a:xfrm>
            <a:off x="7674106" y="1303714"/>
            <a:ext cx="5861" cy="1404391"/>
          </a:xfrm>
          <a:prstGeom prst="straightConnector1">
            <a:avLst/>
          </a:prstGeom>
          <a:ln w="57150">
            <a:solidFill>
              <a:srgbClr val="00206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cxnSpLocks/>
          </p:cNvCxnSpPr>
          <p:nvPr/>
        </p:nvCxnSpPr>
        <p:spPr>
          <a:xfrm flipH="1" flipV="1">
            <a:off x="9444291" y="1292211"/>
            <a:ext cx="5861" cy="1374602"/>
          </a:xfrm>
          <a:prstGeom prst="straightConnector1">
            <a:avLst/>
          </a:prstGeom>
          <a:ln w="57150">
            <a:solidFill>
              <a:srgbClr val="00206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5919252" y="2171616"/>
            <a:ext cx="5297027" cy="307777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Application Driven Row Level Security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5919253" y="1579899"/>
            <a:ext cx="5297026" cy="30777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Application UI/Permission Logic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6279057" y="995937"/>
            <a:ext cx="4466493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Application User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8746847" y="4663537"/>
            <a:ext cx="21805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Azure SQL for all tenants</a:t>
            </a:r>
          </a:p>
        </p:txBody>
      </p:sp>
      <p:sp>
        <p:nvSpPr>
          <p:cNvPr id="55" name="Freeform 34"/>
          <p:cNvSpPr/>
          <p:nvPr/>
        </p:nvSpPr>
        <p:spPr>
          <a:xfrm>
            <a:off x="8213456" y="207197"/>
            <a:ext cx="597694" cy="682297"/>
          </a:xfrm>
          <a:custGeom>
            <a:avLst/>
            <a:gdLst>
              <a:gd name="connsiteX0" fmla="*/ 599650 w 1199300"/>
              <a:gd name="connsiteY0" fmla="*/ 88729 h 1369060"/>
              <a:gd name="connsiteX1" fmla="*/ 270362 w 1199300"/>
              <a:gd name="connsiteY1" fmla="*/ 418017 h 1369060"/>
              <a:gd name="connsiteX2" fmla="*/ 599650 w 1199300"/>
              <a:gd name="connsiteY2" fmla="*/ 747305 h 1369060"/>
              <a:gd name="connsiteX3" fmla="*/ 928938 w 1199300"/>
              <a:gd name="connsiteY3" fmla="*/ 418017 h 1369060"/>
              <a:gd name="connsiteX4" fmla="*/ 599650 w 1199300"/>
              <a:gd name="connsiteY4" fmla="*/ 88729 h 1369060"/>
              <a:gd name="connsiteX5" fmla="*/ 599651 w 1199300"/>
              <a:gd name="connsiteY5" fmla="*/ 0 h 1369060"/>
              <a:gd name="connsiteX6" fmla="*/ 1017668 w 1199300"/>
              <a:gd name="connsiteY6" fmla="*/ 418017 h 1369060"/>
              <a:gd name="connsiteX7" fmla="*/ 833368 w 1199300"/>
              <a:gd name="connsiteY7" fmla="*/ 764643 h 1369060"/>
              <a:gd name="connsiteX8" fmla="*/ 772437 w 1199300"/>
              <a:gd name="connsiteY8" fmla="*/ 797716 h 1369060"/>
              <a:gd name="connsiteX9" fmla="*/ 833061 w 1199300"/>
              <a:gd name="connsiteY9" fmla="*/ 816535 h 1369060"/>
              <a:gd name="connsiteX10" fmla="*/ 1199300 w 1199300"/>
              <a:gd name="connsiteY10" fmla="*/ 1369060 h 1369060"/>
              <a:gd name="connsiteX11" fmla="*/ 1092443 w 1199300"/>
              <a:gd name="connsiteY11" fmla="*/ 1369060 h 1369060"/>
              <a:gd name="connsiteX12" fmla="*/ 599650 w 1199300"/>
              <a:gd name="connsiteY12" fmla="*/ 876268 h 1369060"/>
              <a:gd name="connsiteX13" fmla="*/ 106857 w 1199300"/>
              <a:gd name="connsiteY13" fmla="*/ 1369060 h 1369060"/>
              <a:gd name="connsiteX14" fmla="*/ 0 w 1199300"/>
              <a:gd name="connsiteY14" fmla="*/ 1369060 h 1369060"/>
              <a:gd name="connsiteX15" fmla="*/ 366239 w 1199300"/>
              <a:gd name="connsiteY15" fmla="*/ 816535 h 1369060"/>
              <a:gd name="connsiteX16" fmla="*/ 426865 w 1199300"/>
              <a:gd name="connsiteY16" fmla="*/ 797716 h 1369060"/>
              <a:gd name="connsiteX17" fmla="*/ 365934 w 1199300"/>
              <a:gd name="connsiteY17" fmla="*/ 764643 h 1369060"/>
              <a:gd name="connsiteX18" fmla="*/ 181634 w 1199300"/>
              <a:gd name="connsiteY18" fmla="*/ 418017 h 1369060"/>
              <a:gd name="connsiteX19" fmla="*/ 599651 w 1199300"/>
              <a:gd name="connsiteY19" fmla="*/ 0 h 1369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199300" h="1369060">
                <a:moveTo>
                  <a:pt x="599650" y="88729"/>
                </a:moveTo>
                <a:cubicBezTo>
                  <a:pt x="417789" y="88729"/>
                  <a:pt x="270362" y="236156"/>
                  <a:pt x="270362" y="418017"/>
                </a:cubicBezTo>
                <a:cubicBezTo>
                  <a:pt x="270362" y="599878"/>
                  <a:pt x="417789" y="747305"/>
                  <a:pt x="599650" y="747305"/>
                </a:cubicBezTo>
                <a:cubicBezTo>
                  <a:pt x="781511" y="747305"/>
                  <a:pt x="928938" y="599878"/>
                  <a:pt x="928938" y="418017"/>
                </a:cubicBezTo>
                <a:cubicBezTo>
                  <a:pt x="928938" y="236156"/>
                  <a:pt x="781511" y="88729"/>
                  <a:pt x="599650" y="88729"/>
                </a:cubicBezTo>
                <a:close/>
                <a:moveTo>
                  <a:pt x="599651" y="0"/>
                </a:moveTo>
                <a:cubicBezTo>
                  <a:pt x="830515" y="0"/>
                  <a:pt x="1017668" y="187153"/>
                  <a:pt x="1017668" y="418017"/>
                </a:cubicBezTo>
                <a:cubicBezTo>
                  <a:pt x="1017668" y="562307"/>
                  <a:pt x="944561" y="689522"/>
                  <a:pt x="833368" y="764643"/>
                </a:cubicBezTo>
                <a:lnTo>
                  <a:pt x="772437" y="797716"/>
                </a:lnTo>
                <a:lnTo>
                  <a:pt x="833061" y="816535"/>
                </a:lnTo>
                <a:cubicBezTo>
                  <a:pt x="1048285" y="907566"/>
                  <a:pt x="1199300" y="1120678"/>
                  <a:pt x="1199300" y="1369060"/>
                </a:cubicBezTo>
                <a:lnTo>
                  <a:pt x="1092443" y="1369060"/>
                </a:lnTo>
                <a:cubicBezTo>
                  <a:pt x="1092443" y="1096898"/>
                  <a:pt x="871812" y="876268"/>
                  <a:pt x="599650" y="876268"/>
                </a:cubicBezTo>
                <a:cubicBezTo>
                  <a:pt x="327488" y="876268"/>
                  <a:pt x="106857" y="1096898"/>
                  <a:pt x="106857" y="1369060"/>
                </a:cubicBezTo>
                <a:lnTo>
                  <a:pt x="0" y="1369060"/>
                </a:lnTo>
                <a:cubicBezTo>
                  <a:pt x="0" y="1120678"/>
                  <a:pt x="151016" y="907566"/>
                  <a:pt x="366239" y="816535"/>
                </a:cubicBezTo>
                <a:lnTo>
                  <a:pt x="426865" y="797716"/>
                </a:lnTo>
                <a:lnTo>
                  <a:pt x="365934" y="764643"/>
                </a:lnTo>
                <a:cubicBezTo>
                  <a:pt x="254741" y="689522"/>
                  <a:pt x="181634" y="562307"/>
                  <a:pt x="181634" y="418017"/>
                </a:cubicBezTo>
                <a:cubicBezTo>
                  <a:pt x="181634" y="187153"/>
                  <a:pt x="368787" y="0"/>
                  <a:pt x="599651" y="0"/>
                </a:cubicBezTo>
                <a:close/>
              </a:path>
            </a:pathLst>
          </a:cu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9517982" y="3818468"/>
            <a:ext cx="638252" cy="699674"/>
          </a:xfrm>
          <a:custGeom>
            <a:avLst/>
            <a:gdLst>
              <a:gd name="connsiteX0" fmla="*/ 2615664 w 3654515"/>
              <a:gd name="connsiteY0" fmla="*/ 2534931 h 4006207"/>
              <a:gd name="connsiteX1" fmla="*/ 1960582 w 3654515"/>
              <a:gd name="connsiteY1" fmla="*/ 3034209 h 4006207"/>
              <a:gd name="connsiteX2" fmla="*/ 1338741 w 3654515"/>
              <a:gd name="connsiteY2" fmla="*/ 3425023 h 4006207"/>
              <a:gd name="connsiteX3" fmla="*/ 1731746 w 3654515"/>
              <a:gd name="connsiteY3" fmla="*/ 3891938 h 4006207"/>
              <a:gd name="connsiteX4" fmla="*/ 1776343 w 3654515"/>
              <a:gd name="connsiteY4" fmla="*/ 3896192 h 4006207"/>
              <a:gd name="connsiteX5" fmla="*/ 1804775 w 3654515"/>
              <a:gd name="connsiteY5" fmla="*/ 3901622 h 4006207"/>
              <a:gd name="connsiteX6" fmla="*/ 3274309 w 3654515"/>
              <a:gd name="connsiteY6" fmla="*/ 3901622 h 4006207"/>
              <a:gd name="connsiteX7" fmla="*/ 3279764 w 3654515"/>
              <a:gd name="connsiteY7" fmla="*/ 3900582 h 4006207"/>
              <a:gd name="connsiteX8" fmla="*/ 3285213 w 3654515"/>
              <a:gd name="connsiteY8" fmla="*/ 3901622 h 4006207"/>
              <a:gd name="connsiteX9" fmla="*/ 3560897 w 3654515"/>
              <a:gd name="connsiteY9" fmla="*/ 3646315 h 4006207"/>
              <a:gd name="connsiteX10" fmla="*/ 3253200 w 3654515"/>
              <a:gd name="connsiteY10" fmla="*/ 3434254 h 4006207"/>
              <a:gd name="connsiteX11" fmla="*/ 3272188 w 3654515"/>
              <a:gd name="connsiteY11" fmla="*/ 3231989 h 4006207"/>
              <a:gd name="connsiteX12" fmla="*/ 2615664 w 3654515"/>
              <a:gd name="connsiteY12" fmla="*/ 2534931 h 4006207"/>
              <a:gd name="connsiteX13" fmla="*/ 2610633 w 3654515"/>
              <a:gd name="connsiteY13" fmla="*/ 2448880 h 4006207"/>
              <a:gd name="connsiteX14" fmla="*/ 3372712 w 3654515"/>
              <a:gd name="connsiteY14" fmla="*/ 3227544 h 4006207"/>
              <a:gd name="connsiteX15" fmla="*/ 3352240 w 3654515"/>
              <a:gd name="connsiteY15" fmla="*/ 3365886 h 4006207"/>
              <a:gd name="connsiteX16" fmla="*/ 3457751 w 3654515"/>
              <a:gd name="connsiteY16" fmla="*/ 3387188 h 4006207"/>
              <a:gd name="connsiteX17" fmla="*/ 3654515 w 3654515"/>
              <a:gd name="connsiteY17" fmla="*/ 3684038 h 4006207"/>
              <a:gd name="connsiteX18" fmla="*/ 3332349 w 3654515"/>
              <a:gd name="connsiteY18" fmla="*/ 4006204 h 4006207"/>
              <a:gd name="connsiteX19" fmla="*/ 3326473 w 3654515"/>
              <a:gd name="connsiteY19" fmla="*/ 4005021 h 4006207"/>
              <a:gd name="connsiteX20" fmla="*/ 3320592 w 3654515"/>
              <a:gd name="connsiteY20" fmla="*/ 4006207 h 4006207"/>
              <a:gd name="connsiteX21" fmla="*/ 1736561 w 3654515"/>
              <a:gd name="connsiteY21" fmla="*/ 4006204 h 4006207"/>
              <a:gd name="connsiteX22" fmla="*/ 1705914 w 3654515"/>
              <a:gd name="connsiteY22" fmla="*/ 4000020 h 4006207"/>
              <a:gd name="connsiteX23" fmla="*/ 1657844 w 3654515"/>
              <a:gd name="connsiteY23" fmla="*/ 3995171 h 4006207"/>
              <a:gd name="connsiteX24" fmla="*/ 1224216 w 3654515"/>
              <a:gd name="connsiteY24" fmla="*/ 3463131 h 4006207"/>
              <a:gd name="connsiteX25" fmla="*/ 1767292 w 3654515"/>
              <a:gd name="connsiteY25" fmla="*/ 2920055 h 4006207"/>
              <a:gd name="connsiteX26" fmla="*/ 1876738 w 3654515"/>
              <a:gd name="connsiteY26" fmla="*/ 2931089 h 4006207"/>
              <a:gd name="connsiteX27" fmla="*/ 1903868 w 3654515"/>
              <a:gd name="connsiteY27" fmla="*/ 2939508 h 4006207"/>
              <a:gd name="connsiteX28" fmla="*/ 1908440 w 3654515"/>
              <a:gd name="connsiteY28" fmla="*/ 2924453 h 4006207"/>
              <a:gd name="connsiteX29" fmla="*/ 2610633 w 3654515"/>
              <a:gd name="connsiteY29" fmla="*/ 2448880 h 4006207"/>
              <a:gd name="connsiteX30" fmla="*/ 1328895 w 3654515"/>
              <a:gd name="connsiteY30" fmla="*/ 1748195 h 4006207"/>
              <a:gd name="connsiteX31" fmla="*/ 1421457 w 3654515"/>
              <a:gd name="connsiteY31" fmla="*/ 1798955 h 4006207"/>
              <a:gd name="connsiteX32" fmla="*/ 1455297 w 3654515"/>
              <a:gd name="connsiteY32" fmla="*/ 1937798 h 4006207"/>
              <a:gd name="connsiteX33" fmla="*/ 1419466 w 3654515"/>
              <a:gd name="connsiteY33" fmla="*/ 2070171 h 4006207"/>
              <a:gd name="connsiteX34" fmla="*/ 1325411 w 3654515"/>
              <a:gd name="connsiteY34" fmla="*/ 2119438 h 4006207"/>
              <a:gd name="connsiteX35" fmla="*/ 1228620 w 3654515"/>
              <a:gd name="connsiteY35" fmla="*/ 2070668 h 4006207"/>
              <a:gd name="connsiteX36" fmla="*/ 1193038 w 3654515"/>
              <a:gd name="connsiteY36" fmla="*/ 1934812 h 4006207"/>
              <a:gd name="connsiteX37" fmla="*/ 1228869 w 3654515"/>
              <a:gd name="connsiteY37" fmla="*/ 1796964 h 4006207"/>
              <a:gd name="connsiteX38" fmla="*/ 1328895 w 3654515"/>
              <a:gd name="connsiteY38" fmla="*/ 1748195 h 4006207"/>
              <a:gd name="connsiteX39" fmla="*/ 1785481 w 3654515"/>
              <a:gd name="connsiteY39" fmla="*/ 1577006 h 4006207"/>
              <a:gd name="connsiteX40" fmla="*/ 1785481 w 3654515"/>
              <a:gd name="connsiteY40" fmla="*/ 2290627 h 4006207"/>
              <a:gd name="connsiteX41" fmla="*/ 2246299 w 3654515"/>
              <a:gd name="connsiteY41" fmla="*/ 2290627 h 4006207"/>
              <a:gd name="connsiteX42" fmla="*/ 2246299 w 3654515"/>
              <a:gd name="connsiteY42" fmla="*/ 2122423 h 4006207"/>
              <a:gd name="connsiteX43" fmla="*/ 2000463 w 3654515"/>
              <a:gd name="connsiteY43" fmla="*/ 2122423 h 4006207"/>
              <a:gd name="connsiteX44" fmla="*/ 2000463 w 3654515"/>
              <a:gd name="connsiteY44" fmla="*/ 1577006 h 4006207"/>
              <a:gd name="connsiteX45" fmla="*/ 1330885 w 3654515"/>
              <a:gd name="connsiteY45" fmla="*/ 1565062 h 4006207"/>
              <a:gd name="connsiteX46" fmla="*/ 1140785 w 3654515"/>
              <a:gd name="connsiteY46" fmla="*/ 1612587 h 4006207"/>
              <a:gd name="connsiteX47" fmla="*/ 1010900 w 3654515"/>
              <a:gd name="connsiteY47" fmla="*/ 1747200 h 4006207"/>
              <a:gd name="connsiteX48" fmla="*/ 964619 w 3654515"/>
              <a:gd name="connsiteY48" fmla="*/ 1943272 h 4006207"/>
              <a:gd name="connsiteX49" fmla="*/ 1010403 w 3654515"/>
              <a:gd name="connsiteY49" fmla="*/ 2129639 h 4006207"/>
              <a:gd name="connsiteX50" fmla="*/ 1138546 w 3654515"/>
              <a:gd name="connsiteY50" fmla="*/ 2257534 h 4006207"/>
              <a:gd name="connsiteX51" fmla="*/ 1321430 w 3654515"/>
              <a:gd name="connsiteY51" fmla="*/ 2303068 h 4006207"/>
              <a:gd name="connsiteX52" fmla="*/ 1404537 w 3654515"/>
              <a:gd name="connsiteY52" fmla="*/ 2294608 h 4006207"/>
              <a:gd name="connsiteX53" fmla="*/ 1495108 w 3654515"/>
              <a:gd name="connsiteY53" fmla="*/ 2386672 h 4006207"/>
              <a:gd name="connsiteX54" fmla="*/ 1764831 w 3654515"/>
              <a:gd name="connsiteY54" fmla="*/ 2386672 h 4006207"/>
              <a:gd name="connsiteX55" fmla="*/ 1576224 w 3654515"/>
              <a:gd name="connsiteY55" fmla="*/ 2204535 h 4006207"/>
              <a:gd name="connsiteX56" fmla="*/ 1683217 w 3654515"/>
              <a:gd name="connsiteY56" fmla="*/ 1931826 h 4006207"/>
              <a:gd name="connsiteX57" fmla="*/ 1639176 w 3654515"/>
              <a:gd name="connsiteY57" fmla="*/ 1740482 h 4006207"/>
              <a:gd name="connsiteX58" fmla="*/ 1514267 w 3654515"/>
              <a:gd name="connsiteY58" fmla="*/ 1610597 h 4006207"/>
              <a:gd name="connsiteX59" fmla="*/ 1330885 w 3654515"/>
              <a:gd name="connsiteY59" fmla="*/ 1565062 h 4006207"/>
              <a:gd name="connsiteX60" fmla="*/ 683674 w 3654515"/>
              <a:gd name="connsiteY60" fmla="*/ 1565062 h 4006207"/>
              <a:gd name="connsiteX61" fmla="*/ 472673 w 3654515"/>
              <a:gd name="connsiteY61" fmla="*/ 1627019 h 4006207"/>
              <a:gd name="connsiteX62" fmla="*/ 394045 w 3654515"/>
              <a:gd name="connsiteY62" fmla="*/ 1792485 h 4006207"/>
              <a:gd name="connsiteX63" fmla="*/ 566230 w 3654515"/>
              <a:gd name="connsiteY63" fmla="*/ 2006472 h 4006207"/>
              <a:gd name="connsiteX64" fmla="*/ 639135 w 3654515"/>
              <a:gd name="connsiteY64" fmla="*/ 2037824 h 4006207"/>
              <a:gd name="connsiteX65" fmla="*/ 668496 w 3654515"/>
              <a:gd name="connsiteY65" fmla="*/ 2062457 h 4006207"/>
              <a:gd name="connsiteX66" fmla="*/ 678200 w 3654515"/>
              <a:gd name="connsiteY66" fmla="*/ 2093062 h 4006207"/>
              <a:gd name="connsiteX67" fmla="*/ 658792 w 3654515"/>
              <a:gd name="connsiteY67" fmla="*/ 2130137 h 4006207"/>
              <a:gd name="connsiteX68" fmla="*/ 604051 w 3654515"/>
              <a:gd name="connsiteY68" fmla="*/ 2142827 h 4006207"/>
              <a:gd name="connsiteX69" fmla="*/ 503029 w 3654515"/>
              <a:gd name="connsiteY69" fmla="*/ 2122672 h 4006207"/>
              <a:gd name="connsiteX70" fmla="*/ 403998 w 3654515"/>
              <a:gd name="connsiteY70" fmla="*/ 2069673 h 4006207"/>
              <a:gd name="connsiteX71" fmla="*/ 403998 w 3654515"/>
              <a:gd name="connsiteY71" fmla="*/ 2265247 h 4006207"/>
              <a:gd name="connsiteX72" fmla="*/ 609027 w 3654515"/>
              <a:gd name="connsiteY72" fmla="*/ 2303068 h 4006207"/>
              <a:gd name="connsiteX73" fmla="*/ 774245 w 3654515"/>
              <a:gd name="connsiteY73" fmla="*/ 2277191 h 4006207"/>
              <a:gd name="connsiteX74" fmla="*/ 880990 w 3654515"/>
              <a:gd name="connsiteY74" fmla="*/ 2198563 h 4006207"/>
              <a:gd name="connsiteX75" fmla="*/ 919059 w 3654515"/>
              <a:gd name="connsiteY75" fmla="*/ 2074650 h 4006207"/>
              <a:gd name="connsiteX76" fmla="*/ 873027 w 3654515"/>
              <a:gd name="connsiteY76" fmla="*/ 1948248 h 4006207"/>
              <a:gd name="connsiteX77" fmla="*/ 716021 w 3654515"/>
              <a:gd name="connsiteY77" fmla="*/ 1850212 h 4006207"/>
              <a:gd name="connsiteX78" fmla="*/ 642121 w 3654515"/>
              <a:gd name="connsiteY78" fmla="*/ 1812142 h 4006207"/>
              <a:gd name="connsiteX79" fmla="*/ 624454 w 3654515"/>
              <a:gd name="connsiteY79" fmla="*/ 1775068 h 4006207"/>
              <a:gd name="connsiteX80" fmla="*/ 646350 w 3654515"/>
              <a:gd name="connsiteY80" fmla="*/ 1738242 h 4006207"/>
              <a:gd name="connsiteX81" fmla="*/ 704077 w 3654515"/>
              <a:gd name="connsiteY81" fmla="*/ 1724806 h 4006207"/>
              <a:gd name="connsiteX82" fmla="*/ 881239 w 3654515"/>
              <a:gd name="connsiteY82" fmla="*/ 1774073 h 4006207"/>
              <a:gd name="connsiteX83" fmla="*/ 881239 w 3654515"/>
              <a:gd name="connsiteY83" fmla="*/ 1592433 h 4006207"/>
              <a:gd name="connsiteX84" fmla="*/ 809329 w 3654515"/>
              <a:gd name="connsiteY84" fmla="*/ 1575513 h 4006207"/>
              <a:gd name="connsiteX85" fmla="*/ 752349 w 3654515"/>
              <a:gd name="connsiteY85" fmla="*/ 1568048 h 4006207"/>
              <a:gd name="connsiteX86" fmla="*/ 683674 w 3654515"/>
              <a:gd name="connsiteY86" fmla="*/ 1565062 h 4006207"/>
              <a:gd name="connsiteX87" fmla="*/ 1309044 w 3654515"/>
              <a:gd name="connsiteY87" fmla="*/ 196190 h 4006207"/>
              <a:gd name="connsiteX88" fmla="*/ 347062 w 3654515"/>
              <a:gd name="connsiteY88" fmla="*/ 500340 h 4006207"/>
              <a:gd name="connsiteX89" fmla="*/ 1309044 w 3654515"/>
              <a:gd name="connsiteY89" fmla="*/ 804488 h 4006207"/>
              <a:gd name="connsiteX90" fmla="*/ 2271029 w 3654515"/>
              <a:gd name="connsiteY90" fmla="*/ 500340 h 4006207"/>
              <a:gd name="connsiteX91" fmla="*/ 1309044 w 3654515"/>
              <a:gd name="connsiteY91" fmla="*/ 196190 h 4006207"/>
              <a:gd name="connsiteX92" fmla="*/ 1315224 w 3654515"/>
              <a:gd name="connsiteY92" fmla="*/ 0 h 4006207"/>
              <a:gd name="connsiteX93" fmla="*/ 2630444 w 3654515"/>
              <a:gd name="connsiteY93" fmla="*/ 588894 h 4006207"/>
              <a:gd name="connsiteX94" fmla="*/ 2636856 w 3654515"/>
              <a:gd name="connsiteY94" fmla="*/ 2379088 h 4006207"/>
              <a:gd name="connsiteX95" fmla="*/ 1860931 w 3654515"/>
              <a:gd name="connsiteY95" fmla="*/ 2847882 h 4006207"/>
              <a:gd name="connsiteX96" fmla="*/ 1167213 w 3654515"/>
              <a:gd name="connsiteY96" fmla="*/ 3297268 h 4006207"/>
              <a:gd name="connsiteX97" fmla="*/ 1144936 w 3654515"/>
              <a:gd name="connsiteY97" fmla="*/ 3503600 h 4006207"/>
              <a:gd name="connsiteX98" fmla="*/ 1050193 w 3654515"/>
              <a:gd name="connsiteY98" fmla="*/ 3520680 h 4006207"/>
              <a:gd name="connsiteX99" fmla="*/ 0 w 3654515"/>
              <a:gd name="connsiteY99" fmla="*/ 2943751 h 4006207"/>
              <a:gd name="connsiteX100" fmla="*/ 0 w 3654515"/>
              <a:gd name="connsiteY100" fmla="*/ 588894 h 4006207"/>
              <a:gd name="connsiteX101" fmla="*/ 1315224 w 3654515"/>
              <a:gd name="connsiteY101" fmla="*/ 0 h 40062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3654515" h="4006207">
                <a:moveTo>
                  <a:pt x="2615664" y="2534931"/>
                </a:moveTo>
                <a:cubicBezTo>
                  <a:pt x="2075168" y="2553950"/>
                  <a:pt x="1992068" y="3047282"/>
                  <a:pt x="1960582" y="3034209"/>
                </a:cubicBezTo>
                <a:cubicBezTo>
                  <a:pt x="1750630" y="2947045"/>
                  <a:pt x="1387344" y="3032852"/>
                  <a:pt x="1338741" y="3425023"/>
                </a:cubicBezTo>
                <a:cubicBezTo>
                  <a:pt x="1313406" y="3629467"/>
                  <a:pt x="1448733" y="3854175"/>
                  <a:pt x="1731746" y="3891938"/>
                </a:cubicBezTo>
                <a:lnTo>
                  <a:pt x="1776343" y="3896192"/>
                </a:lnTo>
                <a:lnTo>
                  <a:pt x="1804775" y="3901622"/>
                </a:lnTo>
                <a:lnTo>
                  <a:pt x="3274309" y="3901622"/>
                </a:lnTo>
                <a:lnTo>
                  <a:pt x="3279764" y="3900582"/>
                </a:lnTo>
                <a:lnTo>
                  <a:pt x="3285213" y="3901622"/>
                </a:lnTo>
                <a:cubicBezTo>
                  <a:pt x="3450282" y="3901622"/>
                  <a:pt x="3586162" y="3769274"/>
                  <a:pt x="3560897" y="3646315"/>
                </a:cubicBezTo>
                <a:cubicBezTo>
                  <a:pt x="3543701" y="3562623"/>
                  <a:pt x="3485290" y="3469652"/>
                  <a:pt x="3253200" y="3434254"/>
                </a:cubicBezTo>
                <a:cubicBezTo>
                  <a:pt x="3255079" y="3357929"/>
                  <a:pt x="3270309" y="3308317"/>
                  <a:pt x="3272188" y="3231989"/>
                </a:cubicBezTo>
                <a:cubicBezTo>
                  <a:pt x="3272188" y="2854587"/>
                  <a:pt x="3006128" y="2534931"/>
                  <a:pt x="2615664" y="2534931"/>
                </a:cubicBezTo>
                <a:close/>
                <a:moveTo>
                  <a:pt x="2610633" y="2448880"/>
                </a:moveTo>
                <a:cubicBezTo>
                  <a:pt x="3031516" y="2448880"/>
                  <a:pt x="3372712" y="2797500"/>
                  <a:pt x="3372712" y="3227544"/>
                </a:cubicBezTo>
                <a:lnTo>
                  <a:pt x="3352240" y="3365886"/>
                </a:lnTo>
                <a:lnTo>
                  <a:pt x="3457751" y="3387188"/>
                </a:lnTo>
                <a:cubicBezTo>
                  <a:pt x="3573383" y="3436096"/>
                  <a:pt x="3654515" y="3550593"/>
                  <a:pt x="3654515" y="3684038"/>
                </a:cubicBezTo>
                <a:cubicBezTo>
                  <a:pt x="3654515" y="3861967"/>
                  <a:pt x="3510277" y="4006204"/>
                  <a:pt x="3332349" y="4006204"/>
                </a:cubicBezTo>
                <a:lnTo>
                  <a:pt x="3326473" y="4005021"/>
                </a:lnTo>
                <a:lnTo>
                  <a:pt x="3320592" y="4006207"/>
                </a:lnTo>
                <a:lnTo>
                  <a:pt x="1736561" y="4006204"/>
                </a:lnTo>
                <a:lnTo>
                  <a:pt x="1705914" y="4000020"/>
                </a:lnTo>
                <a:lnTo>
                  <a:pt x="1657844" y="3995171"/>
                </a:lnTo>
                <a:cubicBezTo>
                  <a:pt x="1410373" y="3944532"/>
                  <a:pt x="1224216" y="3725571"/>
                  <a:pt x="1224216" y="3463131"/>
                </a:cubicBezTo>
                <a:cubicBezTo>
                  <a:pt x="1224216" y="3163198"/>
                  <a:pt x="1467359" y="2920055"/>
                  <a:pt x="1767292" y="2920055"/>
                </a:cubicBezTo>
                <a:cubicBezTo>
                  <a:pt x="1804783" y="2920055"/>
                  <a:pt x="1841387" y="2923852"/>
                  <a:pt x="1876738" y="2931089"/>
                </a:cubicBezTo>
                <a:lnTo>
                  <a:pt x="1903868" y="2939508"/>
                </a:lnTo>
                <a:lnTo>
                  <a:pt x="1908440" y="2924453"/>
                </a:lnTo>
                <a:cubicBezTo>
                  <a:pt x="2024131" y="2644980"/>
                  <a:pt x="2294968" y="2448880"/>
                  <a:pt x="2610633" y="2448880"/>
                </a:cubicBezTo>
                <a:close/>
                <a:moveTo>
                  <a:pt x="1328895" y="1748195"/>
                </a:moveTo>
                <a:cubicBezTo>
                  <a:pt x="1368043" y="1748195"/>
                  <a:pt x="1398897" y="1765115"/>
                  <a:pt x="1421457" y="1798955"/>
                </a:cubicBezTo>
                <a:cubicBezTo>
                  <a:pt x="1444017" y="1832795"/>
                  <a:pt x="1455297" y="1879076"/>
                  <a:pt x="1455297" y="1937798"/>
                </a:cubicBezTo>
                <a:cubicBezTo>
                  <a:pt x="1455297" y="1993202"/>
                  <a:pt x="1443353" y="2037326"/>
                  <a:pt x="1419466" y="2070171"/>
                </a:cubicBezTo>
                <a:cubicBezTo>
                  <a:pt x="1395579" y="2103015"/>
                  <a:pt x="1364228" y="2119438"/>
                  <a:pt x="1325411" y="2119438"/>
                </a:cubicBezTo>
                <a:cubicBezTo>
                  <a:pt x="1284605" y="2119438"/>
                  <a:pt x="1252341" y="2103181"/>
                  <a:pt x="1228620" y="2070668"/>
                </a:cubicBezTo>
                <a:cubicBezTo>
                  <a:pt x="1204899" y="2038156"/>
                  <a:pt x="1193038" y="1992870"/>
                  <a:pt x="1193038" y="1934812"/>
                </a:cubicBezTo>
                <a:cubicBezTo>
                  <a:pt x="1193038" y="1875426"/>
                  <a:pt x="1204981" y="1829477"/>
                  <a:pt x="1228869" y="1796964"/>
                </a:cubicBezTo>
                <a:cubicBezTo>
                  <a:pt x="1252755" y="1764451"/>
                  <a:pt x="1286097" y="1748195"/>
                  <a:pt x="1328895" y="1748195"/>
                </a:cubicBezTo>
                <a:close/>
                <a:moveTo>
                  <a:pt x="1785481" y="1577006"/>
                </a:moveTo>
                <a:lnTo>
                  <a:pt x="1785481" y="2290627"/>
                </a:lnTo>
                <a:lnTo>
                  <a:pt x="2246299" y="2290627"/>
                </a:lnTo>
                <a:lnTo>
                  <a:pt x="2246299" y="2122423"/>
                </a:lnTo>
                <a:lnTo>
                  <a:pt x="2000463" y="2122423"/>
                </a:lnTo>
                <a:lnTo>
                  <a:pt x="2000463" y="1577006"/>
                </a:lnTo>
                <a:close/>
                <a:moveTo>
                  <a:pt x="1330885" y="1565062"/>
                </a:moveTo>
                <a:cubicBezTo>
                  <a:pt x="1259888" y="1565062"/>
                  <a:pt x="1196522" y="1580904"/>
                  <a:pt x="1140785" y="1612587"/>
                </a:cubicBezTo>
                <a:cubicBezTo>
                  <a:pt x="1085049" y="1644270"/>
                  <a:pt x="1041754" y="1689141"/>
                  <a:pt x="1010900" y="1747200"/>
                </a:cubicBezTo>
                <a:cubicBezTo>
                  <a:pt x="980046" y="1805258"/>
                  <a:pt x="964619" y="1870616"/>
                  <a:pt x="964619" y="1943272"/>
                </a:cubicBezTo>
                <a:cubicBezTo>
                  <a:pt x="964619" y="2012610"/>
                  <a:pt x="979880" y="2074733"/>
                  <a:pt x="1010403" y="2129639"/>
                </a:cubicBezTo>
                <a:cubicBezTo>
                  <a:pt x="1040925" y="2184546"/>
                  <a:pt x="1083639" y="2227178"/>
                  <a:pt x="1138546" y="2257534"/>
                </a:cubicBezTo>
                <a:cubicBezTo>
                  <a:pt x="1193453" y="2287890"/>
                  <a:pt x="1254414" y="2303068"/>
                  <a:pt x="1321430" y="2303068"/>
                </a:cubicBezTo>
                <a:cubicBezTo>
                  <a:pt x="1350294" y="2303068"/>
                  <a:pt x="1377996" y="2300248"/>
                  <a:pt x="1404537" y="2294608"/>
                </a:cubicBezTo>
                <a:lnTo>
                  <a:pt x="1495108" y="2386672"/>
                </a:lnTo>
                <a:lnTo>
                  <a:pt x="1764831" y="2386672"/>
                </a:lnTo>
                <a:lnTo>
                  <a:pt x="1576224" y="2204535"/>
                </a:lnTo>
                <a:cubicBezTo>
                  <a:pt x="1647553" y="2133206"/>
                  <a:pt x="1683217" y="2042303"/>
                  <a:pt x="1683217" y="1931826"/>
                </a:cubicBezTo>
                <a:cubicBezTo>
                  <a:pt x="1683217" y="1860497"/>
                  <a:pt x="1668537" y="1796715"/>
                  <a:pt x="1639176" y="1740482"/>
                </a:cubicBezTo>
                <a:cubicBezTo>
                  <a:pt x="1609815" y="1684248"/>
                  <a:pt x="1568179" y="1640953"/>
                  <a:pt x="1514267" y="1610597"/>
                </a:cubicBezTo>
                <a:cubicBezTo>
                  <a:pt x="1460356" y="1580240"/>
                  <a:pt x="1399229" y="1565062"/>
                  <a:pt x="1330885" y="1565062"/>
                </a:cubicBezTo>
                <a:close/>
                <a:moveTo>
                  <a:pt x="683674" y="1565062"/>
                </a:moveTo>
                <a:cubicBezTo>
                  <a:pt x="595425" y="1565062"/>
                  <a:pt x="525091" y="1585714"/>
                  <a:pt x="472673" y="1627019"/>
                </a:cubicBezTo>
                <a:cubicBezTo>
                  <a:pt x="420254" y="1668323"/>
                  <a:pt x="394045" y="1723479"/>
                  <a:pt x="394045" y="1792485"/>
                </a:cubicBezTo>
                <a:cubicBezTo>
                  <a:pt x="394045" y="1891019"/>
                  <a:pt x="451440" y="1962348"/>
                  <a:pt x="566230" y="2006472"/>
                </a:cubicBezTo>
                <a:cubicBezTo>
                  <a:pt x="601728" y="2019743"/>
                  <a:pt x="626030" y="2030193"/>
                  <a:pt x="639135" y="2037824"/>
                </a:cubicBezTo>
                <a:cubicBezTo>
                  <a:pt x="652239" y="2045455"/>
                  <a:pt x="662026" y="2053666"/>
                  <a:pt x="668496" y="2062457"/>
                </a:cubicBezTo>
                <a:cubicBezTo>
                  <a:pt x="674965" y="2071249"/>
                  <a:pt x="678200" y="2081451"/>
                  <a:pt x="678200" y="2093062"/>
                </a:cubicBezTo>
                <a:cubicBezTo>
                  <a:pt x="678200" y="2109319"/>
                  <a:pt x="671730" y="2121677"/>
                  <a:pt x="658792" y="2130137"/>
                </a:cubicBezTo>
                <a:cubicBezTo>
                  <a:pt x="645853" y="2138597"/>
                  <a:pt x="627606" y="2142827"/>
                  <a:pt x="604051" y="2142827"/>
                </a:cubicBezTo>
                <a:cubicBezTo>
                  <a:pt x="572865" y="2142827"/>
                  <a:pt x="539191" y="2136109"/>
                  <a:pt x="503029" y="2122672"/>
                </a:cubicBezTo>
                <a:cubicBezTo>
                  <a:pt x="466867" y="2109236"/>
                  <a:pt x="433857" y="2091570"/>
                  <a:pt x="403998" y="2069673"/>
                </a:cubicBezTo>
                <a:lnTo>
                  <a:pt x="403998" y="2265247"/>
                </a:lnTo>
                <a:cubicBezTo>
                  <a:pt x="466037" y="2290461"/>
                  <a:pt x="534381" y="2303068"/>
                  <a:pt x="609027" y="2303068"/>
                </a:cubicBezTo>
                <a:cubicBezTo>
                  <a:pt x="673389" y="2303068"/>
                  <a:pt x="728462" y="2294442"/>
                  <a:pt x="774245" y="2277191"/>
                </a:cubicBezTo>
                <a:cubicBezTo>
                  <a:pt x="820028" y="2259939"/>
                  <a:pt x="855610" y="2233730"/>
                  <a:pt x="880990" y="2198563"/>
                </a:cubicBezTo>
                <a:cubicBezTo>
                  <a:pt x="906370" y="2163396"/>
                  <a:pt x="919059" y="2122092"/>
                  <a:pt x="919059" y="2074650"/>
                </a:cubicBezTo>
                <a:cubicBezTo>
                  <a:pt x="919059" y="2025881"/>
                  <a:pt x="903715" y="1983747"/>
                  <a:pt x="873027" y="1948248"/>
                </a:cubicBezTo>
                <a:cubicBezTo>
                  <a:pt x="842339" y="1912749"/>
                  <a:pt x="790004" y="1880071"/>
                  <a:pt x="716021" y="1850212"/>
                </a:cubicBezTo>
                <a:cubicBezTo>
                  <a:pt x="678532" y="1834619"/>
                  <a:pt x="653898" y="1821929"/>
                  <a:pt x="642121" y="1812142"/>
                </a:cubicBezTo>
                <a:cubicBezTo>
                  <a:pt x="630343" y="1802355"/>
                  <a:pt x="624454" y="1789997"/>
                  <a:pt x="624454" y="1775068"/>
                </a:cubicBezTo>
                <a:cubicBezTo>
                  <a:pt x="624454" y="1759475"/>
                  <a:pt x="631753" y="1747200"/>
                  <a:pt x="646350" y="1738242"/>
                </a:cubicBezTo>
                <a:cubicBezTo>
                  <a:pt x="660948" y="1729285"/>
                  <a:pt x="680190" y="1724806"/>
                  <a:pt x="704077" y="1724806"/>
                </a:cubicBezTo>
                <a:cubicBezTo>
                  <a:pt x="762136" y="1724806"/>
                  <a:pt x="821189" y="1741228"/>
                  <a:pt x="881239" y="1774073"/>
                </a:cubicBezTo>
                <a:lnTo>
                  <a:pt x="881239" y="1592433"/>
                </a:lnTo>
                <a:cubicBezTo>
                  <a:pt x="850385" y="1584139"/>
                  <a:pt x="826415" y="1578499"/>
                  <a:pt x="809329" y="1575513"/>
                </a:cubicBezTo>
                <a:cubicBezTo>
                  <a:pt x="792243" y="1572527"/>
                  <a:pt x="773250" y="1570039"/>
                  <a:pt x="752349" y="1568048"/>
                </a:cubicBezTo>
                <a:cubicBezTo>
                  <a:pt x="731448" y="1566057"/>
                  <a:pt x="708556" y="1565062"/>
                  <a:pt x="683674" y="1565062"/>
                </a:cubicBezTo>
                <a:close/>
                <a:moveTo>
                  <a:pt x="1309044" y="196190"/>
                </a:moveTo>
                <a:cubicBezTo>
                  <a:pt x="777755" y="196190"/>
                  <a:pt x="347062" y="332363"/>
                  <a:pt x="347062" y="500340"/>
                </a:cubicBezTo>
                <a:cubicBezTo>
                  <a:pt x="347062" y="668316"/>
                  <a:pt x="777755" y="804488"/>
                  <a:pt x="1309044" y="804488"/>
                </a:cubicBezTo>
                <a:cubicBezTo>
                  <a:pt x="1840335" y="804488"/>
                  <a:pt x="2271029" y="668316"/>
                  <a:pt x="2271029" y="500340"/>
                </a:cubicBezTo>
                <a:cubicBezTo>
                  <a:pt x="2271029" y="332363"/>
                  <a:pt x="1840335" y="196190"/>
                  <a:pt x="1309044" y="196190"/>
                </a:cubicBezTo>
                <a:close/>
                <a:moveTo>
                  <a:pt x="1315224" y="0"/>
                </a:moveTo>
                <a:cubicBezTo>
                  <a:pt x="2041487" y="0"/>
                  <a:pt x="2630444" y="263538"/>
                  <a:pt x="2630444" y="588894"/>
                </a:cubicBezTo>
                <a:cubicBezTo>
                  <a:pt x="2632582" y="1185624"/>
                  <a:pt x="2634718" y="1782357"/>
                  <a:pt x="2636856" y="2379088"/>
                </a:cubicBezTo>
                <a:cubicBezTo>
                  <a:pt x="2239277" y="2346543"/>
                  <a:pt x="1952849" y="2602556"/>
                  <a:pt x="1860931" y="2847882"/>
                </a:cubicBezTo>
                <a:cubicBezTo>
                  <a:pt x="1610647" y="2807470"/>
                  <a:pt x="1299367" y="2933621"/>
                  <a:pt x="1167213" y="3297268"/>
                </a:cubicBezTo>
                <a:cubicBezTo>
                  <a:pt x="1137653" y="3455719"/>
                  <a:pt x="1164439" y="3466365"/>
                  <a:pt x="1144936" y="3503600"/>
                </a:cubicBezTo>
                <a:cubicBezTo>
                  <a:pt x="1125433" y="3540836"/>
                  <a:pt x="1157653" y="3515663"/>
                  <a:pt x="1050193" y="3520680"/>
                </a:cubicBezTo>
                <a:cubicBezTo>
                  <a:pt x="450921" y="3465791"/>
                  <a:pt x="0" y="3228437"/>
                  <a:pt x="0" y="2943751"/>
                </a:cubicBezTo>
                <a:lnTo>
                  <a:pt x="0" y="588894"/>
                </a:lnTo>
                <a:cubicBezTo>
                  <a:pt x="0" y="263538"/>
                  <a:pt x="588957" y="0"/>
                  <a:pt x="1315224" y="0"/>
                </a:cubicBezTo>
                <a:close/>
              </a:path>
            </a:pathLst>
          </a:custGeom>
          <a:solidFill>
            <a:srgbClr val="282828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8000" b="0" i="0" u="none" strike="noStrike" kern="0" cap="none" spc="0" normalizeH="0" baseline="0" noProof="0" dirty="0">
              <a:ln>
                <a:noFill/>
              </a:ln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effectLst/>
              <a:uLnTx/>
              <a:uFillTx/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7143145" y="3846000"/>
            <a:ext cx="681898" cy="571256"/>
            <a:chOff x="7413678" y="3759975"/>
            <a:chExt cx="681898" cy="571256"/>
          </a:xfrm>
        </p:grpSpPr>
        <p:sp>
          <p:nvSpPr>
            <p:cNvPr id="60" name="Rounded Rectangle 27"/>
            <p:cNvSpPr/>
            <p:nvPr/>
          </p:nvSpPr>
          <p:spPr>
            <a:xfrm>
              <a:off x="7413678" y="3759975"/>
              <a:ext cx="681898" cy="571256"/>
            </a:xfrm>
            <a:prstGeom prst="roundRect">
              <a:avLst>
                <a:gd name="adj" fmla="val 0"/>
              </a:avLst>
            </a:prstGeom>
            <a:noFill/>
            <a:ln w="12700">
              <a:solidFill>
                <a:srgbClr val="1E1E1E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1" name="Freeform 28"/>
            <p:cNvSpPr/>
            <p:nvPr/>
          </p:nvSpPr>
          <p:spPr bwMode="auto">
            <a:xfrm>
              <a:off x="7607579" y="3869554"/>
              <a:ext cx="328538" cy="347237"/>
            </a:xfrm>
            <a:custGeom>
              <a:avLst/>
              <a:gdLst>
                <a:gd name="connsiteX0" fmla="*/ 391886 w 6079389"/>
                <a:gd name="connsiteY0" fmla="*/ 3446312 h 6425371"/>
                <a:gd name="connsiteX1" fmla="*/ 783772 w 6079389"/>
                <a:gd name="connsiteY1" fmla="*/ 3838198 h 6425371"/>
                <a:gd name="connsiteX2" fmla="*/ 783771 w 6079389"/>
                <a:gd name="connsiteY2" fmla="*/ 4814284 h 6425371"/>
                <a:gd name="connsiteX3" fmla="*/ 391885 w 6079389"/>
                <a:gd name="connsiteY3" fmla="*/ 5206170 h 6425371"/>
                <a:gd name="connsiteX4" fmla="*/ 391886 w 6079389"/>
                <a:gd name="connsiteY4" fmla="*/ 5206169 h 6425371"/>
                <a:gd name="connsiteX5" fmla="*/ 0 w 6079389"/>
                <a:gd name="connsiteY5" fmla="*/ 4814283 h 6425371"/>
                <a:gd name="connsiteX6" fmla="*/ 0 w 6079389"/>
                <a:gd name="connsiteY6" fmla="*/ 3838198 h 6425371"/>
                <a:gd name="connsiteX7" fmla="*/ 391886 w 6079389"/>
                <a:gd name="connsiteY7" fmla="*/ 3446312 h 6425371"/>
                <a:gd name="connsiteX8" fmla="*/ 1531258 w 6079389"/>
                <a:gd name="connsiteY8" fmla="*/ 3090714 h 6425371"/>
                <a:gd name="connsiteX9" fmla="*/ 1923144 w 6079389"/>
                <a:gd name="connsiteY9" fmla="*/ 3482600 h 6425371"/>
                <a:gd name="connsiteX10" fmla="*/ 1923143 w 6079389"/>
                <a:gd name="connsiteY10" fmla="*/ 5169881 h 6425371"/>
                <a:gd name="connsiteX11" fmla="*/ 1531257 w 6079389"/>
                <a:gd name="connsiteY11" fmla="*/ 5561767 h 6425371"/>
                <a:gd name="connsiteX12" fmla="*/ 1531258 w 6079389"/>
                <a:gd name="connsiteY12" fmla="*/ 5561766 h 6425371"/>
                <a:gd name="connsiteX13" fmla="*/ 1139372 w 6079389"/>
                <a:gd name="connsiteY13" fmla="*/ 5169880 h 6425371"/>
                <a:gd name="connsiteX14" fmla="*/ 1139372 w 6079389"/>
                <a:gd name="connsiteY14" fmla="*/ 3482600 h 6425371"/>
                <a:gd name="connsiteX15" fmla="*/ 1531258 w 6079389"/>
                <a:gd name="connsiteY15" fmla="*/ 3090714 h 6425371"/>
                <a:gd name="connsiteX16" fmla="*/ 2670630 w 6079389"/>
                <a:gd name="connsiteY16" fmla="*/ 2655284 h 6425371"/>
                <a:gd name="connsiteX17" fmla="*/ 3062516 w 6079389"/>
                <a:gd name="connsiteY17" fmla="*/ 3047170 h 6425371"/>
                <a:gd name="connsiteX18" fmla="*/ 3062515 w 6079389"/>
                <a:gd name="connsiteY18" fmla="*/ 5605309 h 6425371"/>
                <a:gd name="connsiteX19" fmla="*/ 2670629 w 6079389"/>
                <a:gd name="connsiteY19" fmla="*/ 5997195 h 6425371"/>
                <a:gd name="connsiteX20" fmla="*/ 2670630 w 6079389"/>
                <a:gd name="connsiteY20" fmla="*/ 5997194 h 6425371"/>
                <a:gd name="connsiteX21" fmla="*/ 2278744 w 6079389"/>
                <a:gd name="connsiteY21" fmla="*/ 5605308 h 6425371"/>
                <a:gd name="connsiteX22" fmla="*/ 2278744 w 6079389"/>
                <a:gd name="connsiteY22" fmla="*/ 3047170 h 6425371"/>
                <a:gd name="connsiteX23" fmla="*/ 2670630 w 6079389"/>
                <a:gd name="connsiteY23" fmla="*/ 2655284 h 6425371"/>
                <a:gd name="connsiteX24" fmla="*/ 3810002 w 6079389"/>
                <a:gd name="connsiteY24" fmla="*/ 2227106 h 6425371"/>
                <a:gd name="connsiteX25" fmla="*/ 4201888 w 6079389"/>
                <a:gd name="connsiteY25" fmla="*/ 2618992 h 6425371"/>
                <a:gd name="connsiteX26" fmla="*/ 4201887 w 6079389"/>
                <a:gd name="connsiteY26" fmla="*/ 6033485 h 6425371"/>
                <a:gd name="connsiteX27" fmla="*/ 3810001 w 6079389"/>
                <a:gd name="connsiteY27" fmla="*/ 6425371 h 6425371"/>
                <a:gd name="connsiteX28" fmla="*/ 3810002 w 6079389"/>
                <a:gd name="connsiteY28" fmla="*/ 6425370 h 6425371"/>
                <a:gd name="connsiteX29" fmla="*/ 3418116 w 6079389"/>
                <a:gd name="connsiteY29" fmla="*/ 6033484 h 6425371"/>
                <a:gd name="connsiteX30" fmla="*/ 3418116 w 6079389"/>
                <a:gd name="connsiteY30" fmla="*/ 2618992 h 6425371"/>
                <a:gd name="connsiteX31" fmla="*/ 3810002 w 6079389"/>
                <a:gd name="connsiteY31" fmla="*/ 2227106 h 6425371"/>
                <a:gd name="connsiteX32" fmla="*/ 808679 w 6079389"/>
                <a:gd name="connsiteY32" fmla="*/ 1114 h 6425371"/>
                <a:gd name="connsiteX33" fmla="*/ 926895 w 6079389"/>
                <a:gd name="connsiteY33" fmla="*/ 20551 h 6425371"/>
                <a:gd name="connsiteX34" fmla="*/ 5587189 w 6079389"/>
                <a:gd name="connsiteY34" fmla="*/ 1434210 h 6425371"/>
                <a:gd name="connsiteX35" fmla="*/ 6069794 w 6079389"/>
                <a:gd name="connsiteY35" fmla="*/ 1993544 h 6425371"/>
                <a:gd name="connsiteX36" fmla="*/ 6079389 w 6079389"/>
                <a:gd name="connsiteY36" fmla="*/ 5307043 h 6425371"/>
                <a:gd name="connsiteX37" fmla="*/ 5810258 w 6079389"/>
                <a:gd name="connsiteY37" fmla="*/ 5768485 h 6425371"/>
                <a:gd name="connsiteX38" fmla="*/ 5345135 w 6079389"/>
                <a:gd name="connsiteY38" fmla="*/ 5858727 h 6425371"/>
                <a:gd name="connsiteX39" fmla="*/ 5219433 w 6079389"/>
                <a:gd name="connsiteY39" fmla="*/ 5835161 h 6425371"/>
                <a:gd name="connsiteX40" fmla="*/ 4766077 w 6079389"/>
                <a:gd name="connsiteY40" fmla="*/ 5678449 h 6425371"/>
                <a:gd name="connsiteX41" fmla="*/ 4668743 w 6079389"/>
                <a:gd name="connsiteY41" fmla="*/ 5478276 h 6425371"/>
                <a:gd name="connsiteX42" fmla="*/ 4868916 w 6079389"/>
                <a:gd name="connsiteY42" fmla="*/ 5380942 h 6425371"/>
                <a:gd name="connsiteX43" fmla="*/ 5322272 w 6079389"/>
                <a:gd name="connsiteY43" fmla="*/ 5537654 h 6425371"/>
                <a:gd name="connsiteX44" fmla="*/ 5612887 w 6079389"/>
                <a:gd name="connsiteY44" fmla="*/ 5536560 h 6425371"/>
                <a:gd name="connsiteX45" fmla="*/ 5783942 w 6079389"/>
                <a:gd name="connsiteY45" fmla="*/ 5264226 h 6425371"/>
                <a:gd name="connsiteX46" fmla="*/ 5787925 w 6079389"/>
                <a:gd name="connsiteY46" fmla="*/ 1967172 h 6425371"/>
                <a:gd name="connsiteX47" fmla="*/ 5502375 w 6079389"/>
                <a:gd name="connsiteY47" fmla="*/ 1733625 h 6425371"/>
                <a:gd name="connsiteX48" fmla="*/ 769189 w 6079389"/>
                <a:gd name="connsiteY48" fmla="*/ 311225 h 6425371"/>
                <a:gd name="connsiteX49" fmla="*/ 486578 w 6079389"/>
                <a:gd name="connsiteY49" fmla="*/ 541560 h 6425371"/>
                <a:gd name="connsiteX50" fmla="*/ 481719 w 6079389"/>
                <a:gd name="connsiteY50" fmla="*/ 589762 h 6425371"/>
                <a:gd name="connsiteX51" fmla="*/ 480717 w 6079389"/>
                <a:gd name="connsiteY51" fmla="*/ 589762 h 6425371"/>
                <a:gd name="connsiteX52" fmla="*/ 480716 w 6079389"/>
                <a:gd name="connsiteY52" fmla="*/ 2839184 h 6425371"/>
                <a:gd name="connsiteX53" fmla="*/ 331070 w 6079389"/>
                <a:gd name="connsiteY53" fmla="*/ 2988830 h 6425371"/>
                <a:gd name="connsiteX54" fmla="*/ 331071 w 6079389"/>
                <a:gd name="connsiteY54" fmla="*/ 2988829 h 6425371"/>
                <a:gd name="connsiteX55" fmla="*/ 181425 w 6079389"/>
                <a:gd name="connsiteY55" fmla="*/ 2839183 h 6425371"/>
                <a:gd name="connsiteX56" fmla="*/ 181426 w 6079389"/>
                <a:gd name="connsiteY56" fmla="*/ 557970 h 6425371"/>
                <a:gd name="connsiteX57" fmla="*/ 182475 w 6079389"/>
                <a:gd name="connsiteY57" fmla="*/ 557970 h 6425371"/>
                <a:gd name="connsiteX58" fmla="*/ 182394 w 6079389"/>
                <a:gd name="connsiteY58" fmla="*/ 555809 h 6425371"/>
                <a:gd name="connsiteX59" fmla="*/ 201831 w 6079389"/>
                <a:gd name="connsiteY59" fmla="*/ 437593 h 6425371"/>
                <a:gd name="connsiteX60" fmla="*/ 808679 w 6079389"/>
                <a:gd name="connsiteY60" fmla="*/ 1114 h 6425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6079389" h="6425371">
                  <a:moveTo>
                    <a:pt x="391886" y="3446312"/>
                  </a:moveTo>
                  <a:cubicBezTo>
                    <a:pt x="608319" y="3446312"/>
                    <a:pt x="783772" y="3621765"/>
                    <a:pt x="783772" y="3838198"/>
                  </a:cubicBezTo>
                  <a:cubicBezTo>
                    <a:pt x="783772" y="4163560"/>
                    <a:pt x="783771" y="4488922"/>
                    <a:pt x="783771" y="4814284"/>
                  </a:cubicBezTo>
                  <a:cubicBezTo>
                    <a:pt x="783771" y="5030717"/>
                    <a:pt x="608318" y="5206170"/>
                    <a:pt x="391885" y="5206170"/>
                  </a:cubicBezTo>
                  <a:lnTo>
                    <a:pt x="391886" y="5206169"/>
                  </a:lnTo>
                  <a:cubicBezTo>
                    <a:pt x="175453" y="5206169"/>
                    <a:pt x="0" y="5030716"/>
                    <a:pt x="0" y="4814283"/>
                  </a:cubicBezTo>
                  <a:lnTo>
                    <a:pt x="0" y="3838198"/>
                  </a:lnTo>
                  <a:cubicBezTo>
                    <a:pt x="0" y="3621765"/>
                    <a:pt x="175453" y="3446312"/>
                    <a:pt x="391886" y="3446312"/>
                  </a:cubicBezTo>
                  <a:close/>
                  <a:moveTo>
                    <a:pt x="1531258" y="3090714"/>
                  </a:moveTo>
                  <a:cubicBezTo>
                    <a:pt x="1747691" y="3090714"/>
                    <a:pt x="1923144" y="3266167"/>
                    <a:pt x="1923144" y="3482600"/>
                  </a:cubicBezTo>
                  <a:cubicBezTo>
                    <a:pt x="1923144" y="4045027"/>
                    <a:pt x="1923143" y="4607454"/>
                    <a:pt x="1923143" y="5169881"/>
                  </a:cubicBezTo>
                  <a:cubicBezTo>
                    <a:pt x="1923143" y="5386314"/>
                    <a:pt x="1747690" y="5561767"/>
                    <a:pt x="1531257" y="5561767"/>
                  </a:cubicBezTo>
                  <a:lnTo>
                    <a:pt x="1531258" y="5561766"/>
                  </a:lnTo>
                  <a:cubicBezTo>
                    <a:pt x="1314825" y="5561766"/>
                    <a:pt x="1139372" y="5386313"/>
                    <a:pt x="1139372" y="5169880"/>
                  </a:cubicBezTo>
                  <a:lnTo>
                    <a:pt x="1139372" y="3482600"/>
                  </a:lnTo>
                  <a:cubicBezTo>
                    <a:pt x="1139372" y="3266167"/>
                    <a:pt x="1314825" y="3090714"/>
                    <a:pt x="1531258" y="3090714"/>
                  </a:cubicBezTo>
                  <a:close/>
                  <a:moveTo>
                    <a:pt x="2670630" y="2655284"/>
                  </a:moveTo>
                  <a:cubicBezTo>
                    <a:pt x="2887063" y="2655284"/>
                    <a:pt x="3062516" y="2830737"/>
                    <a:pt x="3062516" y="3047170"/>
                  </a:cubicBezTo>
                  <a:cubicBezTo>
                    <a:pt x="3062516" y="3899883"/>
                    <a:pt x="3062515" y="4752596"/>
                    <a:pt x="3062515" y="5605309"/>
                  </a:cubicBezTo>
                  <a:cubicBezTo>
                    <a:pt x="3062515" y="5821742"/>
                    <a:pt x="2887062" y="5997195"/>
                    <a:pt x="2670629" y="5997195"/>
                  </a:cubicBezTo>
                  <a:lnTo>
                    <a:pt x="2670630" y="5997194"/>
                  </a:lnTo>
                  <a:cubicBezTo>
                    <a:pt x="2454197" y="5997194"/>
                    <a:pt x="2278744" y="5821741"/>
                    <a:pt x="2278744" y="5605308"/>
                  </a:cubicBezTo>
                  <a:lnTo>
                    <a:pt x="2278744" y="3047170"/>
                  </a:lnTo>
                  <a:cubicBezTo>
                    <a:pt x="2278744" y="2830737"/>
                    <a:pt x="2454197" y="2655284"/>
                    <a:pt x="2670630" y="2655284"/>
                  </a:cubicBezTo>
                  <a:close/>
                  <a:moveTo>
                    <a:pt x="3810002" y="2227106"/>
                  </a:moveTo>
                  <a:cubicBezTo>
                    <a:pt x="4026435" y="2227106"/>
                    <a:pt x="4201888" y="2402559"/>
                    <a:pt x="4201888" y="2618992"/>
                  </a:cubicBezTo>
                  <a:cubicBezTo>
                    <a:pt x="4201888" y="3757156"/>
                    <a:pt x="4201887" y="4895321"/>
                    <a:pt x="4201887" y="6033485"/>
                  </a:cubicBezTo>
                  <a:cubicBezTo>
                    <a:pt x="4201887" y="6249918"/>
                    <a:pt x="4026434" y="6425371"/>
                    <a:pt x="3810001" y="6425371"/>
                  </a:cubicBezTo>
                  <a:lnTo>
                    <a:pt x="3810002" y="6425370"/>
                  </a:lnTo>
                  <a:cubicBezTo>
                    <a:pt x="3593569" y="6425370"/>
                    <a:pt x="3418116" y="6249917"/>
                    <a:pt x="3418116" y="6033484"/>
                  </a:cubicBezTo>
                  <a:lnTo>
                    <a:pt x="3418116" y="2618992"/>
                  </a:lnTo>
                  <a:cubicBezTo>
                    <a:pt x="3418116" y="2402559"/>
                    <a:pt x="3593569" y="2227106"/>
                    <a:pt x="3810002" y="2227106"/>
                  </a:cubicBezTo>
                  <a:close/>
                  <a:moveTo>
                    <a:pt x="808679" y="1114"/>
                  </a:moveTo>
                  <a:lnTo>
                    <a:pt x="926895" y="20551"/>
                  </a:lnTo>
                  <a:lnTo>
                    <a:pt x="5587189" y="1434210"/>
                  </a:lnTo>
                  <a:cubicBezTo>
                    <a:pt x="6049287" y="1575150"/>
                    <a:pt x="6072666" y="1832395"/>
                    <a:pt x="6069794" y="1993544"/>
                  </a:cubicBezTo>
                  <a:cubicBezTo>
                    <a:pt x="6059298" y="2680744"/>
                    <a:pt x="6071846" y="4619829"/>
                    <a:pt x="6079389" y="5307043"/>
                  </a:cubicBezTo>
                  <a:cubicBezTo>
                    <a:pt x="6079269" y="5510180"/>
                    <a:pt x="5961613" y="5663542"/>
                    <a:pt x="5810258" y="5768485"/>
                  </a:cubicBezTo>
                  <a:cubicBezTo>
                    <a:pt x="5671304" y="5864830"/>
                    <a:pt x="5503187" y="5895562"/>
                    <a:pt x="5345135" y="5858727"/>
                  </a:cubicBezTo>
                  <a:lnTo>
                    <a:pt x="5219433" y="5835161"/>
                  </a:lnTo>
                  <a:lnTo>
                    <a:pt x="4766077" y="5678449"/>
                  </a:lnTo>
                  <a:cubicBezTo>
                    <a:pt x="4683922" y="5650051"/>
                    <a:pt x="4640344" y="5560430"/>
                    <a:pt x="4668743" y="5478276"/>
                  </a:cubicBezTo>
                  <a:cubicBezTo>
                    <a:pt x="4697141" y="5396121"/>
                    <a:pt x="4786762" y="5352544"/>
                    <a:pt x="4868916" y="5380942"/>
                  </a:cubicBezTo>
                  <a:lnTo>
                    <a:pt x="5322272" y="5537654"/>
                  </a:lnTo>
                  <a:cubicBezTo>
                    <a:pt x="5411887" y="5562689"/>
                    <a:pt x="5526041" y="5599877"/>
                    <a:pt x="5612887" y="5536560"/>
                  </a:cubicBezTo>
                  <a:cubicBezTo>
                    <a:pt x="5699733" y="5473243"/>
                    <a:pt x="5776844" y="5376525"/>
                    <a:pt x="5783942" y="5264226"/>
                  </a:cubicBezTo>
                  <a:cubicBezTo>
                    <a:pt x="5785270" y="4165208"/>
                    <a:pt x="5786597" y="3066190"/>
                    <a:pt x="5787925" y="1967172"/>
                  </a:cubicBezTo>
                  <a:cubicBezTo>
                    <a:pt x="5773762" y="1849640"/>
                    <a:pt x="5704476" y="1802152"/>
                    <a:pt x="5502375" y="1733625"/>
                  </a:cubicBezTo>
                  <a:cubicBezTo>
                    <a:pt x="4665017" y="1449701"/>
                    <a:pt x="1605155" y="509902"/>
                    <a:pt x="769189" y="311225"/>
                  </a:cubicBezTo>
                  <a:cubicBezTo>
                    <a:pt x="629785" y="311225"/>
                    <a:pt x="513477" y="410108"/>
                    <a:pt x="486578" y="541560"/>
                  </a:cubicBezTo>
                  <a:lnTo>
                    <a:pt x="481719" y="589762"/>
                  </a:lnTo>
                  <a:lnTo>
                    <a:pt x="480717" y="589762"/>
                  </a:lnTo>
                  <a:cubicBezTo>
                    <a:pt x="480717" y="1339569"/>
                    <a:pt x="480716" y="2089377"/>
                    <a:pt x="480716" y="2839184"/>
                  </a:cubicBezTo>
                  <a:cubicBezTo>
                    <a:pt x="480716" y="2921831"/>
                    <a:pt x="413717" y="2988830"/>
                    <a:pt x="331070" y="2988830"/>
                  </a:cubicBezTo>
                  <a:lnTo>
                    <a:pt x="331071" y="2988829"/>
                  </a:lnTo>
                  <a:cubicBezTo>
                    <a:pt x="248424" y="2988829"/>
                    <a:pt x="181425" y="2921830"/>
                    <a:pt x="181425" y="2839183"/>
                  </a:cubicBezTo>
                  <a:cubicBezTo>
                    <a:pt x="181425" y="2078779"/>
                    <a:pt x="181426" y="1318374"/>
                    <a:pt x="181426" y="557970"/>
                  </a:cubicBezTo>
                  <a:lnTo>
                    <a:pt x="182475" y="557970"/>
                  </a:lnTo>
                  <a:cubicBezTo>
                    <a:pt x="182448" y="557250"/>
                    <a:pt x="182421" y="556529"/>
                    <a:pt x="182394" y="555809"/>
                  </a:cubicBezTo>
                  <a:cubicBezTo>
                    <a:pt x="184813" y="516583"/>
                    <a:pt x="191199" y="477016"/>
                    <a:pt x="201831" y="437593"/>
                  </a:cubicBezTo>
                  <a:cubicBezTo>
                    <a:pt x="276256" y="161632"/>
                    <a:pt x="534099" y="-15818"/>
                    <a:pt x="808679" y="111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42" name="TextBox 41"/>
          <p:cNvSpPr txBox="1"/>
          <p:nvPr/>
        </p:nvSpPr>
        <p:spPr>
          <a:xfrm>
            <a:off x="6188366" y="3130306"/>
            <a:ext cx="27057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PBIE Workspace 1</a:t>
            </a:r>
          </a:p>
        </p:txBody>
      </p:sp>
      <p:cxnSp>
        <p:nvCxnSpPr>
          <p:cNvPr id="72" name="Straight Arrow Connector 71"/>
          <p:cNvCxnSpPr>
            <a:cxnSpLocks/>
          </p:cNvCxnSpPr>
          <p:nvPr/>
        </p:nvCxnSpPr>
        <p:spPr>
          <a:xfrm flipH="1" flipV="1">
            <a:off x="9831248" y="5120082"/>
            <a:ext cx="5860" cy="589147"/>
          </a:xfrm>
          <a:prstGeom prst="straightConnector1">
            <a:avLst/>
          </a:prstGeom>
          <a:ln w="57150">
            <a:solidFill>
              <a:srgbClr val="00206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5919252" y="5735290"/>
            <a:ext cx="5351134" cy="9252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5997280" y="5763125"/>
            <a:ext cx="28968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Storage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6182793" y="6197568"/>
            <a:ext cx="82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Blob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7253584" y="6197568"/>
            <a:ext cx="12736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Table Storage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8746847" y="6211818"/>
            <a:ext cx="12736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Data Lake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10020449" y="6205759"/>
            <a:ext cx="12736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Etc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…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9921550" y="5322542"/>
            <a:ext cx="82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ETL</a:t>
            </a:r>
          </a:p>
        </p:txBody>
      </p:sp>
    </p:spTree>
    <p:extLst>
      <p:ext uri="{BB962C8B-B14F-4D97-AF65-F5344CB8AC3E}">
        <p14:creationId xmlns:p14="http://schemas.microsoft.com/office/powerpoint/2010/main" val="3025558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6030887" y="2895752"/>
            <a:ext cx="5297027" cy="251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919252" y="2763333"/>
            <a:ext cx="5297027" cy="251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type="body" sz="quarter" idx="10"/>
          </p:nvPr>
        </p:nvSpPr>
        <p:spPr>
          <a:xfrm>
            <a:off x="356896" y="3854129"/>
            <a:ext cx="4320544" cy="2416046"/>
          </a:xfrm>
        </p:spPr>
        <p:txBody>
          <a:bodyPr tIns="0" bIns="91440">
            <a:spAutoFit/>
          </a:bodyPr>
          <a:lstStyle/>
          <a:p>
            <a:r>
              <a:rPr lang="en-US" dirty="0"/>
              <a:t>Isolate tenant data physically</a:t>
            </a:r>
          </a:p>
          <a:p>
            <a:r>
              <a:rPr lang="en-US" dirty="0"/>
              <a:t>Isolate user data within tenant with RLS</a:t>
            </a:r>
          </a:p>
          <a:p>
            <a:r>
              <a:rPr lang="en-US" dirty="0"/>
              <a:t>Use workspaces and/or workspace collections for isolation</a:t>
            </a:r>
          </a:p>
          <a:p>
            <a:r>
              <a:rPr lang="en-US" dirty="0"/>
              <a:t>Application logic to route users to their reporting resources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64602" y="592633"/>
            <a:ext cx="4643916" cy="1366528"/>
          </a:xfrm>
        </p:spPr>
        <p:txBody>
          <a:bodyPr wrap="square" anchor="t">
            <a:spAutoFit/>
          </a:bodyPr>
          <a:lstStyle/>
          <a:p>
            <a:r>
              <a:rPr lang="en-US" sz="3600" dirty="0">
                <a:solidFill>
                  <a:srgbClr val="EDC30D"/>
                </a:solidFill>
              </a:rPr>
              <a:t>Typical Multi-Tenant Architecture</a:t>
            </a:r>
            <a:br>
              <a:rPr lang="en-US" sz="3600" dirty="0">
                <a:solidFill>
                  <a:srgbClr val="EDC30D"/>
                </a:solidFill>
              </a:rPr>
            </a:br>
            <a:r>
              <a:rPr lang="en-US" sz="2000" dirty="0">
                <a:solidFill>
                  <a:prstClr val="white"/>
                </a:solidFill>
              </a:rPr>
              <a:t>SaaS Application</a:t>
            </a:r>
            <a:endParaRPr lang="en-US" sz="3600" dirty="0">
              <a:solidFill>
                <a:srgbClr val="EDC30D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6025476" y="2763333"/>
            <a:ext cx="28968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PBIE Workspace Collection</a:t>
            </a:r>
          </a:p>
        </p:txBody>
      </p:sp>
      <p:sp>
        <p:nvSpPr>
          <p:cNvPr id="6" name="Rectangle 5"/>
          <p:cNvSpPr/>
          <p:nvPr/>
        </p:nvSpPr>
        <p:spPr>
          <a:xfrm>
            <a:off x="6141088" y="3101939"/>
            <a:ext cx="2316849" cy="200438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6218414" y="4291671"/>
            <a:ext cx="22026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Copy of Report 1 with RLS</a:t>
            </a:r>
          </a:p>
        </p:txBody>
      </p:sp>
      <p:cxnSp>
        <p:nvCxnSpPr>
          <p:cNvPr id="44" name="Straight Connector 43"/>
          <p:cNvCxnSpPr>
            <a:cxnSpLocks/>
          </p:cNvCxnSpPr>
          <p:nvPr/>
        </p:nvCxnSpPr>
        <p:spPr>
          <a:xfrm>
            <a:off x="7093960" y="3790772"/>
            <a:ext cx="195451" cy="0"/>
          </a:xfrm>
          <a:prstGeom prst="line">
            <a:avLst/>
          </a:prstGeom>
          <a:ln w="571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cxnSpLocks/>
          </p:cNvCxnSpPr>
          <p:nvPr/>
        </p:nvCxnSpPr>
        <p:spPr>
          <a:xfrm>
            <a:off x="7674106" y="1303714"/>
            <a:ext cx="5861" cy="1404391"/>
          </a:xfrm>
          <a:prstGeom prst="straightConnector1">
            <a:avLst/>
          </a:prstGeom>
          <a:ln w="57150">
            <a:solidFill>
              <a:srgbClr val="00206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cxnSpLocks/>
          </p:cNvCxnSpPr>
          <p:nvPr/>
        </p:nvCxnSpPr>
        <p:spPr>
          <a:xfrm flipH="1" flipV="1">
            <a:off x="9444291" y="1292211"/>
            <a:ext cx="5861" cy="1374602"/>
          </a:xfrm>
          <a:prstGeom prst="straightConnector1">
            <a:avLst/>
          </a:prstGeom>
          <a:ln w="57150">
            <a:solidFill>
              <a:srgbClr val="00206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5919252" y="2171616"/>
            <a:ext cx="5297027" cy="307777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Application Driven Row Level Security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5919253" y="1579899"/>
            <a:ext cx="5297026" cy="30777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Application UI/Permission Logic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6279057" y="995937"/>
            <a:ext cx="4466493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Application User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6256824" y="4575611"/>
            <a:ext cx="218052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Azure SQL for Tenant 1</a:t>
            </a:r>
          </a:p>
        </p:txBody>
      </p:sp>
      <p:sp>
        <p:nvSpPr>
          <p:cNvPr id="55" name="Freeform 34"/>
          <p:cNvSpPr/>
          <p:nvPr/>
        </p:nvSpPr>
        <p:spPr>
          <a:xfrm>
            <a:off x="8213456" y="207197"/>
            <a:ext cx="597694" cy="682297"/>
          </a:xfrm>
          <a:custGeom>
            <a:avLst/>
            <a:gdLst>
              <a:gd name="connsiteX0" fmla="*/ 599650 w 1199300"/>
              <a:gd name="connsiteY0" fmla="*/ 88729 h 1369060"/>
              <a:gd name="connsiteX1" fmla="*/ 270362 w 1199300"/>
              <a:gd name="connsiteY1" fmla="*/ 418017 h 1369060"/>
              <a:gd name="connsiteX2" fmla="*/ 599650 w 1199300"/>
              <a:gd name="connsiteY2" fmla="*/ 747305 h 1369060"/>
              <a:gd name="connsiteX3" fmla="*/ 928938 w 1199300"/>
              <a:gd name="connsiteY3" fmla="*/ 418017 h 1369060"/>
              <a:gd name="connsiteX4" fmla="*/ 599650 w 1199300"/>
              <a:gd name="connsiteY4" fmla="*/ 88729 h 1369060"/>
              <a:gd name="connsiteX5" fmla="*/ 599651 w 1199300"/>
              <a:gd name="connsiteY5" fmla="*/ 0 h 1369060"/>
              <a:gd name="connsiteX6" fmla="*/ 1017668 w 1199300"/>
              <a:gd name="connsiteY6" fmla="*/ 418017 h 1369060"/>
              <a:gd name="connsiteX7" fmla="*/ 833368 w 1199300"/>
              <a:gd name="connsiteY7" fmla="*/ 764643 h 1369060"/>
              <a:gd name="connsiteX8" fmla="*/ 772437 w 1199300"/>
              <a:gd name="connsiteY8" fmla="*/ 797716 h 1369060"/>
              <a:gd name="connsiteX9" fmla="*/ 833061 w 1199300"/>
              <a:gd name="connsiteY9" fmla="*/ 816535 h 1369060"/>
              <a:gd name="connsiteX10" fmla="*/ 1199300 w 1199300"/>
              <a:gd name="connsiteY10" fmla="*/ 1369060 h 1369060"/>
              <a:gd name="connsiteX11" fmla="*/ 1092443 w 1199300"/>
              <a:gd name="connsiteY11" fmla="*/ 1369060 h 1369060"/>
              <a:gd name="connsiteX12" fmla="*/ 599650 w 1199300"/>
              <a:gd name="connsiteY12" fmla="*/ 876268 h 1369060"/>
              <a:gd name="connsiteX13" fmla="*/ 106857 w 1199300"/>
              <a:gd name="connsiteY13" fmla="*/ 1369060 h 1369060"/>
              <a:gd name="connsiteX14" fmla="*/ 0 w 1199300"/>
              <a:gd name="connsiteY14" fmla="*/ 1369060 h 1369060"/>
              <a:gd name="connsiteX15" fmla="*/ 366239 w 1199300"/>
              <a:gd name="connsiteY15" fmla="*/ 816535 h 1369060"/>
              <a:gd name="connsiteX16" fmla="*/ 426865 w 1199300"/>
              <a:gd name="connsiteY16" fmla="*/ 797716 h 1369060"/>
              <a:gd name="connsiteX17" fmla="*/ 365934 w 1199300"/>
              <a:gd name="connsiteY17" fmla="*/ 764643 h 1369060"/>
              <a:gd name="connsiteX18" fmla="*/ 181634 w 1199300"/>
              <a:gd name="connsiteY18" fmla="*/ 418017 h 1369060"/>
              <a:gd name="connsiteX19" fmla="*/ 599651 w 1199300"/>
              <a:gd name="connsiteY19" fmla="*/ 0 h 1369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199300" h="1369060">
                <a:moveTo>
                  <a:pt x="599650" y="88729"/>
                </a:moveTo>
                <a:cubicBezTo>
                  <a:pt x="417789" y="88729"/>
                  <a:pt x="270362" y="236156"/>
                  <a:pt x="270362" y="418017"/>
                </a:cubicBezTo>
                <a:cubicBezTo>
                  <a:pt x="270362" y="599878"/>
                  <a:pt x="417789" y="747305"/>
                  <a:pt x="599650" y="747305"/>
                </a:cubicBezTo>
                <a:cubicBezTo>
                  <a:pt x="781511" y="747305"/>
                  <a:pt x="928938" y="599878"/>
                  <a:pt x="928938" y="418017"/>
                </a:cubicBezTo>
                <a:cubicBezTo>
                  <a:pt x="928938" y="236156"/>
                  <a:pt x="781511" y="88729"/>
                  <a:pt x="599650" y="88729"/>
                </a:cubicBezTo>
                <a:close/>
                <a:moveTo>
                  <a:pt x="599651" y="0"/>
                </a:moveTo>
                <a:cubicBezTo>
                  <a:pt x="830515" y="0"/>
                  <a:pt x="1017668" y="187153"/>
                  <a:pt x="1017668" y="418017"/>
                </a:cubicBezTo>
                <a:cubicBezTo>
                  <a:pt x="1017668" y="562307"/>
                  <a:pt x="944561" y="689522"/>
                  <a:pt x="833368" y="764643"/>
                </a:cubicBezTo>
                <a:lnTo>
                  <a:pt x="772437" y="797716"/>
                </a:lnTo>
                <a:lnTo>
                  <a:pt x="833061" y="816535"/>
                </a:lnTo>
                <a:cubicBezTo>
                  <a:pt x="1048285" y="907566"/>
                  <a:pt x="1199300" y="1120678"/>
                  <a:pt x="1199300" y="1369060"/>
                </a:cubicBezTo>
                <a:lnTo>
                  <a:pt x="1092443" y="1369060"/>
                </a:lnTo>
                <a:cubicBezTo>
                  <a:pt x="1092443" y="1096898"/>
                  <a:pt x="871812" y="876268"/>
                  <a:pt x="599650" y="876268"/>
                </a:cubicBezTo>
                <a:cubicBezTo>
                  <a:pt x="327488" y="876268"/>
                  <a:pt x="106857" y="1096898"/>
                  <a:pt x="106857" y="1369060"/>
                </a:cubicBezTo>
                <a:lnTo>
                  <a:pt x="0" y="1369060"/>
                </a:lnTo>
                <a:cubicBezTo>
                  <a:pt x="0" y="1120678"/>
                  <a:pt x="151016" y="907566"/>
                  <a:pt x="366239" y="816535"/>
                </a:cubicBezTo>
                <a:lnTo>
                  <a:pt x="426865" y="797716"/>
                </a:lnTo>
                <a:lnTo>
                  <a:pt x="365934" y="764643"/>
                </a:lnTo>
                <a:cubicBezTo>
                  <a:pt x="254741" y="689522"/>
                  <a:pt x="181634" y="562307"/>
                  <a:pt x="181634" y="418017"/>
                </a:cubicBezTo>
                <a:cubicBezTo>
                  <a:pt x="181634" y="187153"/>
                  <a:pt x="368787" y="0"/>
                  <a:pt x="599651" y="0"/>
                </a:cubicBezTo>
                <a:close/>
              </a:path>
            </a:pathLst>
          </a:cu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7533929" y="3617660"/>
            <a:ext cx="356456" cy="385958"/>
          </a:xfrm>
          <a:custGeom>
            <a:avLst/>
            <a:gdLst>
              <a:gd name="connsiteX0" fmla="*/ 2615664 w 3654515"/>
              <a:gd name="connsiteY0" fmla="*/ 2534931 h 4006207"/>
              <a:gd name="connsiteX1" fmla="*/ 1960582 w 3654515"/>
              <a:gd name="connsiteY1" fmla="*/ 3034209 h 4006207"/>
              <a:gd name="connsiteX2" fmla="*/ 1338741 w 3654515"/>
              <a:gd name="connsiteY2" fmla="*/ 3425023 h 4006207"/>
              <a:gd name="connsiteX3" fmla="*/ 1731746 w 3654515"/>
              <a:gd name="connsiteY3" fmla="*/ 3891938 h 4006207"/>
              <a:gd name="connsiteX4" fmla="*/ 1776343 w 3654515"/>
              <a:gd name="connsiteY4" fmla="*/ 3896192 h 4006207"/>
              <a:gd name="connsiteX5" fmla="*/ 1804775 w 3654515"/>
              <a:gd name="connsiteY5" fmla="*/ 3901622 h 4006207"/>
              <a:gd name="connsiteX6" fmla="*/ 3274309 w 3654515"/>
              <a:gd name="connsiteY6" fmla="*/ 3901622 h 4006207"/>
              <a:gd name="connsiteX7" fmla="*/ 3279764 w 3654515"/>
              <a:gd name="connsiteY7" fmla="*/ 3900582 h 4006207"/>
              <a:gd name="connsiteX8" fmla="*/ 3285213 w 3654515"/>
              <a:gd name="connsiteY8" fmla="*/ 3901622 h 4006207"/>
              <a:gd name="connsiteX9" fmla="*/ 3560897 w 3654515"/>
              <a:gd name="connsiteY9" fmla="*/ 3646315 h 4006207"/>
              <a:gd name="connsiteX10" fmla="*/ 3253200 w 3654515"/>
              <a:gd name="connsiteY10" fmla="*/ 3434254 h 4006207"/>
              <a:gd name="connsiteX11" fmla="*/ 3272188 w 3654515"/>
              <a:gd name="connsiteY11" fmla="*/ 3231989 h 4006207"/>
              <a:gd name="connsiteX12" fmla="*/ 2615664 w 3654515"/>
              <a:gd name="connsiteY12" fmla="*/ 2534931 h 4006207"/>
              <a:gd name="connsiteX13" fmla="*/ 2610633 w 3654515"/>
              <a:gd name="connsiteY13" fmla="*/ 2448880 h 4006207"/>
              <a:gd name="connsiteX14" fmla="*/ 3372712 w 3654515"/>
              <a:gd name="connsiteY14" fmla="*/ 3227544 h 4006207"/>
              <a:gd name="connsiteX15" fmla="*/ 3352240 w 3654515"/>
              <a:gd name="connsiteY15" fmla="*/ 3365886 h 4006207"/>
              <a:gd name="connsiteX16" fmla="*/ 3457751 w 3654515"/>
              <a:gd name="connsiteY16" fmla="*/ 3387188 h 4006207"/>
              <a:gd name="connsiteX17" fmla="*/ 3654515 w 3654515"/>
              <a:gd name="connsiteY17" fmla="*/ 3684038 h 4006207"/>
              <a:gd name="connsiteX18" fmla="*/ 3332349 w 3654515"/>
              <a:gd name="connsiteY18" fmla="*/ 4006204 h 4006207"/>
              <a:gd name="connsiteX19" fmla="*/ 3326473 w 3654515"/>
              <a:gd name="connsiteY19" fmla="*/ 4005021 h 4006207"/>
              <a:gd name="connsiteX20" fmla="*/ 3320592 w 3654515"/>
              <a:gd name="connsiteY20" fmla="*/ 4006207 h 4006207"/>
              <a:gd name="connsiteX21" fmla="*/ 1736561 w 3654515"/>
              <a:gd name="connsiteY21" fmla="*/ 4006204 h 4006207"/>
              <a:gd name="connsiteX22" fmla="*/ 1705914 w 3654515"/>
              <a:gd name="connsiteY22" fmla="*/ 4000020 h 4006207"/>
              <a:gd name="connsiteX23" fmla="*/ 1657844 w 3654515"/>
              <a:gd name="connsiteY23" fmla="*/ 3995171 h 4006207"/>
              <a:gd name="connsiteX24" fmla="*/ 1224216 w 3654515"/>
              <a:gd name="connsiteY24" fmla="*/ 3463131 h 4006207"/>
              <a:gd name="connsiteX25" fmla="*/ 1767292 w 3654515"/>
              <a:gd name="connsiteY25" fmla="*/ 2920055 h 4006207"/>
              <a:gd name="connsiteX26" fmla="*/ 1876738 w 3654515"/>
              <a:gd name="connsiteY26" fmla="*/ 2931089 h 4006207"/>
              <a:gd name="connsiteX27" fmla="*/ 1903868 w 3654515"/>
              <a:gd name="connsiteY27" fmla="*/ 2939508 h 4006207"/>
              <a:gd name="connsiteX28" fmla="*/ 1908440 w 3654515"/>
              <a:gd name="connsiteY28" fmla="*/ 2924453 h 4006207"/>
              <a:gd name="connsiteX29" fmla="*/ 2610633 w 3654515"/>
              <a:gd name="connsiteY29" fmla="*/ 2448880 h 4006207"/>
              <a:gd name="connsiteX30" fmla="*/ 1328895 w 3654515"/>
              <a:gd name="connsiteY30" fmla="*/ 1748195 h 4006207"/>
              <a:gd name="connsiteX31" fmla="*/ 1421457 w 3654515"/>
              <a:gd name="connsiteY31" fmla="*/ 1798955 h 4006207"/>
              <a:gd name="connsiteX32" fmla="*/ 1455297 w 3654515"/>
              <a:gd name="connsiteY32" fmla="*/ 1937798 h 4006207"/>
              <a:gd name="connsiteX33" fmla="*/ 1419466 w 3654515"/>
              <a:gd name="connsiteY33" fmla="*/ 2070171 h 4006207"/>
              <a:gd name="connsiteX34" fmla="*/ 1325411 w 3654515"/>
              <a:gd name="connsiteY34" fmla="*/ 2119438 h 4006207"/>
              <a:gd name="connsiteX35" fmla="*/ 1228620 w 3654515"/>
              <a:gd name="connsiteY35" fmla="*/ 2070668 h 4006207"/>
              <a:gd name="connsiteX36" fmla="*/ 1193038 w 3654515"/>
              <a:gd name="connsiteY36" fmla="*/ 1934812 h 4006207"/>
              <a:gd name="connsiteX37" fmla="*/ 1228869 w 3654515"/>
              <a:gd name="connsiteY37" fmla="*/ 1796964 h 4006207"/>
              <a:gd name="connsiteX38" fmla="*/ 1328895 w 3654515"/>
              <a:gd name="connsiteY38" fmla="*/ 1748195 h 4006207"/>
              <a:gd name="connsiteX39" fmla="*/ 1785481 w 3654515"/>
              <a:gd name="connsiteY39" fmla="*/ 1577006 h 4006207"/>
              <a:gd name="connsiteX40" fmla="*/ 1785481 w 3654515"/>
              <a:gd name="connsiteY40" fmla="*/ 2290627 h 4006207"/>
              <a:gd name="connsiteX41" fmla="*/ 2246299 w 3654515"/>
              <a:gd name="connsiteY41" fmla="*/ 2290627 h 4006207"/>
              <a:gd name="connsiteX42" fmla="*/ 2246299 w 3654515"/>
              <a:gd name="connsiteY42" fmla="*/ 2122423 h 4006207"/>
              <a:gd name="connsiteX43" fmla="*/ 2000463 w 3654515"/>
              <a:gd name="connsiteY43" fmla="*/ 2122423 h 4006207"/>
              <a:gd name="connsiteX44" fmla="*/ 2000463 w 3654515"/>
              <a:gd name="connsiteY44" fmla="*/ 1577006 h 4006207"/>
              <a:gd name="connsiteX45" fmla="*/ 1330885 w 3654515"/>
              <a:gd name="connsiteY45" fmla="*/ 1565062 h 4006207"/>
              <a:gd name="connsiteX46" fmla="*/ 1140785 w 3654515"/>
              <a:gd name="connsiteY46" fmla="*/ 1612587 h 4006207"/>
              <a:gd name="connsiteX47" fmla="*/ 1010900 w 3654515"/>
              <a:gd name="connsiteY47" fmla="*/ 1747200 h 4006207"/>
              <a:gd name="connsiteX48" fmla="*/ 964619 w 3654515"/>
              <a:gd name="connsiteY48" fmla="*/ 1943272 h 4006207"/>
              <a:gd name="connsiteX49" fmla="*/ 1010403 w 3654515"/>
              <a:gd name="connsiteY49" fmla="*/ 2129639 h 4006207"/>
              <a:gd name="connsiteX50" fmla="*/ 1138546 w 3654515"/>
              <a:gd name="connsiteY50" fmla="*/ 2257534 h 4006207"/>
              <a:gd name="connsiteX51" fmla="*/ 1321430 w 3654515"/>
              <a:gd name="connsiteY51" fmla="*/ 2303068 h 4006207"/>
              <a:gd name="connsiteX52" fmla="*/ 1404537 w 3654515"/>
              <a:gd name="connsiteY52" fmla="*/ 2294608 h 4006207"/>
              <a:gd name="connsiteX53" fmla="*/ 1495108 w 3654515"/>
              <a:gd name="connsiteY53" fmla="*/ 2386672 h 4006207"/>
              <a:gd name="connsiteX54" fmla="*/ 1764831 w 3654515"/>
              <a:gd name="connsiteY54" fmla="*/ 2386672 h 4006207"/>
              <a:gd name="connsiteX55" fmla="*/ 1576224 w 3654515"/>
              <a:gd name="connsiteY55" fmla="*/ 2204535 h 4006207"/>
              <a:gd name="connsiteX56" fmla="*/ 1683217 w 3654515"/>
              <a:gd name="connsiteY56" fmla="*/ 1931826 h 4006207"/>
              <a:gd name="connsiteX57" fmla="*/ 1639176 w 3654515"/>
              <a:gd name="connsiteY57" fmla="*/ 1740482 h 4006207"/>
              <a:gd name="connsiteX58" fmla="*/ 1514267 w 3654515"/>
              <a:gd name="connsiteY58" fmla="*/ 1610597 h 4006207"/>
              <a:gd name="connsiteX59" fmla="*/ 1330885 w 3654515"/>
              <a:gd name="connsiteY59" fmla="*/ 1565062 h 4006207"/>
              <a:gd name="connsiteX60" fmla="*/ 683674 w 3654515"/>
              <a:gd name="connsiteY60" fmla="*/ 1565062 h 4006207"/>
              <a:gd name="connsiteX61" fmla="*/ 472673 w 3654515"/>
              <a:gd name="connsiteY61" fmla="*/ 1627019 h 4006207"/>
              <a:gd name="connsiteX62" fmla="*/ 394045 w 3654515"/>
              <a:gd name="connsiteY62" fmla="*/ 1792485 h 4006207"/>
              <a:gd name="connsiteX63" fmla="*/ 566230 w 3654515"/>
              <a:gd name="connsiteY63" fmla="*/ 2006472 h 4006207"/>
              <a:gd name="connsiteX64" fmla="*/ 639135 w 3654515"/>
              <a:gd name="connsiteY64" fmla="*/ 2037824 h 4006207"/>
              <a:gd name="connsiteX65" fmla="*/ 668496 w 3654515"/>
              <a:gd name="connsiteY65" fmla="*/ 2062457 h 4006207"/>
              <a:gd name="connsiteX66" fmla="*/ 678200 w 3654515"/>
              <a:gd name="connsiteY66" fmla="*/ 2093062 h 4006207"/>
              <a:gd name="connsiteX67" fmla="*/ 658792 w 3654515"/>
              <a:gd name="connsiteY67" fmla="*/ 2130137 h 4006207"/>
              <a:gd name="connsiteX68" fmla="*/ 604051 w 3654515"/>
              <a:gd name="connsiteY68" fmla="*/ 2142827 h 4006207"/>
              <a:gd name="connsiteX69" fmla="*/ 503029 w 3654515"/>
              <a:gd name="connsiteY69" fmla="*/ 2122672 h 4006207"/>
              <a:gd name="connsiteX70" fmla="*/ 403998 w 3654515"/>
              <a:gd name="connsiteY70" fmla="*/ 2069673 h 4006207"/>
              <a:gd name="connsiteX71" fmla="*/ 403998 w 3654515"/>
              <a:gd name="connsiteY71" fmla="*/ 2265247 h 4006207"/>
              <a:gd name="connsiteX72" fmla="*/ 609027 w 3654515"/>
              <a:gd name="connsiteY72" fmla="*/ 2303068 h 4006207"/>
              <a:gd name="connsiteX73" fmla="*/ 774245 w 3654515"/>
              <a:gd name="connsiteY73" fmla="*/ 2277191 h 4006207"/>
              <a:gd name="connsiteX74" fmla="*/ 880990 w 3654515"/>
              <a:gd name="connsiteY74" fmla="*/ 2198563 h 4006207"/>
              <a:gd name="connsiteX75" fmla="*/ 919059 w 3654515"/>
              <a:gd name="connsiteY75" fmla="*/ 2074650 h 4006207"/>
              <a:gd name="connsiteX76" fmla="*/ 873027 w 3654515"/>
              <a:gd name="connsiteY76" fmla="*/ 1948248 h 4006207"/>
              <a:gd name="connsiteX77" fmla="*/ 716021 w 3654515"/>
              <a:gd name="connsiteY77" fmla="*/ 1850212 h 4006207"/>
              <a:gd name="connsiteX78" fmla="*/ 642121 w 3654515"/>
              <a:gd name="connsiteY78" fmla="*/ 1812142 h 4006207"/>
              <a:gd name="connsiteX79" fmla="*/ 624454 w 3654515"/>
              <a:gd name="connsiteY79" fmla="*/ 1775068 h 4006207"/>
              <a:gd name="connsiteX80" fmla="*/ 646350 w 3654515"/>
              <a:gd name="connsiteY80" fmla="*/ 1738242 h 4006207"/>
              <a:gd name="connsiteX81" fmla="*/ 704077 w 3654515"/>
              <a:gd name="connsiteY81" fmla="*/ 1724806 h 4006207"/>
              <a:gd name="connsiteX82" fmla="*/ 881239 w 3654515"/>
              <a:gd name="connsiteY82" fmla="*/ 1774073 h 4006207"/>
              <a:gd name="connsiteX83" fmla="*/ 881239 w 3654515"/>
              <a:gd name="connsiteY83" fmla="*/ 1592433 h 4006207"/>
              <a:gd name="connsiteX84" fmla="*/ 809329 w 3654515"/>
              <a:gd name="connsiteY84" fmla="*/ 1575513 h 4006207"/>
              <a:gd name="connsiteX85" fmla="*/ 752349 w 3654515"/>
              <a:gd name="connsiteY85" fmla="*/ 1568048 h 4006207"/>
              <a:gd name="connsiteX86" fmla="*/ 683674 w 3654515"/>
              <a:gd name="connsiteY86" fmla="*/ 1565062 h 4006207"/>
              <a:gd name="connsiteX87" fmla="*/ 1309044 w 3654515"/>
              <a:gd name="connsiteY87" fmla="*/ 196190 h 4006207"/>
              <a:gd name="connsiteX88" fmla="*/ 347062 w 3654515"/>
              <a:gd name="connsiteY88" fmla="*/ 500340 h 4006207"/>
              <a:gd name="connsiteX89" fmla="*/ 1309044 w 3654515"/>
              <a:gd name="connsiteY89" fmla="*/ 804488 h 4006207"/>
              <a:gd name="connsiteX90" fmla="*/ 2271029 w 3654515"/>
              <a:gd name="connsiteY90" fmla="*/ 500340 h 4006207"/>
              <a:gd name="connsiteX91" fmla="*/ 1309044 w 3654515"/>
              <a:gd name="connsiteY91" fmla="*/ 196190 h 4006207"/>
              <a:gd name="connsiteX92" fmla="*/ 1315224 w 3654515"/>
              <a:gd name="connsiteY92" fmla="*/ 0 h 4006207"/>
              <a:gd name="connsiteX93" fmla="*/ 2630444 w 3654515"/>
              <a:gd name="connsiteY93" fmla="*/ 588894 h 4006207"/>
              <a:gd name="connsiteX94" fmla="*/ 2636856 w 3654515"/>
              <a:gd name="connsiteY94" fmla="*/ 2379088 h 4006207"/>
              <a:gd name="connsiteX95" fmla="*/ 1860931 w 3654515"/>
              <a:gd name="connsiteY95" fmla="*/ 2847882 h 4006207"/>
              <a:gd name="connsiteX96" fmla="*/ 1167213 w 3654515"/>
              <a:gd name="connsiteY96" fmla="*/ 3297268 h 4006207"/>
              <a:gd name="connsiteX97" fmla="*/ 1144936 w 3654515"/>
              <a:gd name="connsiteY97" fmla="*/ 3503600 h 4006207"/>
              <a:gd name="connsiteX98" fmla="*/ 1050193 w 3654515"/>
              <a:gd name="connsiteY98" fmla="*/ 3520680 h 4006207"/>
              <a:gd name="connsiteX99" fmla="*/ 0 w 3654515"/>
              <a:gd name="connsiteY99" fmla="*/ 2943751 h 4006207"/>
              <a:gd name="connsiteX100" fmla="*/ 0 w 3654515"/>
              <a:gd name="connsiteY100" fmla="*/ 588894 h 4006207"/>
              <a:gd name="connsiteX101" fmla="*/ 1315224 w 3654515"/>
              <a:gd name="connsiteY101" fmla="*/ 0 h 40062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3654515" h="4006207">
                <a:moveTo>
                  <a:pt x="2615664" y="2534931"/>
                </a:moveTo>
                <a:cubicBezTo>
                  <a:pt x="2075168" y="2553950"/>
                  <a:pt x="1992068" y="3047282"/>
                  <a:pt x="1960582" y="3034209"/>
                </a:cubicBezTo>
                <a:cubicBezTo>
                  <a:pt x="1750630" y="2947045"/>
                  <a:pt x="1387344" y="3032852"/>
                  <a:pt x="1338741" y="3425023"/>
                </a:cubicBezTo>
                <a:cubicBezTo>
                  <a:pt x="1313406" y="3629467"/>
                  <a:pt x="1448733" y="3854175"/>
                  <a:pt x="1731746" y="3891938"/>
                </a:cubicBezTo>
                <a:lnTo>
                  <a:pt x="1776343" y="3896192"/>
                </a:lnTo>
                <a:lnTo>
                  <a:pt x="1804775" y="3901622"/>
                </a:lnTo>
                <a:lnTo>
                  <a:pt x="3274309" y="3901622"/>
                </a:lnTo>
                <a:lnTo>
                  <a:pt x="3279764" y="3900582"/>
                </a:lnTo>
                <a:lnTo>
                  <a:pt x="3285213" y="3901622"/>
                </a:lnTo>
                <a:cubicBezTo>
                  <a:pt x="3450282" y="3901622"/>
                  <a:pt x="3586162" y="3769274"/>
                  <a:pt x="3560897" y="3646315"/>
                </a:cubicBezTo>
                <a:cubicBezTo>
                  <a:pt x="3543701" y="3562623"/>
                  <a:pt x="3485290" y="3469652"/>
                  <a:pt x="3253200" y="3434254"/>
                </a:cubicBezTo>
                <a:cubicBezTo>
                  <a:pt x="3255079" y="3357929"/>
                  <a:pt x="3270309" y="3308317"/>
                  <a:pt x="3272188" y="3231989"/>
                </a:cubicBezTo>
                <a:cubicBezTo>
                  <a:pt x="3272188" y="2854587"/>
                  <a:pt x="3006128" y="2534931"/>
                  <a:pt x="2615664" y="2534931"/>
                </a:cubicBezTo>
                <a:close/>
                <a:moveTo>
                  <a:pt x="2610633" y="2448880"/>
                </a:moveTo>
                <a:cubicBezTo>
                  <a:pt x="3031516" y="2448880"/>
                  <a:pt x="3372712" y="2797500"/>
                  <a:pt x="3372712" y="3227544"/>
                </a:cubicBezTo>
                <a:lnTo>
                  <a:pt x="3352240" y="3365886"/>
                </a:lnTo>
                <a:lnTo>
                  <a:pt x="3457751" y="3387188"/>
                </a:lnTo>
                <a:cubicBezTo>
                  <a:pt x="3573383" y="3436096"/>
                  <a:pt x="3654515" y="3550593"/>
                  <a:pt x="3654515" y="3684038"/>
                </a:cubicBezTo>
                <a:cubicBezTo>
                  <a:pt x="3654515" y="3861967"/>
                  <a:pt x="3510277" y="4006204"/>
                  <a:pt x="3332349" y="4006204"/>
                </a:cubicBezTo>
                <a:lnTo>
                  <a:pt x="3326473" y="4005021"/>
                </a:lnTo>
                <a:lnTo>
                  <a:pt x="3320592" y="4006207"/>
                </a:lnTo>
                <a:lnTo>
                  <a:pt x="1736561" y="4006204"/>
                </a:lnTo>
                <a:lnTo>
                  <a:pt x="1705914" y="4000020"/>
                </a:lnTo>
                <a:lnTo>
                  <a:pt x="1657844" y="3995171"/>
                </a:lnTo>
                <a:cubicBezTo>
                  <a:pt x="1410373" y="3944532"/>
                  <a:pt x="1224216" y="3725571"/>
                  <a:pt x="1224216" y="3463131"/>
                </a:cubicBezTo>
                <a:cubicBezTo>
                  <a:pt x="1224216" y="3163198"/>
                  <a:pt x="1467359" y="2920055"/>
                  <a:pt x="1767292" y="2920055"/>
                </a:cubicBezTo>
                <a:cubicBezTo>
                  <a:pt x="1804783" y="2920055"/>
                  <a:pt x="1841387" y="2923852"/>
                  <a:pt x="1876738" y="2931089"/>
                </a:cubicBezTo>
                <a:lnTo>
                  <a:pt x="1903868" y="2939508"/>
                </a:lnTo>
                <a:lnTo>
                  <a:pt x="1908440" y="2924453"/>
                </a:lnTo>
                <a:cubicBezTo>
                  <a:pt x="2024131" y="2644980"/>
                  <a:pt x="2294968" y="2448880"/>
                  <a:pt x="2610633" y="2448880"/>
                </a:cubicBezTo>
                <a:close/>
                <a:moveTo>
                  <a:pt x="1328895" y="1748195"/>
                </a:moveTo>
                <a:cubicBezTo>
                  <a:pt x="1368043" y="1748195"/>
                  <a:pt x="1398897" y="1765115"/>
                  <a:pt x="1421457" y="1798955"/>
                </a:cubicBezTo>
                <a:cubicBezTo>
                  <a:pt x="1444017" y="1832795"/>
                  <a:pt x="1455297" y="1879076"/>
                  <a:pt x="1455297" y="1937798"/>
                </a:cubicBezTo>
                <a:cubicBezTo>
                  <a:pt x="1455297" y="1993202"/>
                  <a:pt x="1443353" y="2037326"/>
                  <a:pt x="1419466" y="2070171"/>
                </a:cubicBezTo>
                <a:cubicBezTo>
                  <a:pt x="1395579" y="2103015"/>
                  <a:pt x="1364228" y="2119438"/>
                  <a:pt x="1325411" y="2119438"/>
                </a:cubicBezTo>
                <a:cubicBezTo>
                  <a:pt x="1284605" y="2119438"/>
                  <a:pt x="1252341" y="2103181"/>
                  <a:pt x="1228620" y="2070668"/>
                </a:cubicBezTo>
                <a:cubicBezTo>
                  <a:pt x="1204899" y="2038156"/>
                  <a:pt x="1193038" y="1992870"/>
                  <a:pt x="1193038" y="1934812"/>
                </a:cubicBezTo>
                <a:cubicBezTo>
                  <a:pt x="1193038" y="1875426"/>
                  <a:pt x="1204981" y="1829477"/>
                  <a:pt x="1228869" y="1796964"/>
                </a:cubicBezTo>
                <a:cubicBezTo>
                  <a:pt x="1252755" y="1764451"/>
                  <a:pt x="1286097" y="1748195"/>
                  <a:pt x="1328895" y="1748195"/>
                </a:cubicBezTo>
                <a:close/>
                <a:moveTo>
                  <a:pt x="1785481" y="1577006"/>
                </a:moveTo>
                <a:lnTo>
                  <a:pt x="1785481" y="2290627"/>
                </a:lnTo>
                <a:lnTo>
                  <a:pt x="2246299" y="2290627"/>
                </a:lnTo>
                <a:lnTo>
                  <a:pt x="2246299" y="2122423"/>
                </a:lnTo>
                <a:lnTo>
                  <a:pt x="2000463" y="2122423"/>
                </a:lnTo>
                <a:lnTo>
                  <a:pt x="2000463" y="1577006"/>
                </a:lnTo>
                <a:close/>
                <a:moveTo>
                  <a:pt x="1330885" y="1565062"/>
                </a:moveTo>
                <a:cubicBezTo>
                  <a:pt x="1259888" y="1565062"/>
                  <a:pt x="1196522" y="1580904"/>
                  <a:pt x="1140785" y="1612587"/>
                </a:cubicBezTo>
                <a:cubicBezTo>
                  <a:pt x="1085049" y="1644270"/>
                  <a:pt x="1041754" y="1689141"/>
                  <a:pt x="1010900" y="1747200"/>
                </a:cubicBezTo>
                <a:cubicBezTo>
                  <a:pt x="980046" y="1805258"/>
                  <a:pt x="964619" y="1870616"/>
                  <a:pt x="964619" y="1943272"/>
                </a:cubicBezTo>
                <a:cubicBezTo>
                  <a:pt x="964619" y="2012610"/>
                  <a:pt x="979880" y="2074733"/>
                  <a:pt x="1010403" y="2129639"/>
                </a:cubicBezTo>
                <a:cubicBezTo>
                  <a:pt x="1040925" y="2184546"/>
                  <a:pt x="1083639" y="2227178"/>
                  <a:pt x="1138546" y="2257534"/>
                </a:cubicBezTo>
                <a:cubicBezTo>
                  <a:pt x="1193453" y="2287890"/>
                  <a:pt x="1254414" y="2303068"/>
                  <a:pt x="1321430" y="2303068"/>
                </a:cubicBezTo>
                <a:cubicBezTo>
                  <a:pt x="1350294" y="2303068"/>
                  <a:pt x="1377996" y="2300248"/>
                  <a:pt x="1404537" y="2294608"/>
                </a:cubicBezTo>
                <a:lnTo>
                  <a:pt x="1495108" y="2386672"/>
                </a:lnTo>
                <a:lnTo>
                  <a:pt x="1764831" y="2386672"/>
                </a:lnTo>
                <a:lnTo>
                  <a:pt x="1576224" y="2204535"/>
                </a:lnTo>
                <a:cubicBezTo>
                  <a:pt x="1647553" y="2133206"/>
                  <a:pt x="1683217" y="2042303"/>
                  <a:pt x="1683217" y="1931826"/>
                </a:cubicBezTo>
                <a:cubicBezTo>
                  <a:pt x="1683217" y="1860497"/>
                  <a:pt x="1668537" y="1796715"/>
                  <a:pt x="1639176" y="1740482"/>
                </a:cubicBezTo>
                <a:cubicBezTo>
                  <a:pt x="1609815" y="1684248"/>
                  <a:pt x="1568179" y="1640953"/>
                  <a:pt x="1514267" y="1610597"/>
                </a:cubicBezTo>
                <a:cubicBezTo>
                  <a:pt x="1460356" y="1580240"/>
                  <a:pt x="1399229" y="1565062"/>
                  <a:pt x="1330885" y="1565062"/>
                </a:cubicBezTo>
                <a:close/>
                <a:moveTo>
                  <a:pt x="683674" y="1565062"/>
                </a:moveTo>
                <a:cubicBezTo>
                  <a:pt x="595425" y="1565062"/>
                  <a:pt x="525091" y="1585714"/>
                  <a:pt x="472673" y="1627019"/>
                </a:cubicBezTo>
                <a:cubicBezTo>
                  <a:pt x="420254" y="1668323"/>
                  <a:pt x="394045" y="1723479"/>
                  <a:pt x="394045" y="1792485"/>
                </a:cubicBezTo>
                <a:cubicBezTo>
                  <a:pt x="394045" y="1891019"/>
                  <a:pt x="451440" y="1962348"/>
                  <a:pt x="566230" y="2006472"/>
                </a:cubicBezTo>
                <a:cubicBezTo>
                  <a:pt x="601728" y="2019743"/>
                  <a:pt x="626030" y="2030193"/>
                  <a:pt x="639135" y="2037824"/>
                </a:cubicBezTo>
                <a:cubicBezTo>
                  <a:pt x="652239" y="2045455"/>
                  <a:pt x="662026" y="2053666"/>
                  <a:pt x="668496" y="2062457"/>
                </a:cubicBezTo>
                <a:cubicBezTo>
                  <a:pt x="674965" y="2071249"/>
                  <a:pt x="678200" y="2081451"/>
                  <a:pt x="678200" y="2093062"/>
                </a:cubicBezTo>
                <a:cubicBezTo>
                  <a:pt x="678200" y="2109319"/>
                  <a:pt x="671730" y="2121677"/>
                  <a:pt x="658792" y="2130137"/>
                </a:cubicBezTo>
                <a:cubicBezTo>
                  <a:pt x="645853" y="2138597"/>
                  <a:pt x="627606" y="2142827"/>
                  <a:pt x="604051" y="2142827"/>
                </a:cubicBezTo>
                <a:cubicBezTo>
                  <a:pt x="572865" y="2142827"/>
                  <a:pt x="539191" y="2136109"/>
                  <a:pt x="503029" y="2122672"/>
                </a:cubicBezTo>
                <a:cubicBezTo>
                  <a:pt x="466867" y="2109236"/>
                  <a:pt x="433857" y="2091570"/>
                  <a:pt x="403998" y="2069673"/>
                </a:cubicBezTo>
                <a:lnTo>
                  <a:pt x="403998" y="2265247"/>
                </a:lnTo>
                <a:cubicBezTo>
                  <a:pt x="466037" y="2290461"/>
                  <a:pt x="534381" y="2303068"/>
                  <a:pt x="609027" y="2303068"/>
                </a:cubicBezTo>
                <a:cubicBezTo>
                  <a:pt x="673389" y="2303068"/>
                  <a:pt x="728462" y="2294442"/>
                  <a:pt x="774245" y="2277191"/>
                </a:cubicBezTo>
                <a:cubicBezTo>
                  <a:pt x="820028" y="2259939"/>
                  <a:pt x="855610" y="2233730"/>
                  <a:pt x="880990" y="2198563"/>
                </a:cubicBezTo>
                <a:cubicBezTo>
                  <a:pt x="906370" y="2163396"/>
                  <a:pt x="919059" y="2122092"/>
                  <a:pt x="919059" y="2074650"/>
                </a:cubicBezTo>
                <a:cubicBezTo>
                  <a:pt x="919059" y="2025881"/>
                  <a:pt x="903715" y="1983747"/>
                  <a:pt x="873027" y="1948248"/>
                </a:cubicBezTo>
                <a:cubicBezTo>
                  <a:pt x="842339" y="1912749"/>
                  <a:pt x="790004" y="1880071"/>
                  <a:pt x="716021" y="1850212"/>
                </a:cubicBezTo>
                <a:cubicBezTo>
                  <a:pt x="678532" y="1834619"/>
                  <a:pt x="653898" y="1821929"/>
                  <a:pt x="642121" y="1812142"/>
                </a:cubicBezTo>
                <a:cubicBezTo>
                  <a:pt x="630343" y="1802355"/>
                  <a:pt x="624454" y="1789997"/>
                  <a:pt x="624454" y="1775068"/>
                </a:cubicBezTo>
                <a:cubicBezTo>
                  <a:pt x="624454" y="1759475"/>
                  <a:pt x="631753" y="1747200"/>
                  <a:pt x="646350" y="1738242"/>
                </a:cubicBezTo>
                <a:cubicBezTo>
                  <a:pt x="660948" y="1729285"/>
                  <a:pt x="680190" y="1724806"/>
                  <a:pt x="704077" y="1724806"/>
                </a:cubicBezTo>
                <a:cubicBezTo>
                  <a:pt x="762136" y="1724806"/>
                  <a:pt x="821189" y="1741228"/>
                  <a:pt x="881239" y="1774073"/>
                </a:cubicBezTo>
                <a:lnTo>
                  <a:pt x="881239" y="1592433"/>
                </a:lnTo>
                <a:cubicBezTo>
                  <a:pt x="850385" y="1584139"/>
                  <a:pt x="826415" y="1578499"/>
                  <a:pt x="809329" y="1575513"/>
                </a:cubicBezTo>
                <a:cubicBezTo>
                  <a:pt x="792243" y="1572527"/>
                  <a:pt x="773250" y="1570039"/>
                  <a:pt x="752349" y="1568048"/>
                </a:cubicBezTo>
                <a:cubicBezTo>
                  <a:pt x="731448" y="1566057"/>
                  <a:pt x="708556" y="1565062"/>
                  <a:pt x="683674" y="1565062"/>
                </a:cubicBezTo>
                <a:close/>
                <a:moveTo>
                  <a:pt x="1309044" y="196190"/>
                </a:moveTo>
                <a:cubicBezTo>
                  <a:pt x="777755" y="196190"/>
                  <a:pt x="347062" y="332363"/>
                  <a:pt x="347062" y="500340"/>
                </a:cubicBezTo>
                <a:cubicBezTo>
                  <a:pt x="347062" y="668316"/>
                  <a:pt x="777755" y="804488"/>
                  <a:pt x="1309044" y="804488"/>
                </a:cubicBezTo>
                <a:cubicBezTo>
                  <a:pt x="1840335" y="804488"/>
                  <a:pt x="2271029" y="668316"/>
                  <a:pt x="2271029" y="500340"/>
                </a:cubicBezTo>
                <a:cubicBezTo>
                  <a:pt x="2271029" y="332363"/>
                  <a:pt x="1840335" y="196190"/>
                  <a:pt x="1309044" y="196190"/>
                </a:cubicBezTo>
                <a:close/>
                <a:moveTo>
                  <a:pt x="1315224" y="0"/>
                </a:moveTo>
                <a:cubicBezTo>
                  <a:pt x="2041487" y="0"/>
                  <a:pt x="2630444" y="263538"/>
                  <a:pt x="2630444" y="588894"/>
                </a:cubicBezTo>
                <a:cubicBezTo>
                  <a:pt x="2632582" y="1185624"/>
                  <a:pt x="2634718" y="1782357"/>
                  <a:pt x="2636856" y="2379088"/>
                </a:cubicBezTo>
                <a:cubicBezTo>
                  <a:pt x="2239277" y="2346543"/>
                  <a:pt x="1952849" y="2602556"/>
                  <a:pt x="1860931" y="2847882"/>
                </a:cubicBezTo>
                <a:cubicBezTo>
                  <a:pt x="1610647" y="2807470"/>
                  <a:pt x="1299367" y="2933621"/>
                  <a:pt x="1167213" y="3297268"/>
                </a:cubicBezTo>
                <a:cubicBezTo>
                  <a:pt x="1137653" y="3455719"/>
                  <a:pt x="1164439" y="3466365"/>
                  <a:pt x="1144936" y="3503600"/>
                </a:cubicBezTo>
                <a:cubicBezTo>
                  <a:pt x="1125433" y="3540836"/>
                  <a:pt x="1157653" y="3515663"/>
                  <a:pt x="1050193" y="3520680"/>
                </a:cubicBezTo>
                <a:cubicBezTo>
                  <a:pt x="450921" y="3465791"/>
                  <a:pt x="0" y="3228437"/>
                  <a:pt x="0" y="2943751"/>
                </a:cubicBezTo>
                <a:lnTo>
                  <a:pt x="0" y="588894"/>
                </a:lnTo>
                <a:cubicBezTo>
                  <a:pt x="0" y="263538"/>
                  <a:pt x="588957" y="0"/>
                  <a:pt x="1315224" y="0"/>
                </a:cubicBezTo>
                <a:close/>
              </a:path>
            </a:pathLst>
          </a:custGeom>
          <a:solidFill>
            <a:srgbClr val="282828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8000" b="0" i="0" u="none" strike="noStrike" kern="0" cap="none" spc="0" normalizeH="0" baseline="0" noProof="0" dirty="0">
              <a:ln>
                <a:noFill/>
              </a:ln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effectLst/>
              <a:uLnTx/>
              <a:uFillTx/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6392265" y="3564749"/>
            <a:ext cx="530961" cy="468118"/>
            <a:chOff x="7413678" y="3759975"/>
            <a:chExt cx="681898" cy="571256"/>
          </a:xfrm>
        </p:grpSpPr>
        <p:sp>
          <p:nvSpPr>
            <p:cNvPr id="60" name="Rounded Rectangle 27"/>
            <p:cNvSpPr/>
            <p:nvPr/>
          </p:nvSpPr>
          <p:spPr>
            <a:xfrm>
              <a:off x="7413678" y="3759975"/>
              <a:ext cx="681898" cy="571256"/>
            </a:xfrm>
            <a:prstGeom prst="roundRect">
              <a:avLst>
                <a:gd name="adj" fmla="val 0"/>
              </a:avLst>
            </a:prstGeom>
            <a:noFill/>
            <a:ln w="12700">
              <a:solidFill>
                <a:srgbClr val="1E1E1E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1" name="Freeform 28"/>
            <p:cNvSpPr/>
            <p:nvPr/>
          </p:nvSpPr>
          <p:spPr bwMode="auto">
            <a:xfrm>
              <a:off x="7607579" y="3869554"/>
              <a:ext cx="328538" cy="347237"/>
            </a:xfrm>
            <a:custGeom>
              <a:avLst/>
              <a:gdLst>
                <a:gd name="connsiteX0" fmla="*/ 391886 w 6079389"/>
                <a:gd name="connsiteY0" fmla="*/ 3446312 h 6425371"/>
                <a:gd name="connsiteX1" fmla="*/ 783772 w 6079389"/>
                <a:gd name="connsiteY1" fmla="*/ 3838198 h 6425371"/>
                <a:gd name="connsiteX2" fmla="*/ 783771 w 6079389"/>
                <a:gd name="connsiteY2" fmla="*/ 4814284 h 6425371"/>
                <a:gd name="connsiteX3" fmla="*/ 391885 w 6079389"/>
                <a:gd name="connsiteY3" fmla="*/ 5206170 h 6425371"/>
                <a:gd name="connsiteX4" fmla="*/ 391886 w 6079389"/>
                <a:gd name="connsiteY4" fmla="*/ 5206169 h 6425371"/>
                <a:gd name="connsiteX5" fmla="*/ 0 w 6079389"/>
                <a:gd name="connsiteY5" fmla="*/ 4814283 h 6425371"/>
                <a:gd name="connsiteX6" fmla="*/ 0 w 6079389"/>
                <a:gd name="connsiteY6" fmla="*/ 3838198 h 6425371"/>
                <a:gd name="connsiteX7" fmla="*/ 391886 w 6079389"/>
                <a:gd name="connsiteY7" fmla="*/ 3446312 h 6425371"/>
                <a:gd name="connsiteX8" fmla="*/ 1531258 w 6079389"/>
                <a:gd name="connsiteY8" fmla="*/ 3090714 h 6425371"/>
                <a:gd name="connsiteX9" fmla="*/ 1923144 w 6079389"/>
                <a:gd name="connsiteY9" fmla="*/ 3482600 h 6425371"/>
                <a:gd name="connsiteX10" fmla="*/ 1923143 w 6079389"/>
                <a:gd name="connsiteY10" fmla="*/ 5169881 h 6425371"/>
                <a:gd name="connsiteX11" fmla="*/ 1531257 w 6079389"/>
                <a:gd name="connsiteY11" fmla="*/ 5561767 h 6425371"/>
                <a:gd name="connsiteX12" fmla="*/ 1531258 w 6079389"/>
                <a:gd name="connsiteY12" fmla="*/ 5561766 h 6425371"/>
                <a:gd name="connsiteX13" fmla="*/ 1139372 w 6079389"/>
                <a:gd name="connsiteY13" fmla="*/ 5169880 h 6425371"/>
                <a:gd name="connsiteX14" fmla="*/ 1139372 w 6079389"/>
                <a:gd name="connsiteY14" fmla="*/ 3482600 h 6425371"/>
                <a:gd name="connsiteX15" fmla="*/ 1531258 w 6079389"/>
                <a:gd name="connsiteY15" fmla="*/ 3090714 h 6425371"/>
                <a:gd name="connsiteX16" fmla="*/ 2670630 w 6079389"/>
                <a:gd name="connsiteY16" fmla="*/ 2655284 h 6425371"/>
                <a:gd name="connsiteX17" fmla="*/ 3062516 w 6079389"/>
                <a:gd name="connsiteY17" fmla="*/ 3047170 h 6425371"/>
                <a:gd name="connsiteX18" fmla="*/ 3062515 w 6079389"/>
                <a:gd name="connsiteY18" fmla="*/ 5605309 h 6425371"/>
                <a:gd name="connsiteX19" fmla="*/ 2670629 w 6079389"/>
                <a:gd name="connsiteY19" fmla="*/ 5997195 h 6425371"/>
                <a:gd name="connsiteX20" fmla="*/ 2670630 w 6079389"/>
                <a:gd name="connsiteY20" fmla="*/ 5997194 h 6425371"/>
                <a:gd name="connsiteX21" fmla="*/ 2278744 w 6079389"/>
                <a:gd name="connsiteY21" fmla="*/ 5605308 h 6425371"/>
                <a:gd name="connsiteX22" fmla="*/ 2278744 w 6079389"/>
                <a:gd name="connsiteY22" fmla="*/ 3047170 h 6425371"/>
                <a:gd name="connsiteX23" fmla="*/ 2670630 w 6079389"/>
                <a:gd name="connsiteY23" fmla="*/ 2655284 h 6425371"/>
                <a:gd name="connsiteX24" fmla="*/ 3810002 w 6079389"/>
                <a:gd name="connsiteY24" fmla="*/ 2227106 h 6425371"/>
                <a:gd name="connsiteX25" fmla="*/ 4201888 w 6079389"/>
                <a:gd name="connsiteY25" fmla="*/ 2618992 h 6425371"/>
                <a:gd name="connsiteX26" fmla="*/ 4201887 w 6079389"/>
                <a:gd name="connsiteY26" fmla="*/ 6033485 h 6425371"/>
                <a:gd name="connsiteX27" fmla="*/ 3810001 w 6079389"/>
                <a:gd name="connsiteY27" fmla="*/ 6425371 h 6425371"/>
                <a:gd name="connsiteX28" fmla="*/ 3810002 w 6079389"/>
                <a:gd name="connsiteY28" fmla="*/ 6425370 h 6425371"/>
                <a:gd name="connsiteX29" fmla="*/ 3418116 w 6079389"/>
                <a:gd name="connsiteY29" fmla="*/ 6033484 h 6425371"/>
                <a:gd name="connsiteX30" fmla="*/ 3418116 w 6079389"/>
                <a:gd name="connsiteY30" fmla="*/ 2618992 h 6425371"/>
                <a:gd name="connsiteX31" fmla="*/ 3810002 w 6079389"/>
                <a:gd name="connsiteY31" fmla="*/ 2227106 h 6425371"/>
                <a:gd name="connsiteX32" fmla="*/ 808679 w 6079389"/>
                <a:gd name="connsiteY32" fmla="*/ 1114 h 6425371"/>
                <a:gd name="connsiteX33" fmla="*/ 926895 w 6079389"/>
                <a:gd name="connsiteY33" fmla="*/ 20551 h 6425371"/>
                <a:gd name="connsiteX34" fmla="*/ 5587189 w 6079389"/>
                <a:gd name="connsiteY34" fmla="*/ 1434210 h 6425371"/>
                <a:gd name="connsiteX35" fmla="*/ 6069794 w 6079389"/>
                <a:gd name="connsiteY35" fmla="*/ 1993544 h 6425371"/>
                <a:gd name="connsiteX36" fmla="*/ 6079389 w 6079389"/>
                <a:gd name="connsiteY36" fmla="*/ 5307043 h 6425371"/>
                <a:gd name="connsiteX37" fmla="*/ 5810258 w 6079389"/>
                <a:gd name="connsiteY37" fmla="*/ 5768485 h 6425371"/>
                <a:gd name="connsiteX38" fmla="*/ 5345135 w 6079389"/>
                <a:gd name="connsiteY38" fmla="*/ 5858727 h 6425371"/>
                <a:gd name="connsiteX39" fmla="*/ 5219433 w 6079389"/>
                <a:gd name="connsiteY39" fmla="*/ 5835161 h 6425371"/>
                <a:gd name="connsiteX40" fmla="*/ 4766077 w 6079389"/>
                <a:gd name="connsiteY40" fmla="*/ 5678449 h 6425371"/>
                <a:gd name="connsiteX41" fmla="*/ 4668743 w 6079389"/>
                <a:gd name="connsiteY41" fmla="*/ 5478276 h 6425371"/>
                <a:gd name="connsiteX42" fmla="*/ 4868916 w 6079389"/>
                <a:gd name="connsiteY42" fmla="*/ 5380942 h 6425371"/>
                <a:gd name="connsiteX43" fmla="*/ 5322272 w 6079389"/>
                <a:gd name="connsiteY43" fmla="*/ 5537654 h 6425371"/>
                <a:gd name="connsiteX44" fmla="*/ 5612887 w 6079389"/>
                <a:gd name="connsiteY44" fmla="*/ 5536560 h 6425371"/>
                <a:gd name="connsiteX45" fmla="*/ 5783942 w 6079389"/>
                <a:gd name="connsiteY45" fmla="*/ 5264226 h 6425371"/>
                <a:gd name="connsiteX46" fmla="*/ 5787925 w 6079389"/>
                <a:gd name="connsiteY46" fmla="*/ 1967172 h 6425371"/>
                <a:gd name="connsiteX47" fmla="*/ 5502375 w 6079389"/>
                <a:gd name="connsiteY47" fmla="*/ 1733625 h 6425371"/>
                <a:gd name="connsiteX48" fmla="*/ 769189 w 6079389"/>
                <a:gd name="connsiteY48" fmla="*/ 311225 h 6425371"/>
                <a:gd name="connsiteX49" fmla="*/ 486578 w 6079389"/>
                <a:gd name="connsiteY49" fmla="*/ 541560 h 6425371"/>
                <a:gd name="connsiteX50" fmla="*/ 481719 w 6079389"/>
                <a:gd name="connsiteY50" fmla="*/ 589762 h 6425371"/>
                <a:gd name="connsiteX51" fmla="*/ 480717 w 6079389"/>
                <a:gd name="connsiteY51" fmla="*/ 589762 h 6425371"/>
                <a:gd name="connsiteX52" fmla="*/ 480716 w 6079389"/>
                <a:gd name="connsiteY52" fmla="*/ 2839184 h 6425371"/>
                <a:gd name="connsiteX53" fmla="*/ 331070 w 6079389"/>
                <a:gd name="connsiteY53" fmla="*/ 2988830 h 6425371"/>
                <a:gd name="connsiteX54" fmla="*/ 331071 w 6079389"/>
                <a:gd name="connsiteY54" fmla="*/ 2988829 h 6425371"/>
                <a:gd name="connsiteX55" fmla="*/ 181425 w 6079389"/>
                <a:gd name="connsiteY55" fmla="*/ 2839183 h 6425371"/>
                <a:gd name="connsiteX56" fmla="*/ 181426 w 6079389"/>
                <a:gd name="connsiteY56" fmla="*/ 557970 h 6425371"/>
                <a:gd name="connsiteX57" fmla="*/ 182475 w 6079389"/>
                <a:gd name="connsiteY57" fmla="*/ 557970 h 6425371"/>
                <a:gd name="connsiteX58" fmla="*/ 182394 w 6079389"/>
                <a:gd name="connsiteY58" fmla="*/ 555809 h 6425371"/>
                <a:gd name="connsiteX59" fmla="*/ 201831 w 6079389"/>
                <a:gd name="connsiteY59" fmla="*/ 437593 h 6425371"/>
                <a:gd name="connsiteX60" fmla="*/ 808679 w 6079389"/>
                <a:gd name="connsiteY60" fmla="*/ 1114 h 6425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6079389" h="6425371">
                  <a:moveTo>
                    <a:pt x="391886" y="3446312"/>
                  </a:moveTo>
                  <a:cubicBezTo>
                    <a:pt x="608319" y="3446312"/>
                    <a:pt x="783772" y="3621765"/>
                    <a:pt x="783772" y="3838198"/>
                  </a:cubicBezTo>
                  <a:cubicBezTo>
                    <a:pt x="783772" y="4163560"/>
                    <a:pt x="783771" y="4488922"/>
                    <a:pt x="783771" y="4814284"/>
                  </a:cubicBezTo>
                  <a:cubicBezTo>
                    <a:pt x="783771" y="5030717"/>
                    <a:pt x="608318" y="5206170"/>
                    <a:pt x="391885" y="5206170"/>
                  </a:cubicBezTo>
                  <a:lnTo>
                    <a:pt x="391886" y="5206169"/>
                  </a:lnTo>
                  <a:cubicBezTo>
                    <a:pt x="175453" y="5206169"/>
                    <a:pt x="0" y="5030716"/>
                    <a:pt x="0" y="4814283"/>
                  </a:cubicBezTo>
                  <a:lnTo>
                    <a:pt x="0" y="3838198"/>
                  </a:lnTo>
                  <a:cubicBezTo>
                    <a:pt x="0" y="3621765"/>
                    <a:pt x="175453" y="3446312"/>
                    <a:pt x="391886" y="3446312"/>
                  </a:cubicBezTo>
                  <a:close/>
                  <a:moveTo>
                    <a:pt x="1531258" y="3090714"/>
                  </a:moveTo>
                  <a:cubicBezTo>
                    <a:pt x="1747691" y="3090714"/>
                    <a:pt x="1923144" y="3266167"/>
                    <a:pt x="1923144" y="3482600"/>
                  </a:cubicBezTo>
                  <a:cubicBezTo>
                    <a:pt x="1923144" y="4045027"/>
                    <a:pt x="1923143" y="4607454"/>
                    <a:pt x="1923143" y="5169881"/>
                  </a:cubicBezTo>
                  <a:cubicBezTo>
                    <a:pt x="1923143" y="5386314"/>
                    <a:pt x="1747690" y="5561767"/>
                    <a:pt x="1531257" y="5561767"/>
                  </a:cubicBezTo>
                  <a:lnTo>
                    <a:pt x="1531258" y="5561766"/>
                  </a:lnTo>
                  <a:cubicBezTo>
                    <a:pt x="1314825" y="5561766"/>
                    <a:pt x="1139372" y="5386313"/>
                    <a:pt x="1139372" y="5169880"/>
                  </a:cubicBezTo>
                  <a:lnTo>
                    <a:pt x="1139372" y="3482600"/>
                  </a:lnTo>
                  <a:cubicBezTo>
                    <a:pt x="1139372" y="3266167"/>
                    <a:pt x="1314825" y="3090714"/>
                    <a:pt x="1531258" y="3090714"/>
                  </a:cubicBezTo>
                  <a:close/>
                  <a:moveTo>
                    <a:pt x="2670630" y="2655284"/>
                  </a:moveTo>
                  <a:cubicBezTo>
                    <a:pt x="2887063" y="2655284"/>
                    <a:pt x="3062516" y="2830737"/>
                    <a:pt x="3062516" y="3047170"/>
                  </a:cubicBezTo>
                  <a:cubicBezTo>
                    <a:pt x="3062516" y="3899883"/>
                    <a:pt x="3062515" y="4752596"/>
                    <a:pt x="3062515" y="5605309"/>
                  </a:cubicBezTo>
                  <a:cubicBezTo>
                    <a:pt x="3062515" y="5821742"/>
                    <a:pt x="2887062" y="5997195"/>
                    <a:pt x="2670629" y="5997195"/>
                  </a:cubicBezTo>
                  <a:lnTo>
                    <a:pt x="2670630" y="5997194"/>
                  </a:lnTo>
                  <a:cubicBezTo>
                    <a:pt x="2454197" y="5997194"/>
                    <a:pt x="2278744" y="5821741"/>
                    <a:pt x="2278744" y="5605308"/>
                  </a:cubicBezTo>
                  <a:lnTo>
                    <a:pt x="2278744" y="3047170"/>
                  </a:lnTo>
                  <a:cubicBezTo>
                    <a:pt x="2278744" y="2830737"/>
                    <a:pt x="2454197" y="2655284"/>
                    <a:pt x="2670630" y="2655284"/>
                  </a:cubicBezTo>
                  <a:close/>
                  <a:moveTo>
                    <a:pt x="3810002" y="2227106"/>
                  </a:moveTo>
                  <a:cubicBezTo>
                    <a:pt x="4026435" y="2227106"/>
                    <a:pt x="4201888" y="2402559"/>
                    <a:pt x="4201888" y="2618992"/>
                  </a:cubicBezTo>
                  <a:cubicBezTo>
                    <a:pt x="4201888" y="3757156"/>
                    <a:pt x="4201887" y="4895321"/>
                    <a:pt x="4201887" y="6033485"/>
                  </a:cubicBezTo>
                  <a:cubicBezTo>
                    <a:pt x="4201887" y="6249918"/>
                    <a:pt x="4026434" y="6425371"/>
                    <a:pt x="3810001" y="6425371"/>
                  </a:cubicBezTo>
                  <a:lnTo>
                    <a:pt x="3810002" y="6425370"/>
                  </a:lnTo>
                  <a:cubicBezTo>
                    <a:pt x="3593569" y="6425370"/>
                    <a:pt x="3418116" y="6249917"/>
                    <a:pt x="3418116" y="6033484"/>
                  </a:cubicBezTo>
                  <a:lnTo>
                    <a:pt x="3418116" y="2618992"/>
                  </a:lnTo>
                  <a:cubicBezTo>
                    <a:pt x="3418116" y="2402559"/>
                    <a:pt x="3593569" y="2227106"/>
                    <a:pt x="3810002" y="2227106"/>
                  </a:cubicBezTo>
                  <a:close/>
                  <a:moveTo>
                    <a:pt x="808679" y="1114"/>
                  </a:moveTo>
                  <a:lnTo>
                    <a:pt x="926895" y="20551"/>
                  </a:lnTo>
                  <a:lnTo>
                    <a:pt x="5587189" y="1434210"/>
                  </a:lnTo>
                  <a:cubicBezTo>
                    <a:pt x="6049287" y="1575150"/>
                    <a:pt x="6072666" y="1832395"/>
                    <a:pt x="6069794" y="1993544"/>
                  </a:cubicBezTo>
                  <a:cubicBezTo>
                    <a:pt x="6059298" y="2680744"/>
                    <a:pt x="6071846" y="4619829"/>
                    <a:pt x="6079389" y="5307043"/>
                  </a:cubicBezTo>
                  <a:cubicBezTo>
                    <a:pt x="6079269" y="5510180"/>
                    <a:pt x="5961613" y="5663542"/>
                    <a:pt x="5810258" y="5768485"/>
                  </a:cubicBezTo>
                  <a:cubicBezTo>
                    <a:pt x="5671304" y="5864830"/>
                    <a:pt x="5503187" y="5895562"/>
                    <a:pt x="5345135" y="5858727"/>
                  </a:cubicBezTo>
                  <a:lnTo>
                    <a:pt x="5219433" y="5835161"/>
                  </a:lnTo>
                  <a:lnTo>
                    <a:pt x="4766077" y="5678449"/>
                  </a:lnTo>
                  <a:cubicBezTo>
                    <a:pt x="4683922" y="5650051"/>
                    <a:pt x="4640344" y="5560430"/>
                    <a:pt x="4668743" y="5478276"/>
                  </a:cubicBezTo>
                  <a:cubicBezTo>
                    <a:pt x="4697141" y="5396121"/>
                    <a:pt x="4786762" y="5352544"/>
                    <a:pt x="4868916" y="5380942"/>
                  </a:cubicBezTo>
                  <a:lnTo>
                    <a:pt x="5322272" y="5537654"/>
                  </a:lnTo>
                  <a:cubicBezTo>
                    <a:pt x="5411887" y="5562689"/>
                    <a:pt x="5526041" y="5599877"/>
                    <a:pt x="5612887" y="5536560"/>
                  </a:cubicBezTo>
                  <a:cubicBezTo>
                    <a:pt x="5699733" y="5473243"/>
                    <a:pt x="5776844" y="5376525"/>
                    <a:pt x="5783942" y="5264226"/>
                  </a:cubicBezTo>
                  <a:cubicBezTo>
                    <a:pt x="5785270" y="4165208"/>
                    <a:pt x="5786597" y="3066190"/>
                    <a:pt x="5787925" y="1967172"/>
                  </a:cubicBezTo>
                  <a:cubicBezTo>
                    <a:pt x="5773762" y="1849640"/>
                    <a:pt x="5704476" y="1802152"/>
                    <a:pt x="5502375" y="1733625"/>
                  </a:cubicBezTo>
                  <a:cubicBezTo>
                    <a:pt x="4665017" y="1449701"/>
                    <a:pt x="1605155" y="509902"/>
                    <a:pt x="769189" y="311225"/>
                  </a:cubicBezTo>
                  <a:cubicBezTo>
                    <a:pt x="629785" y="311225"/>
                    <a:pt x="513477" y="410108"/>
                    <a:pt x="486578" y="541560"/>
                  </a:cubicBezTo>
                  <a:lnTo>
                    <a:pt x="481719" y="589762"/>
                  </a:lnTo>
                  <a:lnTo>
                    <a:pt x="480717" y="589762"/>
                  </a:lnTo>
                  <a:cubicBezTo>
                    <a:pt x="480717" y="1339569"/>
                    <a:pt x="480716" y="2089377"/>
                    <a:pt x="480716" y="2839184"/>
                  </a:cubicBezTo>
                  <a:cubicBezTo>
                    <a:pt x="480716" y="2921831"/>
                    <a:pt x="413717" y="2988830"/>
                    <a:pt x="331070" y="2988830"/>
                  </a:cubicBezTo>
                  <a:lnTo>
                    <a:pt x="331071" y="2988829"/>
                  </a:lnTo>
                  <a:cubicBezTo>
                    <a:pt x="248424" y="2988829"/>
                    <a:pt x="181425" y="2921830"/>
                    <a:pt x="181425" y="2839183"/>
                  </a:cubicBezTo>
                  <a:cubicBezTo>
                    <a:pt x="181425" y="2078779"/>
                    <a:pt x="181426" y="1318374"/>
                    <a:pt x="181426" y="557970"/>
                  </a:cubicBezTo>
                  <a:lnTo>
                    <a:pt x="182475" y="557970"/>
                  </a:lnTo>
                  <a:cubicBezTo>
                    <a:pt x="182448" y="557250"/>
                    <a:pt x="182421" y="556529"/>
                    <a:pt x="182394" y="555809"/>
                  </a:cubicBezTo>
                  <a:cubicBezTo>
                    <a:pt x="184813" y="516583"/>
                    <a:pt x="191199" y="477016"/>
                    <a:pt x="201831" y="437593"/>
                  </a:cubicBezTo>
                  <a:cubicBezTo>
                    <a:pt x="276256" y="161632"/>
                    <a:pt x="534099" y="-15818"/>
                    <a:pt x="808679" y="111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42" name="TextBox 41"/>
          <p:cNvSpPr txBox="1"/>
          <p:nvPr/>
        </p:nvSpPr>
        <p:spPr>
          <a:xfrm>
            <a:off x="6188367" y="3130306"/>
            <a:ext cx="21061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PBIE Workspace 1</a:t>
            </a:r>
          </a:p>
        </p:txBody>
      </p:sp>
      <p:cxnSp>
        <p:nvCxnSpPr>
          <p:cNvPr id="72" name="Straight Arrow Connector 71"/>
          <p:cNvCxnSpPr>
            <a:cxnSpLocks/>
          </p:cNvCxnSpPr>
          <p:nvPr/>
        </p:nvCxnSpPr>
        <p:spPr>
          <a:xfrm flipH="1" flipV="1">
            <a:off x="9831248" y="5120082"/>
            <a:ext cx="5860" cy="589147"/>
          </a:xfrm>
          <a:prstGeom prst="straightConnector1">
            <a:avLst/>
          </a:prstGeom>
          <a:ln w="57150">
            <a:solidFill>
              <a:srgbClr val="00206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5919252" y="5735290"/>
            <a:ext cx="5351134" cy="9252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5997280" y="5763125"/>
            <a:ext cx="28968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Storage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6182793" y="6197568"/>
            <a:ext cx="82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Blob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7253584" y="6197568"/>
            <a:ext cx="12736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Table Storage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8746847" y="6211818"/>
            <a:ext cx="12736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Data Lake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10020449" y="6205759"/>
            <a:ext cx="12736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Etc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…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9921550" y="5365830"/>
            <a:ext cx="82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ETL</a:t>
            </a:r>
          </a:p>
        </p:txBody>
      </p:sp>
      <p:sp>
        <p:nvSpPr>
          <p:cNvPr id="32" name="Rectangle 31"/>
          <p:cNvSpPr/>
          <p:nvPr/>
        </p:nvSpPr>
        <p:spPr>
          <a:xfrm>
            <a:off x="8671633" y="3097171"/>
            <a:ext cx="2316849" cy="200438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8748959" y="4286903"/>
            <a:ext cx="22026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Copy of Report 1 with RLS</a:t>
            </a:r>
          </a:p>
        </p:txBody>
      </p:sp>
      <p:cxnSp>
        <p:nvCxnSpPr>
          <p:cNvPr id="34" name="Straight Connector 33"/>
          <p:cNvCxnSpPr>
            <a:cxnSpLocks/>
          </p:cNvCxnSpPr>
          <p:nvPr/>
        </p:nvCxnSpPr>
        <p:spPr>
          <a:xfrm>
            <a:off x="9624505" y="3786004"/>
            <a:ext cx="195451" cy="0"/>
          </a:xfrm>
          <a:prstGeom prst="line">
            <a:avLst/>
          </a:prstGeom>
          <a:ln w="571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8787369" y="4570843"/>
            <a:ext cx="218052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Azure SQL for Tenant N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0064474" y="3612892"/>
            <a:ext cx="356456" cy="385958"/>
          </a:xfrm>
          <a:custGeom>
            <a:avLst/>
            <a:gdLst>
              <a:gd name="connsiteX0" fmla="*/ 2615664 w 3654515"/>
              <a:gd name="connsiteY0" fmla="*/ 2534931 h 4006207"/>
              <a:gd name="connsiteX1" fmla="*/ 1960582 w 3654515"/>
              <a:gd name="connsiteY1" fmla="*/ 3034209 h 4006207"/>
              <a:gd name="connsiteX2" fmla="*/ 1338741 w 3654515"/>
              <a:gd name="connsiteY2" fmla="*/ 3425023 h 4006207"/>
              <a:gd name="connsiteX3" fmla="*/ 1731746 w 3654515"/>
              <a:gd name="connsiteY3" fmla="*/ 3891938 h 4006207"/>
              <a:gd name="connsiteX4" fmla="*/ 1776343 w 3654515"/>
              <a:gd name="connsiteY4" fmla="*/ 3896192 h 4006207"/>
              <a:gd name="connsiteX5" fmla="*/ 1804775 w 3654515"/>
              <a:gd name="connsiteY5" fmla="*/ 3901622 h 4006207"/>
              <a:gd name="connsiteX6" fmla="*/ 3274309 w 3654515"/>
              <a:gd name="connsiteY6" fmla="*/ 3901622 h 4006207"/>
              <a:gd name="connsiteX7" fmla="*/ 3279764 w 3654515"/>
              <a:gd name="connsiteY7" fmla="*/ 3900582 h 4006207"/>
              <a:gd name="connsiteX8" fmla="*/ 3285213 w 3654515"/>
              <a:gd name="connsiteY8" fmla="*/ 3901622 h 4006207"/>
              <a:gd name="connsiteX9" fmla="*/ 3560897 w 3654515"/>
              <a:gd name="connsiteY9" fmla="*/ 3646315 h 4006207"/>
              <a:gd name="connsiteX10" fmla="*/ 3253200 w 3654515"/>
              <a:gd name="connsiteY10" fmla="*/ 3434254 h 4006207"/>
              <a:gd name="connsiteX11" fmla="*/ 3272188 w 3654515"/>
              <a:gd name="connsiteY11" fmla="*/ 3231989 h 4006207"/>
              <a:gd name="connsiteX12" fmla="*/ 2615664 w 3654515"/>
              <a:gd name="connsiteY12" fmla="*/ 2534931 h 4006207"/>
              <a:gd name="connsiteX13" fmla="*/ 2610633 w 3654515"/>
              <a:gd name="connsiteY13" fmla="*/ 2448880 h 4006207"/>
              <a:gd name="connsiteX14" fmla="*/ 3372712 w 3654515"/>
              <a:gd name="connsiteY14" fmla="*/ 3227544 h 4006207"/>
              <a:gd name="connsiteX15" fmla="*/ 3352240 w 3654515"/>
              <a:gd name="connsiteY15" fmla="*/ 3365886 h 4006207"/>
              <a:gd name="connsiteX16" fmla="*/ 3457751 w 3654515"/>
              <a:gd name="connsiteY16" fmla="*/ 3387188 h 4006207"/>
              <a:gd name="connsiteX17" fmla="*/ 3654515 w 3654515"/>
              <a:gd name="connsiteY17" fmla="*/ 3684038 h 4006207"/>
              <a:gd name="connsiteX18" fmla="*/ 3332349 w 3654515"/>
              <a:gd name="connsiteY18" fmla="*/ 4006204 h 4006207"/>
              <a:gd name="connsiteX19" fmla="*/ 3326473 w 3654515"/>
              <a:gd name="connsiteY19" fmla="*/ 4005021 h 4006207"/>
              <a:gd name="connsiteX20" fmla="*/ 3320592 w 3654515"/>
              <a:gd name="connsiteY20" fmla="*/ 4006207 h 4006207"/>
              <a:gd name="connsiteX21" fmla="*/ 1736561 w 3654515"/>
              <a:gd name="connsiteY21" fmla="*/ 4006204 h 4006207"/>
              <a:gd name="connsiteX22" fmla="*/ 1705914 w 3654515"/>
              <a:gd name="connsiteY22" fmla="*/ 4000020 h 4006207"/>
              <a:gd name="connsiteX23" fmla="*/ 1657844 w 3654515"/>
              <a:gd name="connsiteY23" fmla="*/ 3995171 h 4006207"/>
              <a:gd name="connsiteX24" fmla="*/ 1224216 w 3654515"/>
              <a:gd name="connsiteY24" fmla="*/ 3463131 h 4006207"/>
              <a:gd name="connsiteX25" fmla="*/ 1767292 w 3654515"/>
              <a:gd name="connsiteY25" fmla="*/ 2920055 h 4006207"/>
              <a:gd name="connsiteX26" fmla="*/ 1876738 w 3654515"/>
              <a:gd name="connsiteY26" fmla="*/ 2931089 h 4006207"/>
              <a:gd name="connsiteX27" fmla="*/ 1903868 w 3654515"/>
              <a:gd name="connsiteY27" fmla="*/ 2939508 h 4006207"/>
              <a:gd name="connsiteX28" fmla="*/ 1908440 w 3654515"/>
              <a:gd name="connsiteY28" fmla="*/ 2924453 h 4006207"/>
              <a:gd name="connsiteX29" fmla="*/ 2610633 w 3654515"/>
              <a:gd name="connsiteY29" fmla="*/ 2448880 h 4006207"/>
              <a:gd name="connsiteX30" fmla="*/ 1328895 w 3654515"/>
              <a:gd name="connsiteY30" fmla="*/ 1748195 h 4006207"/>
              <a:gd name="connsiteX31" fmla="*/ 1421457 w 3654515"/>
              <a:gd name="connsiteY31" fmla="*/ 1798955 h 4006207"/>
              <a:gd name="connsiteX32" fmla="*/ 1455297 w 3654515"/>
              <a:gd name="connsiteY32" fmla="*/ 1937798 h 4006207"/>
              <a:gd name="connsiteX33" fmla="*/ 1419466 w 3654515"/>
              <a:gd name="connsiteY33" fmla="*/ 2070171 h 4006207"/>
              <a:gd name="connsiteX34" fmla="*/ 1325411 w 3654515"/>
              <a:gd name="connsiteY34" fmla="*/ 2119438 h 4006207"/>
              <a:gd name="connsiteX35" fmla="*/ 1228620 w 3654515"/>
              <a:gd name="connsiteY35" fmla="*/ 2070668 h 4006207"/>
              <a:gd name="connsiteX36" fmla="*/ 1193038 w 3654515"/>
              <a:gd name="connsiteY36" fmla="*/ 1934812 h 4006207"/>
              <a:gd name="connsiteX37" fmla="*/ 1228869 w 3654515"/>
              <a:gd name="connsiteY37" fmla="*/ 1796964 h 4006207"/>
              <a:gd name="connsiteX38" fmla="*/ 1328895 w 3654515"/>
              <a:gd name="connsiteY38" fmla="*/ 1748195 h 4006207"/>
              <a:gd name="connsiteX39" fmla="*/ 1785481 w 3654515"/>
              <a:gd name="connsiteY39" fmla="*/ 1577006 h 4006207"/>
              <a:gd name="connsiteX40" fmla="*/ 1785481 w 3654515"/>
              <a:gd name="connsiteY40" fmla="*/ 2290627 h 4006207"/>
              <a:gd name="connsiteX41" fmla="*/ 2246299 w 3654515"/>
              <a:gd name="connsiteY41" fmla="*/ 2290627 h 4006207"/>
              <a:gd name="connsiteX42" fmla="*/ 2246299 w 3654515"/>
              <a:gd name="connsiteY42" fmla="*/ 2122423 h 4006207"/>
              <a:gd name="connsiteX43" fmla="*/ 2000463 w 3654515"/>
              <a:gd name="connsiteY43" fmla="*/ 2122423 h 4006207"/>
              <a:gd name="connsiteX44" fmla="*/ 2000463 w 3654515"/>
              <a:gd name="connsiteY44" fmla="*/ 1577006 h 4006207"/>
              <a:gd name="connsiteX45" fmla="*/ 1330885 w 3654515"/>
              <a:gd name="connsiteY45" fmla="*/ 1565062 h 4006207"/>
              <a:gd name="connsiteX46" fmla="*/ 1140785 w 3654515"/>
              <a:gd name="connsiteY46" fmla="*/ 1612587 h 4006207"/>
              <a:gd name="connsiteX47" fmla="*/ 1010900 w 3654515"/>
              <a:gd name="connsiteY47" fmla="*/ 1747200 h 4006207"/>
              <a:gd name="connsiteX48" fmla="*/ 964619 w 3654515"/>
              <a:gd name="connsiteY48" fmla="*/ 1943272 h 4006207"/>
              <a:gd name="connsiteX49" fmla="*/ 1010403 w 3654515"/>
              <a:gd name="connsiteY49" fmla="*/ 2129639 h 4006207"/>
              <a:gd name="connsiteX50" fmla="*/ 1138546 w 3654515"/>
              <a:gd name="connsiteY50" fmla="*/ 2257534 h 4006207"/>
              <a:gd name="connsiteX51" fmla="*/ 1321430 w 3654515"/>
              <a:gd name="connsiteY51" fmla="*/ 2303068 h 4006207"/>
              <a:gd name="connsiteX52" fmla="*/ 1404537 w 3654515"/>
              <a:gd name="connsiteY52" fmla="*/ 2294608 h 4006207"/>
              <a:gd name="connsiteX53" fmla="*/ 1495108 w 3654515"/>
              <a:gd name="connsiteY53" fmla="*/ 2386672 h 4006207"/>
              <a:gd name="connsiteX54" fmla="*/ 1764831 w 3654515"/>
              <a:gd name="connsiteY54" fmla="*/ 2386672 h 4006207"/>
              <a:gd name="connsiteX55" fmla="*/ 1576224 w 3654515"/>
              <a:gd name="connsiteY55" fmla="*/ 2204535 h 4006207"/>
              <a:gd name="connsiteX56" fmla="*/ 1683217 w 3654515"/>
              <a:gd name="connsiteY56" fmla="*/ 1931826 h 4006207"/>
              <a:gd name="connsiteX57" fmla="*/ 1639176 w 3654515"/>
              <a:gd name="connsiteY57" fmla="*/ 1740482 h 4006207"/>
              <a:gd name="connsiteX58" fmla="*/ 1514267 w 3654515"/>
              <a:gd name="connsiteY58" fmla="*/ 1610597 h 4006207"/>
              <a:gd name="connsiteX59" fmla="*/ 1330885 w 3654515"/>
              <a:gd name="connsiteY59" fmla="*/ 1565062 h 4006207"/>
              <a:gd name="connsiteX60" fmla="*/ 683674 w 3654515"/>
              <a:gd name="connsiteY60" fmla="*/ 1565062 h 4006207"/>
              <a:gd name="connsiteX61" fmla="*/ 472673 w 3654515"/>
              <a:gd name="connsiteY61" fmla="*/ 1627019 h 4006207"/>
              <a:gd name="connsiteX62" fmla="*/ 394045 w 3654515"/>
              <a:gd name="connsiteY62" fmla="*/ 1792485 h 4006207"/>
              <a:gd name="connsiteX63" fmla="*/ 566230 w 3654515"/>
              <a:gd name="connsiteY63" fmla="*/ 2006472 h 4006207"/>
              <a:gd name="connsiteX64" fmla="*/ 639135 w 3654515"/>
              <a:gd name="connsiteY64" fmla="*/ 2037824 h 4006207"/>
              <a:gd name="connsiteX65" fmla="*/ 668496 w 3654515"/>
              <a:gd name="connsiteY65" fmla="*/ 2062457 h 4006207"/>
              <a:gd name="connsiteX66" fmla="*/ 678200 w 3654515"/>
              <a:gd name="connsiteY66" fmla="*/ 2093062 h 4006207"/>
              <a:gd name="connsiteX67" fmla="*/ 658792 w 3654515"/>
              <a:gd name="connsiteY67" fmla="*/ 2130137 h 4006207"/>
              <a:gd name="connsiteX68" fmla="*/ 604051 w 3654515"/>
              <a:gd name="connsiteY68" fmla="*/ 2142827 h 4006207"/>
              <a:gd name="connsiteX69" fmla="*/ 503029 w 3654515"/>
              <a:gd name="connsiteY69" fmla="*/ 2122672 h 4006207"/>
              <a:gd name="connsiteX70" fmla="*/ 403998 w 3654515"/>
              <a:gd name="connsiteY70" fmla="*/ 2069673 h 4006207"/>
              <a:gd name="connsiteX71" fmla="*/ 403998 w 3654515"/>
              <a:gd name="connsiteY71" fmla="*/ 2265247 h 4006207"/>
              <a:gd name="connsiteX72" fmla="*/ 609027 w 3654515"/>
              <a:gd name="connsiteY72" fmla="*/ 2303068 h 4006207"/>
              <a:gd name="connsiteX73" fmla="*/ 774245 w 3654515"/>
              <a:gd name="connsiteY73" fmla="*/ 2277191 h 4006207"/>
              <a:gd name="connsiteX74" fmla="*/ 880990 w 3654515"/>
              <a:gd name="connsiteY74" fmla="*/ 2198563 h 4006207"/>
              <a:gd name="connsiteX75" fmla="*/ 919059 w 3654515"/>
              <a:gd name="connsiteY75" fmla="*/ 2074650 h 4006207"/>
              <a:gd name="connsiteX76" fmla="*/ 873027 w 3654515"/>
              <a:gd name="connsiteY76" fmla="*/ 1948248 h 4006207"/>
              <a:gd name="connsiteX77" fmla="*/ 716021 w 3654515"/>
              <a:gd name="connsiteY77" fmla="*/ 1850212 h 4006207"/>
              <a:gd name="connsiteX78" fmla="*/ 642121 w 3654515"/>
              <a:gd name="connsiteY78" fmla="*/ 1812142 h 4006207"/>
              <a:gd name="connsiteX79" fmla="*/ 624454 w 3654515"/>
              <a:gd name="connsiteY79" fmla="*/ 1775068 h 4006207"/>
              <a:gd name="connsiteX80" fmla="*/ 646350 w 3654515"/>
              <a:gd name="connsiteY80" fmla="*/ 1738242 h 4006207"/>
              <a:gd name="connsiteX81" fmla="*/ 704077 w 3654515"/>
              <a:gd name="connsiteY81" fmla="*/ 1724806 h 4006207"/>
              <a:gd name="connsiteX82" fmla="*/ 881239 w 3654515"/>
              <a:gd name="connsiteY82" fmla="*/ 1774073 h 4006207"/>
              <a:gd name="connsiteX83" fmla="*/ 881239 w 3654515"/>
              <a:gd name="connsiteY83" fmla="*/ 1592433 h 4006207"/>
              <a:gd name="connsiteX84" fmla="*/ 809329 w 3654515"/>
              <a:gd name="connsiteY84" fmla="*/ 1575513 h 4006207"/>
              <a:gd name="connsiteX85" fmla="*/ 752349 w 3654515"/>
              <a:gd name="connsiteY85" fmla="*/ 1568048 h 4006207"/>
              <a:gd name="connsiteX86" fmla="*/ 683674 w 3654515"/>
              <a:gd name="connsiteY86" fmla="*/ 1565062 h 4006207"/>
              <a:gd name="connsiteX87" fmla="*/ 1309044 w 3654515"/>
              <a:gd name="connsiteY87" fmla="*/ 196190 h 4006207"/>
              <a:gd name="connsiteX88" fmla="*/ 347062 w 3654515"/>
              <a:gd name="connsiteY88" fmla="*/ 500340 h 4006207"/>
              <a:gd name="connsiteX89" fmla="*/ 1309044 w 3654515"/>
              <a:gd name="connsiteY89" fmla="*/ 804488 h 4006207"/>
              <a:gd name="connsiteX90" fmla="*/ 2271029 w 3654515"/>
              <a:gd name="connsiteY90" fmla="*/ 500340 h 4006207"/>
              <a:gd name="connsiteX91" fmla="*/ 1309044 w 3654515"/>
              <a:gd name="connsiteY91" fmla="*/ 196190 h 4006207"/>
              <a:gd name="connsiteX92" fmla="*/ 1315224 w 3654515"/>
              <a:gd name="connsiteY92" fmla="*/ 0 h 4006207"/>
              <a:gd name="connsiteX93" fmla="*/ 2630444 w 3654515"/>
              <a:gd name="connsiteY93" fmla="*/ 588894 h 4006207"/>
              <a:gd name="connsiteX94" fmla="*/ 2636856 w 3654515"/>
              <a:gd name="connsiteY94" fmla="*/ 2379088 h 4006207"/>
              <a:gd name="connsiteX95" fmla="*/ 1860931 w 3654515"/>
              <a:gd name="connsiteY95" fmla="*/ 2847882 h 4006207"/>
              <a:gd name="connsiteX96" fmla="*/ 1167213 w 3654515"/>
              <a:gd name="connsiteY96" fmla="*/ 3297268 h 4006207"/>
              <a:gd name="connsiteX97" fmla="*/ 1144936 w 3654515"/>
              <a:gd name="connsiteY97" fmla="*/ 3503600 h 4006207"/>
              <a:gd name="connsiteX98" fmla="*/ 1050193 w 3654515"/>
              <a:gd name="connsiteY98" fmla="*/ 3520680 h 4006207"/>
              <a:gd name="connsiteX99" fmla="*/ 0 w 3654515"/>
              <a:gd name="connsiteY99" fmla="*/ 2943751 h 4006207"/>
              <a:gd name="connsiteX100" fmla="*/ 0 w 3654515"/>
              <a:gd name="connsiteY100" fmla="*/ 588894 h 4006207"/>
              <a:gd name="connsiteX101" fmla="*/ 1315224 w 3654515"/>
              <a:gd name="connsiteY101" fmla="*/ 0 h 40062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3654515" h="4006207">
                <a:moveTo>
                  <a:pt x="2615664" y="2534931"/>
                </a:moveTo>
                <a:cubicBezTo>
                  <a:pt x="2075168" y="2553950"/>
                  <a:pt x="1992068" y="3047282"/>
                  <a:pt x="1960582" y="3034209"/>
                </a:cubicBezTo>
                <a:cubicBezTo>
                  <a:pt x="1750630" y="2947045"/>
                  <a:pt x="1387344" y="3032852"/>
                  <a:pt x="1338741" y="3425023"/>
                </a:cubicBezTo>
                <a:cubicBezTo>
                  <a:pt x="1313406" y="3629467"/>
                  <a:pt x="1448733" y="3854175"/>
                  <a:pt x="1731746" y="3891938"/>
                </a:cubicBezTo>
                <a:lnTo>
                  <a:pt x="1776343" y="3896192"/>
                </a:lnTo>
                <a:lnTo>
                  <a:pt x="1804775" y="3901622"/>
                </a:lnTo>
                <a:lnTo>
                  <a:pt x="3274309" y="3901622"/>
                </a:lnTo>
                <a:lnTo>
                  <a:pt x="3279764" y="3900582"/>
                </a:lnTo>
                <a:lnTo>
                  <a:pt x="3285213" y="3901622"/>
                </a:lnTo>
                <a:cubicBezTo>
                  <a:pt x="3450282" y="3901622"/>
                  <a:pt x="3586162" y="3769274"/>
                  <a:pt x="3560897" y="3646315"/>
                </a:cubicBezTo>
                <a:cubicBezTo>
                  <a:pt x="3543701" y="3562623"/>
                  <a:pt x="3485290" y="3469652"/>
                  <a:pt x="3253200" y="3434254"/>
                </a:cubicBezTo>
                <a:cubicBezTo>
                  <a:pt x="3255079" y="3357929"/>
                  <a:pt x="3270309" y="3308317"/>
                  <a:pt x="3272188" y="3231989"/>
                </a:cubicBezTo>
                <a:cubicBezTo>
                  <a:pt x="3272188" y="2854587"/>
                  <a:pt x="3006128" y="2534931"/>
                  <a:pt x="2615664" y="2534931"/>
                </a:cubicBezTo>
                <a:close/>
                <a:moveTo>
                  <a:pt x="2610633" y="2448880"/>
                </a:moveTo>
                <a:cubicBezTo>
                  <a:pt x="3031516" y="2448880"/>
                  <a:pt x="3372712" y="2797500"/>
                  <a:pt x="3372712" y="3227544"/>
                </a:cubicBezTo>
                <a:lnTo>
                  <a:pt x="3352240" y="3365886"/>
                </a:lnTo>
                <a:lnTo>
                  <a:pt x="3457751" y="3387188"/>
                </a:lnTo>
                <a:cubicBezTo>
                  <a:pt x="3573383" y="3436096"/>
                  <a:pt x="3654515" y="3550593"/>
                  <a:pt x="3654515" y="3684038"/>
                </a:cubicBezTo>
                <a:cubicBezTo>
                  <a:pt x="3654515" y="3861967"/>
                  <a:pt x="3510277" y="4006204"/>
                  <a:pt x="3332349" y="4006204"/>
                </a:cubicBezTo>
                <a:lnTo>
                  <a:pt x="3326473" y="4005021"/>
                </a:lnTo>
                <a:lnTo>
                  <a:pt x="3320592" y="4006207"/>
                </a:lnTo>
                <a:lnTo>
                  <a:pt x="1736561" y="4006204"/>
                </a:lnTo>
                <a:lnTo>
                  <a:pt x="1705914" y="4000020"/>
                </a:lnTo>
                <a:lnTo>
                  <a:pt x="1657844" y="3995171"/>
                </a:lnTo>
                <a:cubicBezTo>
                  <a:pt x="1410373" y="3944532"/>
                  <a:pt x="1224216" y="3725571"/>
                  <a:pt x="1224216" y="3463131"/>
                </a:cubicBezTo>
                <a:cubicBezTo>
                  <a:pt x="1224216" y="3163198"/>
                  <a:pt x="1467359" y="2920055"/>
                  <a:pt x="1767292" y="2920055"/>
                </a:cubicBezTo>
                <a:cubicBezTo>
                  <a:pt x="1804783" y="2920055"/>
                  <a:pt x="1841387" y="2923852"/>
                  <a:pt x="1876738" y="2931089"/>
                </a:cubicBezTo>
                <a:lnTo>
                  <a:pt x="1903868" y="2939508"/>
                </a:lnTo>
                <a:lnTo>
                  <a:pt x="1908440" y="2924453"/>
                </a:lnTo>
                <a:cubicBezTo>
                  <a:pt x="2024131" y="2644980"/>
                  <a:pt x="2294968" y="2448880"/>
                  <a:pt x="2610633" y="2448880"/>
                </a:cubicBezTo>
                <a:close/>
                <a:moveTo>
                  <a:pt x="1328895" y="1748195"/>
                </a:moveTo>
                <a:cubicBezTo>
                  <a:pt x="1368043" y="1748195"/>
                  <a:pt x="1398897" y="1765115"/>
                  <a:pt x="1421457" y="1798955"/>
                </a:cubicBezTo>
                <a:cubicBezTo>
                  <a:pt x="1444017" y="1832795"/>
                  <a:pt x="1455297" y="1879076"/>
                  <a:pt x="1455297" y="1937798"/>
                </a:cubicBezTo>
                <a:cubicBezTo>
                  <a:pt x="1455297" y="1993202"/>
                  <a:pt x="1443353" y="2037326"/>
                  <a:pt x="1419466" y="2070171"/>
                </a:cubicBezTo>
                <a:cubicBezTo>
                  <a:pt x="1395579" y="2103015"/>
                  <a:pt x="1364228" y="2119438"/>
                  <a:pt x="1325411" y="2119438"/>
                </a:cubicBezTo>
                <a:cubicBezTo>
                  <a:pt x="1284605" y="2119438"/>
                  <a:pt x="1252341" y="2103181"/>
                  <a:pt x="1228620" y="2070668"/>
                </a:cubicBezTo>
                <a:cubicBezTo>
                  <a:pt x="1204899" y="2038156"/>
                  <a:pt x="1193038" y="1992870"/>
                  <a:pt x="1193038" y="1934812"/>
                </a:cubicBezTo>
                <a:cubicBezTo>
                  <a:pt x="1193038" y="1875426"/>
                  <a:pt x="1204981" y="1829477"/>
                  <a:pt x="1228869" y="1796964"/>
                </a:cubicBezTo>
                <a:cubicBezTo>
                  <a:pt x="1252755" y="1764451"/>
                  <a:pt x="1286097" y="1748195"/>
                  <a:pt x="1328895" y="1748195"/>
                </a:cubicBezTo>
                <a:close/>
                <a:moveTo>
                  <a:pt x="1785481" y="1577006"/>
                </a:moveTo>
                <a:lnTo>
                  <a:pt x="1785481" y="2290627"/>
                </a:lnTo>
                <a:lnTo>
                  <a:pt x="2246299" y="2290627"/>
                </a:lnTo>
                <a:lnTo>
                  <a:pt x="2246299" y="2122423"/>
                </a:lnTo>
                <a:lnTo>
                  <a:pt x="2000463" y="2122423"/>
                </a:lnTo>
                <a:lnTo>
                  <a:pt x="2000463" y="1577006"/>
                </a:lnTo>
                <a:close/>
                <a:moveTo>
                  <a:pt x="1330885" y="1565062"/>
                </a:moveTo>
                <a:cubicBezTo>
                  <a:pt x="1259888" y="1565062"/>
                  <a:pt x="1196522" y="1580904"/>
                  <a:pt x="1140785" y="1612587"/>
                </a:cubicBezTo>
                <a:cubicBezTo>
                  <a:pt x="1085049" y="1644270"/>
                  <a:pt x="1041754" y="1689141"/>
                  <a:pt x="1010900" y="1747200"/>
                </a:cubicBezTo>
                <a:cubicBezTo>
                  <a:pt x="980046" y="1805258"/>
                  <a:pt x="964619" y="1870616"/>
                  <a:pt x="964619" y="1943272"/>
                </a:cubicBezTo>
                <a:cubicBezTo>
                  <a:pt x="964619" y="2012610"/>
                  <a:pt x="979880" y="2074733"/>
                  <a:pt x="1010403" y="2129639"/>
                </a:cubicBezTo>
                <a:cubicBezTo>
                  <a:pt x="1040925" y="2184546"/>
                  <a:pt x="1083639" y="2227178"/>
                  <a:pt x="1138546" y="2257534"/>
                </a:cubicBezTo>
                <a:cubicBezTo>
                  <a:pt x="1193453" y="2287890"/>
                  <a:pt x="1254414" y="2303068"/>
                  <a:pt x="1321430" y="2303068"/>
                </a:cubicBezTo>
                <a:cubicBezTo>
                  <a:pt x="1350294" y="2303068"/>
                  <a:pt x="1377996" y="2300248"/>
                  <a:pt x="1404537" y="2294608"/>
                </a:cubicBezTo>
                <a:lnTo>
                  <a:pt x="1495108" y="2386672"/>
                </a:lnTo>
                <a:lnTo>
                  <a:pt x="1764831" y="2386672"/>
                </a:lnTo>
                <a:lnTo>
                  <a:pt x="1576224" y="2204535"/>
                </a:lnTo>
                <a:cubicBezTo>
                  <a:pt x="1647553" y="2133206"/>
                  <a:pt x="1683217" y="2042303"/>
                  <a:pt x="1683217" y="1931826"/>
                </a:cubicBezTo>
                <a:cubicBezTo>
                  <a:pt x="1683217" y="1860497"/>
                  <a:pt x="1668537" y="1796715"/>
                  <a:pt x="1639176" y="1740482"/>
                </a:cubicBezTo>
                <a:cubicBezTo>
                  <a:pt x="1609815" y="1684248"/>
                  <a:pt x="1568179" y="1640953"/>
                  <a:pt x="1514267" y="1610597"/>
                </a:cubicBezTo>
                <a:cubicBezTo>
                  <a:pt x="1460356" y="1580240"/>
                  <a:pt x="1399229" y="1565062"/>
                  <a:pt x="1330885" y="1565062"/>
                </a:cubicBezTo>
                <a:close/>
                <a:moveTo>
                  <a:pt x="683674" y="1565062"/>
                </a:moveTo>
                <a:cubicBezTo>
                  <a:pt x="595425" y="1565062"/>
                  <a:pt x="525091" y="1585714"/>
                  <a:pt x="472673" y="1627019"/>
                </a:cubicBezTo>
                <a:cubicBezTo>
                  <a:pt x="420254" y="1668323"/>
                  <a:pt x="394045" y="1723479"/>
                  <a:pt x="394045" y="1792485"/>
                </a:cubicBezTo>
                <a:cubicBezTo>
                  <a:pt x="394045" y="1891019"/>
                  <a:pt x="451440" y="1962348"/>
                  <a:pt x="566230" y="2006472"/>
                </a:cubicBezTo>
                <a:cubicBezTo>
                  <a:pt x="601728" y="2019743"/>
                  <a:pt x="626030" y="2030193"/>
                  <a:pt x="639135" y="2037824"/>
                </a:cubicBezTo>
                <a:cubicBezTo>
                  <a:pt x="652239" y="2045455"/>
                  <a:pt x="662026" y="2053666"/>
                  <a:pt x="668496" y="2062457"/>
                </a:cubicBezTo>
                <a:cubicBezTo>
                  <a:pt x="674965" y="2071249"/>
                  <a:pt x="678200" y="2081451"/>
                  <a:pt x="678200" y="2093062"/>
                </a:cubicBezTo>
                <a:cubicBezTo>
                  <a:pt x="678200" y="2109319"/>
                  <a:pt x="671730" y="2121677"/>
                  <a:pt x="658792" y="2130137"/>
                </a:cubicBezTo>
                <a:cubicBezTo>
                  <a:pt x="645853" y="2138597"/>
                  <a:pt x="627606" y="2142827"/>
                  <a:pt x="604051" y="2142827"/>
                </a:cubicBezTo>
                <a:cubicBezTo>
                  <a:pt x="572865" y="2142827"/>
                  <a:pt x="539191" y="2136109"/>
                  <a:pt x="503029" y="2122672"/>
                </a:cubicBezTo>
                <a:cubicBezTo>
                  <a:pt x="466867" y="2109236"/>
                  <a:pt x="433857" y="2091570"/>
                  <a:pt x="403998" y="2069673"/>
                </a:cubicBezTo>
                <a:lnTo>
                  <a:pt x="403998" y="2265247"/>
                </a:lnTo>
                <a:cubicBezTo>
                  <a:pt x="466037" y="2290461"/>
                  <a:pt x="534381" y="2303068"/>
                  <a:pt x="609027" y="2303068"/>
                </a:cubicBezTo>
                <a:cubicBezTo>
                  <a:pt x="673389" y="2303068"/>
                  <a:pt x="728462" y="2294442"/>
                  <a:pt x="774245" y="2277191"/>
                </a:cubicBezTo>
                <a:cubicBezTo>
                  <a:pt x="820028" y="2259939"/>
                  <a:pt x="855610" y="2233730"/>
                  <a:pt x="880990" y="2198563"/>
                </a:cubicBezTo>
                <a:cubicBezTo>
                  <a:pt x="906370" y="2163396"/>
                  <a:pt x="919059" y="2122092"/>
                  <a:pt x="919059" y="2074650"/>
                </a:cubicBezTo>
                <a:cubicBezTo>
                  <a:pt x="919059" y="2025881"/>
                  <a:pt x="903715" y="1983747"/>
                  <a:pt x="873027" y="1948248"/>
                </a:cubicBezTo>
                <a:cubicBezTo>
                  <a:pt x="842339" y="1912749"/>
                  <a:pt x="790004" y="1880071"/>
                  <a:pt x="716021" y="1850212"/>
                </a:cubicBezTo>
                <a:cubicBezTo>
                  <a:pt x="678532" y="1834619"/>
                  <a:pt x="653898" y="1821929"/>
                  <a:pt x="642121" y="1812142"/>
                </a:cubicBezTo>
                <a:cubicBezTo>
                  <a:pt x="630343" y="1802355"/>
                  <a:pt x="624454" y="1789997"/>
                  <a:pt x="624454" y="1775068"/>
                </a:cubicBezTo>
                <a:cubicBezTo>
                  <a:pt x="624454" y="1759475"/>
                  <a:pt x="631753" y="1747200"/>
                  <a:pt x="646350" y="1738242"/>
                </a:cubicBezTo>
                <a:cubicBezTo>
                  <a:pt x="660948" y="1729285"/>
                  <a:pt x="680190" y="1724806"/>
                  <a:pt x="704077" y="1724806"/>
                </a:cubicBezTo>
                <a:cubicBezTo>
                  <a:pt x="762136" y="1724806"/>
                  <a:pt x="821189" y="1741228"/>
                  <a:pt x="881239" y="1774073"/>
                </a:cubicBezTo>
                <a:lnTo>
                  <a:pt x="881239" y="1592433"/>
                </a:lnTo>
                <a:cubicBezTo>
                  <a:pt x="850385" y="1584139"/>
                  <a:pt x="826415" y="1578499"/>
                  <a:pt x="809329" y="1575513"/>
                </a:cubicBezTo>
                <a:cubicBezTo>
                  <a:pt x="792243" y="1572527"/>
                  <a:pt x="773250" y="1570039"/>
                  <a:pt x="752349" y="1568048"/>
                </a:cubicBezTo>
                <a:cubicBezTo>
                  <a:pt x="731448" y="1566057"/>
                  <a:pt x="708556" y="1565062"/>
                  <a:pt x="683674" y="1565062"/>
                </a:cubicBezTo>
                <a:close/>
                <a:moveTo>
                  <a:pt x="1309044" y="196190"/>
                </a:moveTo>
                <a:cubicBezTo>
                  <a:pt x="777755" y="196190"/>
                  <a:pt x="347062" y="332363"/>
                  <a:pt x="347062" y="500340"/>
                </a:cubicBezTo>
                <a:cubicBezTo>
                  <a:pt x="347062" y="668316"/>
                  <a:pt x="777755" y="804488"/>
                  <a:pt x="1309044" y="804488"/>
                </a:cubicBezTo>
                <a:cubicBezTo>
                  <a:pt x="1840335" y="804488"/>
                  <a:pt x="2271029" y="668316"/>
                  <a:pt x="2271029" y="500340"/>
                </a:cubicBezTo>
                <a:cubicBezTo>
                  <a:pt x="2271029" y="332363"/>
                  <a:pt x="1840335" y="196190"/>
                  <a:pt x="1309044" y="196190"/>
                </a:cubicBezTo>
                <a:close/>
                <a:moveTo>
                  <a:pt x="1315224" y="0"/>
                </a:moveTo>
                <a:cubicBezTo>
                  <a:pt x="2041487" y="0"/>
                  <a:pt x="2630444" y="263538"/>
                  <a:pt x="2630444" y="588894"/>
                </a:cubicBezTo>
                <a:cubicBezTo>
                  <a:pt x="2632582" y="1185624"/>
                  <a:pt x="2634718" y="1782357"/>
                  <a:pt x="2636856" y="2379088"/>
                </a:cubicBezTo>
                <a:cubicBezTo>
                  <a:pt x="2239277" y="2346543"/>
                  <a:pt x="1952849" y="2602556"/>
                  <a:pt x="1860931" y="2847882"/>
                </a:cubicBezTo>
                <a:cubicBezTo>
                  <a:pt x="1610647" y="2807470"/>
                  <a:pt x="1299367" y="2933621"/>
                  <a:pt x="1167213" y="3297268"/>
                </a:cubicBezTo>
                <a:cubicBezTo>
                  <a:pt x="1137653" y="3455719"/>
                  <a:pt x="1164439" y="3466365"/>
                  <a:pt x="1144936" y="3503600"/>
                </a:cubicBezTo>
                <a:cubicBezTo>
                  <a:pt x="1125433" y="3540836"/>
                  <a:pt x="1157653" y="3515663"/>
                  <a:pt x="1050193" y="3520680"/>
                </a:cubicBezTo>
                <a:cubicBezTo>
                  <a:pt x="450921" y="3465791"/>
                  <a:pt x="0" y="3228437"/>
                  <a:pt x="0" y="2943751"/>
                </a:cubicBezTo>
                <a:lnTo>
                  <a:pt x="0" y="588894"/>
                </a:lnTo>
                <a:cubicBezTo>
                  <a:pt x="0" y="263538"/>
                  <a:pt x="588957" y="0"/>
                  <a:pt x="1315224" y="0"/>
                </a:cubicBezTo>
                <a:close/>
              </a:path>
            </a:pathLst>
          </a:custGeom>
          <a:solidFill>
            <a:srgbClr val="282828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8000" b="0" i="0" u="none" strike="noStrike" kern="0" cap="none" spc="0" normalizeH="0" baseline="0" noProof="0" dirty="0">
              <a:ln>
                <a:noFill/>
              </a:ln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effectLst/>
              <a:uLnTx/>
              <a:uFillTx/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grpSp>
        <p:nvGrpSpPr>
          <p:cNvPr id="37" name="Group 36"/>
          <p:cNvGrpSpPr/>
          <p:nvPr/>
        </p:nvGrpSpPr>
        <p:grpSpPr>
          <a:xfrm>
            <a:off x="8922810" y="3559981"/>
            <a:ext cx="530961" cy="468118"/>
            <a:chOff x="7413678" y="3759975"/>
            <a:chExt cx="681898" cy="571256"/>
          </a:xfrm>
        </p:grpSpPr>
        <p:sp>
          <p:nvSpPr>
            <p:cNvPr id="38" name="Rounded Rectangle 27"/>
            <p:cNvSpPr/>
            <p:nvPr/>
          </p:nvSpPr>
          <p:spPr>
            <a:xfrm>
              <a:off x="7413678" y="3759975"/>
              <a:ext cx="681898" cy="571256"/>
            </a:xfrm>
            <a:prstGeom prst="roundRect">
              <a:avLst>
                <a:gd name="adj" fmla="val 0"/>
              </a:avLst>
            </a:prstGeom>
            <a:noFill/>
            <a:ln w="12700">
              <a:solidFill>
                <a:srgbClr val="1E1E1E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9" name="Freeform 28"/>
            <p:cNvSpPr/>
            <p:nvPr/>
          </p:nvSpPr>
          <p:spPr bwMode="auto">
            <a:xfrm>
              <a:off x="7607579" y="3869554"/>
              <a:ext cx="328538" cy="347237"/>
            </a:xfrm>
            <a:custGeom>
              <a:avLst/>
              <a:gdLst>
                <a:gd name="connsiteX0" fmla="*/ 391886 w 6079389"/>
                <a:gd name="connsiteY0" fmla="*/ 3446312 h 6425371"/>
                <a:gd name="connsiteX1" fmla="*/ 783772 w 6079389"/>
                <a:gd name="connsiteY1" fmla="*/ 3838198 h 6425371"/>
                <a:gd name="connsiteX2" fmla="*/ 783771 w 6079389"/>
                <a:gd name="connsiteY2" fmla="*/ 4814284 h 6425371"/>
                <a:gd name="connsiteX3" fmla="*/ 391885 w 6079389"/>
                <a:gd name="connsiteY3" fmla="*/ 5206170 h 6425371"/>
                <a:gd name="connsiteX4" fmla="*/ 391886 w 6079389"/>
                <a:gd name="connsiteY4" fmla="*/ 5206169 h 6425371"/>
                <a:gd name="connsiteX5" fmla="*/ 0 w 6079389"/>
                <a:gd name="connsiteY5" fmla="*/ 4814283 h 6425371"/>
                <a:gd name="connsiteX6" fmla="*/ 0 w 6079389"/>
                <a:gd name="connsiteY6" fmla="*/ 3838198 h 6425371"/>
                <a:gd name="connsiteX7" fmla="*/ 391886 w 6079389"/>
                <a:gd name="connsiteY7" fmla="*/ 3446312 h 6425371"/>
                <a:gd name="connsiteX8" fmla="*/ 1531258 w 6079389"/>
                <a:gd name="connsiteY8" fmla="*/ 3090714 h 6425371"/>
                <a:gd name="connsiteX9" fmla="*/ 1923144 w 6079389"/>
                <a:gd name="connsiteY9" fmla="*/ 3482600 h 6425371"/>
                <a:gd name="connsiteX10" fmla="*/ 1923143 w 6079389"/>
                <a:gd name="connsiteY10" fmla="*/ 5169881 h 6425371"/>
                <a:gd name="connsiteX11" fmla="*/ 1531257 w 6079389"/>
                <a:gd name="connsiteY11" fmla="*/ 5561767 h 6425371"/>
                <a:gd name="connsiteX12" fmla="*/ 1531258 w 6079389"/>
                <a:gd name="connsiteY12" fmla="*/ 5561766 h 6425371"/>
                <a:gd name="connsiteX13" fmla="*/ 1139372 w 6079389"/>
                <a:gd name="connsiteY13" fmla="*/ 5169880 h 6425371"/>
                <a:gd name="connsiteX14" fmla="*/ 1139372 w 6079389"/>
                <a:gd name="connsiteY14" fmla="*/ 3482600 h 6425371"/>
                <a:gd name="connsiteX15" fmla="*/ 1531258 w 6079389"/>
                <a:gd name="connsiteY15" fmla="*/ 3090714 h 6425371"/>
                <a:gd name="connsiteX16" fmla="*/ 2670630 w 6079389"/>
                <a:gd name="connsiteY16" fmla="*/ 2655284 h 6425371"/>
                <a:gd name="connsiteX17" fmla="*/ 3062516 w 6079389"/>
                <a:gd name="connsiteY17" fmla="*/ 3047170 h 6425371"/>
                <a:gd name="connsiteX18" fmla="*/ 3062515 w 6079389"/>
                <a:gd name="connsiteY18" fmla="*/ 5605309 h 6425371"/>
                <a:gd name="connsiteX19" fmla="*/ 2670629 w 6079389"/>
                <a:gd name="connsiteY19" fmla="*/ 5997195 h 6425371"/>
                <a:gd name="connsiteX20" fmla="*/ 2670630 w 6079389"/>
                <a:gd name="connsiteY20" fmla="*/ 5997194 h 6425371"/>
                <a:gd name="connsiteX21" fmla="*/ 2278744 w 6079389"/>
                <a:gd name="connsiteY21" fmla="*/ 5605308 h 6425371"/>
                <a:gd name="connsiteX22" fmla="*/ 2278744 w 6079389"/>
                <a:gd name="connsiteY22" fmla="*/ 3047170 h 6425371"/>
                <a:gd name="connsiteX23" fmla="*/ 2670630 w 6079389"/>
                <a:gd name="connsiteY23" fmla="*/ 2655284 h 6425371"/>
                <a:gd name="connsiteX24" fmla="*/ 3810002 w 6079389"/>
                <a:gd name="connsiteY24" fmla="*/ 2227106 h 6425371"/>
                <a:gd name="connsiteX25" fmla="*/ 4201888 w 6079389"/>
                <a:gd name="connsiteY25" fmla="*/ 2618992 h 6425371"/>
                <a:gd name="connsiteX26" fmla="*/ 4201887 w 6079389"/>
                <a:gd name="connsiteY26" fmla="*/ 6033485 h 6425371"/>
                <a:gd name="connsiteX27" fmla="*/ 3810001 w 6079389"/>
                <a:gd name="connsiteY27" fmla="*/ 6425371 h 6425371"/>
                <a:gd name="connsiteX28" fmla="*/ 3810002 w 6079389"/>
                <a:gd name="connsiteY28" fmla="*/ 6425370 h 6425371"/>
                <a:gd name="connsiteX29" fmla="*/ 3418116 w 6079389"/>
                <a:gd name="connsiteY29" fmla="*/ 6033484 h 6425371"/>
                <a:gd name="connsiteX30" fmla="*/ 3418116 w 6079389"/>
                <a:gd name="connsiteY30" fmla="*/ 2618992 h 6425371"/>
                <a:gd name="connsiteX31" fmla="*/ 3810002 w 6079389"/>
                <a:gd name="connsiteY31" fmla="*/ 2227106 h 6425371"/>
                <a:gd name="connsiteX32" fmla="*/ 808679 w 6079389"/>
                <a:gd name="connsiteY32" fmla="*/ 1114 h 6425371"/>
                <a:gd name="connsiteX33" fmla="*/ 926895 w 6079389"/>
                <a:gd name="connsiteY33" fmla="*/ 20551 h 6425371"/>
                <a:gd name="connsiteX34" fmla="*/ 5587189 w 6079389"/>
                <a:gd name="connsiteY34" fmla="*/ 1434210 h 6425371"/>
                <a:gd name="connsiteX35" fmla="*/ 6069794 w 6079389"/>
                <a:gd name="connsiteY35" fmla="*/ 1993544 h 6425371"/>
                <a:gd name="connsiteX36" fmla="*/ 6079389 w 6079389"/>
                <a:gd name="connsiteY36" fmla="*/ 5307043 h 6425371"/>
                <a:gd name="connsiteX37" fmla="*/ 5810258 w 6079389"/>
                <a:gd name="connsiteY37" fmla="*/ 5768485 h 6425371"/>
                <a:gd name="connsiteX38" fmla="*/ 5345135 w 6079389"/>
                <a:gd name="connsiteY38" fmla="*/ 5858727 h 6425371"/>
                <a:gd name="connsiteX39" fmla="*/ 5219433 w 6079389"/>
                <a:gd name="connsiteY39" fmla="*/ 5835161 h 6425371"/>
                <a:gd name="connsiteX40" fmla="*/ 4766077 w 6079389"/>
                <a:gd name="connsiteY40" fmla="*/ 5678449 h 6425371"/>
                <a:gd name="connsiteX41" fmla="*/ 4668743 w 6079389"/>
                <a:gd name="connsiteY41" fmla="*/ 5478276 h 6425371"/>
                <a:gd name="connsiteX42" fmla="*/ 4868916 w 6079389"/>
                <a:gd name="connsiteY42" fmla="*/ 5380942 h 6425371"/>
                <a:gd name="connsiteX43" fmla="*/ 5322272 w 6079389"/>
                <a:gd name="connsiteY43" fmla="*/ 5537654 h 6425371"/>
                <a:gd name="connsiteX44" fmla="*/ 5612887 w 6079389"/>
                <a:gd name="connsiteY44" fmla="*/ 5536560 h 6425371"/>
                <a:gd name="connsiteX45" fmla="*/ 5783942 w 6079389"/>
                <a:gd name="connsiteY45" fmla="*/ 5264226 h 6425371"/>
                <a:gd name="connsiteX46" fmla="*/ 5787925 w 6079389"/>
                <a:gd name="connsiteY46" fmla="*/ 1967172 h 6425371"/>
                <a:gd name="connsiteX47" fmla="*/ 5502375 w 6079389"/>
                <a:gd name="connsiteY47" fmla="*/ 1733625 h 6425371"/>
                <a:gd name="connsiteX48" fmla="*/ 769189 w 6079389"/>
                <a:gd name="connsiteY48" fmla="*/ 311225 h 6425371"/>
                <a:gd name="connsiteX49" fmla="*/ 486578 w 6079389"/>
                <a:gd name="connsiteY49" fmla="*/ 541560 h 6425371"/>
                <a:gd name="connsiteX50" fmla="*/ 481719 w 6079389"/>
                <a:gd name="connsiteY50" fmla="*/ 589762 h 6425371"/>
                <a:gd name="connsiteX51" fmla="*/ 480717 w 6079389"/>
                <a:gd name="connsiteY51" fmla="*/ 589762 h 6425371"/>
                <a:gd name="connsiteX52" fmla="*/ 480716 w 6079389"/>
                <a:gd name="connsiteY52" fmla="*/ 2839184 h 6425371"/>
                <a:gd name="connsiteX53" fmla="*/ 331070 w 6079389"/>
                <a:gd name="connsiteY53" fmla="*/ 2988830 h 6425371"/>
                <a:gd name="connsiteX54" fmla="*/ 331071 w 6079389"/>
                <a:gd name="connsiteY54" fmla="*/ 2988829 h 6425371"/>
                <a:gd name="connsiteX55" fmla="*/ 181425 w 6079389"/>
                <a:gd name="connsiteY55" fmla="*/ 2839183 h 6425371"/>
                <a:gd name="connsiteX56" fmla="*/ 181426 w 6079389"/>
                <a:gd name="connsiteY56" fmla="*/ 557970 h 6425371"/>
                <a:gd name="connsiteX57" fmla="*/ 182475 w 6079389"/>
                <a:gd name="connsiteY57" fmla="*/ 557970 h 6425371"/>
                <a:gd name="connsiteX58" fmla="*/ 182394 w 6079389"/>
                <a:gd name="connsiteY58" fmla="*/ 555809 h 6425371"/>
                <a:gd name="connsiteX59" fmla="*/ 201831 w 6079389"/>
                <a:gd name="connsiteY59" fmla="*/ 437593 h 6425371"/>
                <a:gd name="connsiteX60" fmla="*/ 808679 w 6079389"/>
                <a:gd name="connsiteY60" fmla="*/ 1114 h 6425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6079389" h="6425371">
                  <a:moveTo>
                    <a:pt x="391886" y="3446312"/>
                  </a:moveTo>
                  <a:cubicBezTo>
                    <a:pt x="608319" y="3446312"/>
                    <a:pt x="783772" y="3621765"/>
                    <a:pt x="783772" y="3838198"/>
                  </a:cubicBezTo>
                  <a:cubicBezTo>
                    <a:pt x="783772" y="4163560"/>
                    <a:pt x="783771" y="4488922"/>
                    <a:pt x="783771" y="4814284"/>
                  </a:cubicBezTo>
                  <a:cubicBezTo>
                    <a:pt x="783771" y="5030717"/>
                    <a:pt x="608318" y="5206170"/>
                    <a:pt x="391885" y="5206170"/>
                  </a:cubicBezTo>
                  <a:lnTo>
                    <a:pt x="391886" y="5206169"/>
                  </a:lnTo>
                  <a:cubicBezTo>
                    <a:pt x="175453" y="5206169"/>
                    <a:pt x="0" y="5030716"/>
                    <a:pt x="0" y="4814283"/>
                  </a:cubicBezTo>
                  <a:lnTo>
                    <a:pt x="0" y="3838198"/>
                  </a:lnTo>
                  <a:cubicBezTo>
                    <a:pt x="0" y="3621765"/>
                    <a:pt x="175453" y="3446312"/>
                    <a:pt x="391886" y="3446312"/>
                  </a:cubicBezTo>
                  <a:close/>
                  <a:moveTo>
                    <a:pt x="1531258" y="3090714"/>
                  </a:moveTo>
                  <a:cubicBezTo>
                    <a:pt x="1747691" y="3090714"/>
                    <a:pt x="1923144" y="3266167"/>
                    <a:pt x="1923144" y="3482600"/>
                  </a:cubicBezTo>
                  <a:cubicBezTo>
                    <a:pt x="1923144" y="4045027"/>
                    <a:pt x="1923143" y="4607454"/>
                    <a:pt x="1923143" y="5169881"/>
                  </a:cubicBezTo>
                  <a:cubicBezTo>
                    <a:pt x="1923143" y="5386314"/>
                    <a:pt x="1747690" y="5561767"/>
                    <a:pt x="1531257" y="5561767"/>
                  </a:cubicBezTo>
                  <a:lnTo>
                    <a:pt x="1531258" y="5561766"/>
                  </a:lnTo>
                  <a:cubicBezTo>
                    <a:pt x="1314825" y="5561766"/>
                    <a:pt x="1139372" y="5386313"/>
                    <a:pt x="1139372" y="5169880"/>
                  </a:cubicBezTo>
                  <a:lnTo>
                    <a:pt x="1139372" y="3482600"/>
                  </a:lnTo>
                  <a:cubicBezTo>
                    <a:pt x="1139372" y="3266167"/>
                    <a:pt x="1314825" y="3090714"/>
                    <a:pt x="1531258" y="3090714"/>
                  </a:cubicBezTo>
                  <a:close/>
                  <a:moveTo>
                    <a:pt x="2670630" y="2655284"/>
                  </a:moveTo>
                  <a:cubicBezTo>
                    <a:pt x="2887063" y="2655284"/>
                    <a:pt x="3062516" y="2830737"/>
                    <a:pt x="3062516" y="3047170"/>
                  </a:cubicBezTo>
                  <a:cubicBezTo>
                    <a:pt x="3062516" y="3899883"/>
                    <a:pt x="3062515" y="4752596"/>
                    <a:pt x="3062515" y="5605309"/>
                  </a:cubicBezTo>
                  <a:cubicBezTo>
                    <a:pt x="3062515" y="5821742"/>
                    <a:pt x="2887062" y="5997195"/>
                    <a:pt x="2670629" y="5997195"/>
                  </a:cubicBezTo>
                  <a:lnTo>
                    <a:pt x="2670630" y="5997194"/>
                  </a:lnTo>
                  <a:cubicBezTo>
                    <a:pt x="2454197" y="5997194"/>
                    <a:pt x="2278744" y="5821741"/>
                    <a:pt x="2278744" y="5605308"/>
                  </a:cubicBezTo>
                  <a:lnTo>
                    <a:pt x="2278744" y="3047170"/>
                  </a:lnTo>
                  <a:cubicBezTo>
                    <a:pt x="2278744" y="2830737"/>
                    <a:pt x="2454197" y="2655284"/>
                    <a:pt x="2670630" y="2655284"/>
                  </a:cubicBezTo>
                  <a:close/>
                  <a:moveTo>
                    <a:pt x="3810002" y="2227106"/>
                  </a:moveTo>
                  <a:cubicBezTo>
                    <a:pt x="4026435" y="2227106"/>
                    <a:pt x="4201888" y="2402559"/>
                    <a:pt x="4201888" y="2618992"/>
                  </a:cubicBezTo>
                  <a:cubicBezTo>
                    <a:pt x="4201888" y="3757156"/>
                    <a:pt x="4201887" y="4895321"/>
                    <a:pt x="4201887" y="6033485"/>
                  </a:cubicBezTo>
                  <a:cubicBezTo>
                    <a:pt x="4201887" y="6249918"/>
                    <a:pt x="4026434" y="6425371"/>
                    <a:pt x="3810001" y="6425371"/>
                  </a:cubicBezTo>
                  <a:lnTo>
                    <a:pt x="3810002" y="6425370"/>
                  </a:lnTo>
                  <a:cubicBezTo>
                    <a:pt x="3593569" y="6425370"/>
                    <a:pt x="3418116" y="6249917"/>
                    <a:pt x="3418116" y="6033484"/>
                  </a:cubicBezTo>
                  <a:lnTo>
                    <a:pt x="3418116" y="2618992"/>
                  </a:lnTo>
                  <a:cubicBezTo>
                    <a:pt x="3418116" y="2402559"/>
                    <a:pt x="3593569" y="2227106"/>
                    <a:pt x="3810002" y="2227106"/>
                  </a:cubicBezTo>
                  <a:close/>
                  <a:moveTo>
                    <a:pt x="808679" y="1114"/>
                  </a:moveTo>
                  <a:lnTo>
                    <a:pt x="926895" y="20551"/>
                  </a:lnTo>
                  <a:lnTo>
                    <a:pt x="5587189" y="1434210"/>
                  </a:lnTo>
                  <a:cubicBezTo>
                    <a:pt x="6049287" y="1575150"/>
                    <a:pt x="6072666" y="1832395"/>
                    <a:pt x="6069794" y="1993544"/>
                  </a:cubicBezTo>
                  <a:cubicBezTo>
                    <a:pt x="6059298" y="2680744"/>
                    <a:pt x="6071846" y="4619829"/>
                    <a:pt x="6079389" y="5307043"/>
                  </a:cubicBezTo>
                  <a:cubicBezTo>
                    <a:pt x="6079269" y="5510180"/>
                    <a:pt x="5961613" y="5663542"/>
                    <a:pt x="5810258" y="5768485"/>
                  </a:cubicBezTo>
                  <a:cubicBezTo>
                    <a:pt x="5671304" y="5864830"/>
                    <a:pt x="5503187" y="5895562"/>
                    <a:pt x="5345135" y="5858727"/>
                  </a:cubicBezTo>
                  <a:lnTo>
                    <a:pt x="5219433" y="5835161"/>
                  </a:lnTo>
                  <a:lnTo>
                    <a:pt x="4766077" y="5678449"/>
                  </a:lnTo>
                  <a:cubicBezTo>
                    <a:pt x="4683922" y="5650051"/>
                    <a:pt x="4640344" y="5560430"/>
                    <a:pt x="4668743" y="5478276"/>
                  </a:cubicBezTo>
                  <a:cubicBezTo>
                    <a:pt x="4697141" y="5396121"/>
                    <a:pt x="4786762" y="5352544"/>
                    <a:pt x="4868916" y="5380942"/>
                  </a:cubicBezTo>
                  <a:lnTo>
                    <a:pt x="5322272" y="5537654"/>
                  </a:lnTo>
                  <a:cubicBezTo>
                    <a:pt x="5411887" y="5562689"/>
                    <a:pt x="5526041" y="5599877"/>
                    <a:pt x="5612887" y="5536560"/>
                  </a:cubicBezTo>
                  <a:cubicBezTo>
                    <a:pt x="5699733" y="5473243"/>
                    <a:pt x="5776844" y="5376525"/>
                    <a:pt x="5783942" y="5264226"/>
                  </a:cubicBezTo>
                  <a:cubicBezTo>
                    <a:pt x="5785270" y="4165208"/>
                    <a:pt x="5786597" y="3066190"/>
                    <a:pt x="5787925" y="1967172"/>
                  </a:cubicBezTo>
                  <a:cubicBezTo>
                    <a:pt x="5773762" y="1849640"/>
                    <a:pt x="5704476" y="1802152"/>
                    <a:pt x="5502375" y="1733625"/>
                  </a:cubicBezTo>
                  <a:cubicBezTo>
                    <a:pt x="4665017" y="1449701"/>
                    <a:pt x="1605155" y="509902"/>
                    <a:pt x="769189" y="311225"/>
                  </a:cubicBezTo>
                  <a:cubicBezTo>
                    <a:pt x="629785" y="311225"/>
                    <a:pt x="513477" y="410108"/>
                    <a:pt x="486578" y="541560"/>
                  </a:cubicBezTo>
                  <a:lnTo>
                    <a:pt x="481719" y="589762"/>
                  </a:lnTo>
                  <a:lnTo>
                    <a:pt x="480717" y="589762"/>
                  </a:lnTo>
                  <a:cubicBezTo>
                    <a:pt x="480717" y="1339569"/>
                    <a:pt x="480716" y="2089377"/>
                    <a:pt x="480716" y="2839184"/>
                  </a:cubicBezTo>
                  <a:cubicBezTo>
                    <a:pt x="480716" y="2921831"/>
                    <a:pt x="413717" y="2988830"/>
                    <a:pt x="331070" y="2988830"/>
                  </a:cubicBezTo>
                  <a:lnTo>
                    <a:pt x="331071" y="2988829"/>
                  </a:lnTo>
                  <a:cubicBezTo>
                    <a:pt x="248424" y="2988829"/>
                    <a:pt x="181425" y="2921830"/>
                    <a:pt x="181425" y="2839183"/>
                  </a:cubicBezTo>
                  <a:cubicBezTo>
                    <a:pt x="181425" y="2078779"/>
                    <a:pt x="181426" y="1318374"/>
                    <a:pt x="181426" y="557970"/>
                  </a:cubicBezTo>
                  <a:lnTo>
                    <a:pt x="182475" y="557970"/>
                  </a:lnTo>
                  <a:cubicBezTo>
                    <a:pt x="182448" y="557250"/>
                    <a:pt x="182421" y="556529"/>
                    <a:pt x="182394" y="555809"/>
                  </a:cubicBezTo>
                  <a:cubicBezTo>
                    <a:pt x="184813" y="516583"/>
                    <a:pt x="191199" y="477016"/>
                    <a:pt x="201831" y="437593"/>
                  </a:cubicBezTo>
                  <a:cubicBezTo>
                    <a:pt x="276256" y="161632"/>
                    <a:pt x="534099" y="-15818"/>
                    <a:pt x="808679" y="111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40" name="TextBox 39"/>
          <p:cNvSpPr txBox="1"/>
          <p:nvPr/>
        </p:nvSpPr>
        <p:spPr>
          <a:xfrm>
            <a:off x="8746847" y="3141083"/>
            <a:ext cx="21061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PBIE Workspace N</a:t>
            </a:r>
          </a:p>
        </p:txBody>
      </p:sp>
    </p:spTree>
    <p:extLst>
      <p:ext uri="{BB962C8B-B14F-4D97-AF65-F5344CB8AC3E}">
        <p14:creationId xmlns:p14="http://schemas.microsoft.com/office/powerpoint/2010/main" val="4264115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type="body" sz="quarter" idx="10"/>
          </p:nvPr>
        </p:nvSpPr>
        <p:spPr>
          <a:xfrm>
            <a:off x="356896" y="3982369"/>
            <a:ext cx="4320544" cy="2287806"/>
          </a:xfrm>
        </p:spPr>
        <p:txBody>
          <a:bodyPr tIns="0" bIns="91440">
            <a:spAutoFit/>
          </a:bodyPr>
          <a:lstStyle/>
          <a:p>
            <a:r>
              <a:rPr lang="en-US" dirty="0"/>
              <a:t>Supporting global user base with region specific compute and storage</a:t>
            </a:r>
          </a:p>
          <a:p>
            <a:r>
              <a:rPr lang="en-US" dirty="0"/>
              <a:t>Network latency can significantly affect customer’s perceived performance</a:t>
            </a:r>
          </a:p>
          <a:p>
            <a:r>
              <a:rPr lang="en-US" dirty="0"/>
              <a:t>Regions can have law/compliance considerations.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64602" y="592633"/>
            <a:ext cx="4643916" cy="1366528"/>
          </a:xfrm>
        </p:spPr>
        <p:txBody>
          <a:bodyPr wrap="square" anchor="t">
            <a:spAutoFit/>
          </a:bodyPr>
          <a:lstStyle/>
          <a:p>
            <a:r>
              <a:rPr lang="en-US" sz="3600" dirty="0">
                <a:solidFill>
                  <a:srgbClr val="EDC30D"/>
                </a:solidFill>
              </a:rPr>
              <a:t>Typical Multi-Region Architecture</a:t>
            </a:r>
            <a:br>
              <a:rPr lang="en-US" sz="3600" dirty="0">
                <a:solidFill>
                  <a:srgbClr val="EDC30D"/>
                </a:solidFill>
              </a:rPr>
            </a:br>
            <a:r>
              <a:rPr lang="en-US" sz="2000" dirty="0">
                <a:solidFill>
                  <a:prstClr val="white"/>
                </a:solidFill>
              </a:rPr>
              <a:t>SaaS Application</a:t>
            </a:r>
            <a:endParaRPr lang="en-US" sz="3600" dirty="0">
              <a:solidFill>
                <a:srgbClr val="EDC30D"/>
              </a:solidFill>
            </a:endParaRPr>
          </a:p>
        </p:txBody>
      </p:sp>
      <p:cxnSp>
        <p:nvCxnSpPr>
          <p:cNvPr id="47" name="Straight Arrow Connector 46"/>
          <p:cNvCxnSpPr>
            <a:cxnSpLocks/>
          </p:cNvCxnSpPr>
          <p:nvPr/>
        </p:nvCxnSpPr>
        <p:spPr>
          <a:xfrm>
            <a:off x="7674106" y="1303714"/>
            <a:ext cx="5861" cy="1404391"/>
          </a:xfrm>
          <a:prstGeom prst="straightConnector1">
            <a:avLst/>
          </a:prstGeom>
          <a:ln w="57150">
            <a:solidFill>
              <a:srgbClr val="00206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cxnSpLocks/>
          </p:cNvCxnSpPr>
          <p:nvPr/>
        </p:nvCxnSpPr>
        <p:spPr>
          <a:xfrm flipH="1" flipV="1">
            <a:off x="9444291" y="1292211"/>
            <a:ext cx="5861" cy="1374602"/>
          </a:xfrm>
          <a:prstGeom prst="straightConnector1">
            <a:avLst/>
          </a:prstGeom>
          <a:ln w="57150">
            <a:solidFill>
              <a:srgbClr val="00206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5919252" y="2171616"/>
            <a:ext cx="5297027" cy="307777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Application Driven Row Level Security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5919253" y="1579899"/>
            <a:ext cx="5297026" cy="30777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Application UI/Permission Logic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6279057" y="995937"/>
            <a:ext cx="4466493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Application User</a:t>
            </a:r>
          </a:p>
        </p:txBody>
      </p:sp>
      <p:sp>
        <p:nvSpPr>
          <p:cNvPr id="55" name="Freeform 34"/>
          <p:cNvSpPr/>
          <p:nvPr/>
        </p:nvSpPr>
        <p:spPr>
          <a:xfrm>
            <a:off x="8213456" y="207197"/>
            <a:ext cx="597694" cy="682297"/>
          </a:xfrm>
          <a:custGeom>
            <a:avLst/>
            <a:gdLst>
              <a:gd name="connsiteX0" fmla="*/ 599650 w 1199300"/>
              <a:gd name="connsiteY0" fmla="*/ 88729 h 1369060"/>
              <a:gd name="connsiteX1" fmla="*/ 270362 w 1199300"/>
              <a:gd name="connsiteY1" fmla="*/ 418017 h 1369060"/>
              <a:gd name="connsiteX2" fmla="*/ 599650 w 1199300"/>
              <a:gd name="connsiteY2" fmla="*/ 747305 h 1369060"/>
              <a:gd name="connsiteX3" fmla="*/ 928938 w 1199300"/>
              <a:gd name="connsiteY3" fmla="*/ 418017 h 1369060"/>
              <a:gd name="connsiteX4" fmla="*/ 599650 w 1199300"/>
              <a:gd name="connsiteY4" fmla="*/ 88729 h 1369060"/>
              <a:gd name="connsiteX5" fmla="*/ 599651 w 1199300"/>
              <a:gd name="connsiteY5" fmla="*/ 0 h 1369060"/>
              <a:gd name="connsiteX6" fmla="*/ 1017668 w 1199300"/>
              <a:gd name="connsiteY6" fmla="*/ 418017 h 1369060"/>
              <a:gd name="connsiteX7" fmla="*/ 833368 w 1199300"/>
              <a:gd name="connsiteY7" fmla="*/ 764643 h 1369060"/>
              <a:gd name="connsiteX8" fmla="*/ 772437 w 1199300"/>
              <a:gd name="connsiteY8" fmla="*/ 797716 h 1369060"/>
              <a:gd name="connsiteX9" fmla="*/ 833061 w 1199300"/>
              <a:gd name="connsiteY9" fmla="*/ 816535 h 1369060"/>
              <a:gd name="connsiteX10" fmla="*/ 1199300 w 1199300"/>
              <a:gd name="connsiteY10" fmla="*/ 1369060 h 1369060"/>
              <a:gd name="connsiteX11" fmla="*/ 1092443 w 1199300"/>
              <a:gd name="connsiteY11" fmla="*/ 1369060 h 1369060"/>
              <a:gd name="connsiteX12" fmla="*/ 599650 w 1199300"/>
              <a:gd name="connsiteY12" fmla="*/ 876268 h 1369060"/>
              <a:gd name="connsiteX13" fmla="*/ 106857 w 1199300"/>
              <a:gd name="connsiteY13" fmla="*/ 1369060 h 1369060"/>
              <a:gd name="connsiteX14" fmla="*/ 0 w 1199300"/>
              <a:gd name="connsiteY14" fmla="*/ 1369060 h 1369060"/>
              <a:gd name="connsiteX15" fmla="*/ 366239 w 1199300"/>
              <a:gd name="connsiteY15" fmla="*/ 816535 h 1369060"/>
              <a:gd name="connsiteX16" fmla="*/ 426865 w 1199300"/>
              <a:gd name="connsiteY16" fmla="*/ 797716 h 1369060"/>
              <a:gd name="connsiteX17" fmla="*/ 365934 w 1199300"/>
              <a:gd name="connsiteY17" fmla="*/ 764643 h 1369060"/>
              <a:gd name="connsiteX18" fmla="*/ 181634 w 1199300"/>
              <a:gd name="connsiteY18" fmla="*/ 418017 h 1369060"/>
              <a:gd name="connsiteX19" fmla="*/ 599651 w 1199300"/>
              <a:gd name="connsiteY19" fmla="*/ 0 h 1369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199300" h="1369060">
                <a:moveTo>
                  <a:pt x="599650" y="88729"/>
                </a:moveTo>
                <a:cubicBezTo>
                  <a:pt x="417789" y="88729"/>
                  <a:pt x="270362" y="236156"/>
                  <a:pt x="270362" y="418017"/>
                </a:cubicBezTo>
                <a:cubicBezTo>
                  <a:pt x="270362" y="599878"/>
                  <a:pt x="417789" y="747305"/>
                  <a:pt x="599650" y="747305"/>
                </a:cubicBezTo>
                <a:cubicBezTo>
                  <a:pt x="781511" y="747305"/>
                  <a:pt x="928938" y="599878"/>
                  <a:pt x="928938" y="418017"/>
                </a:cubicBezTo>
                <a:cubicBezTo>
                  <a:pt x="928938" y="236156"/>
                  <a:pt x="781511" y="88729"/>
                  <a:pt x="599650" y="88729"/>
                </a:cubicBezTo>
                <a:close/>
                <a:moveTo>
                  <a:pt x="599651" y="0"/>
                </a:moveTo>
                <a:cubicBezTo>
                  <a:pt x="830515" y="0"/>
                  <a:pt x="1017668" y="187153"/>
                  <a:pt x="1017668" y="418017"/>
                </a:cubicBezTo>
                <a:cubicBezTo>
                  <a:pt x="1017668" y="562307"/>
                  <a:pt x="944561" y="689522"/>
                  <a:pt x="833368" y="764643"/>
                </a:cubicBezTo>
                <a:lnTo>
                  <a:pt x="772437" y="797716"/>
                </a:lnTo>
                <a:lnTo>
                  <a:pt x="833061" y="816535"/>
                </a:lnTo>
                <a:cubicBezTo>
                  <a:pt x="1048285" y="907566"/>
                  <a:pt x="1199300" y="1120678"/>
                  <a:pt x="1199300" y="1369060"/>
                </a:cubicBezTo>
                <a:lnTo>
                  <a:pt x="1092443" y="1369060"/>
                </a:lnTo>
                <a:cubicBezTo>
                  <a:pt x="1092443" y="1096898"/>
                  <a:pt x="871812" y="876268"/>
                  <a:pt x="599650" y="876268"/>
                </a:cubicBezTo>
                <a:cubicBezTo>
                  <a:pt x="327488" y="876268"/>
                  <a:pt x="106857" y="1096898"/>
                  <a:pt x="106857" y="1369060"/>
                </a:cubicBezTo>
                <a:lnTo>
                  <a:pt x="0" y="1369060"/>
                </a:lnTo>
                <a:cubicBezTo>
                  <a:pt x="0" y="1120678"/>
                  <a:pt x="151016" y="907566"/>
                  <a:pt x="366239" y="816535"/>
                </a:cubicBezTo>
                <a:lnTo>
                  <a:pt x="426865" y="797716"/>
                </a:lnTo>
                <a:lnTo>
                  <a:pt x="365934" y="764643"/>
                </a:lnTo>
                <a:cubicBezTo>
                  <a:pt x="254741" y="689522"/>
                  <a:pt x="181634" y="562307"/>
                  <a:pt x="181634" y="418017"/>
                </a:cubicBezTo>
                <a:cubicBezTo>
                  <a:pt x="181634" y="187153"/>
                  <a:pt x="368787" y="0"/>
                  <a:pt x="599651" y="0"/>
                </a:cubicBezTo>
                <a:close/>
              </a:path>
            </a:pathLst>
          </a:cu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9251" y="2861804"/>
            <a:ext cx="5297027" cy="2572927"/>
          </a:xfrm>
          <a:prstGeom prst="rect">
            <a:avLst/>
          </a:prstGeom>
        </p:spPr>
      </p:pic>
      <p:sp>
        <p:nvSpPr>
          <p:cNvPr id="52" name="Oval 51"/>
          <p:cNvSpPr/>
          <p:nvPr/>
        </p:nvSpPr>
        <p:spPr>
          <a:xfrm>
            <a:off x="6796293" y="3900782"/>
            <a:ext cx="456485" cy="441957"/>
          </a:xfrm>
          <a:prstGeom prst="ellipse">
            <a:avLst/>
          </a:prstGeom>
          <a:solidFill>
            <a:schemeClr val="accent2">
              <a:alpha val="57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sp>
        <p:nvSpPr>
          <p:cNvPr id="54" name="Oval 53"/>
          <p:cNvSpPr/>
          <p:nvPr/>
        </p:nvSpPr>
        <p:spPr>
          <a:xfrm>
            <a:off x="9555978" y="3576715"/>
            <a:ext cx="456485" cy="441957"/>
          </a:xfrm>
          <a:prstGeom prst="ellipse">
            <a:avLst/>
          </a:prstGeom>
          <a:solidFill>
            <a:schemeClr val="accent2">
              <a:alpha val="57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919251" y="2867215"/>
            <a:ext cx="2633038" cy="257292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8567764" y="2869331"/>
            <a:ext cx="2633038" cy="257292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946304" y="4609875"/>
            <a:ext cx="2590509" cy="80618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8592114" y="4620697"/>
            <a:ext cx="2586291" cy="80618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8698921" y="4668591"/>
            <a:ext cx="199252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PBIE Workspace Collection for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European</a:t>
            </a: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Customers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6036692" y="4668591"/>
            <a:ext cx="230458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PBIE Workspace Collection for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USA</a:t>
            </a: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Customers</a:t>
            </a:r>
          </a:p>
        </p:txBody>
      </p:sp>
    </p:spTree>
    <p:extLst>
      <p:ext uri="{BB962C8B-B14F-4D97-AF65-F5344CB8AC3E}">
        <p14:creationId xmlns:p14="http://schemas.microsoft.com/office/powerpoint/2010/main" val="1311815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Straight Arrow Connector 30"/>
          <p:cNvCxnSpPr>
            <a:cxnSpLocks/>
          </p:cNvCxnSpPr>
          <p:nvPr/>
        </p:nvCxnSpPr>
        <p:spPr>
          <a:xfrm>
            <a:off x="9822807" y="1332262"/>
            <a:ext cx="5861" cy="1334866"/>
          </a:xfrm>
          <a:prstGeom prst="straightConnector1">
            <a:avLst/>
          </a:prstGeom>
          <a:ln w="57150">
            <a:solidFill>
              <a:srgbClr val="7030A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5919252" y="2763333"/>
            <a:ext cx="5297027" cy="251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type="body" sz="quarter" idx="10"/>
          </p:nvPr>
        </p:nvSpPr>
        <p:spPr>
          <a:xfrm>
            <a:off x="356896" y="3171891"/>
            <a:ext cx="4320544" cy="3098284"/>
          </a:xfrm>
        </p:spPr>
        <p:txBody>
          <a:bodyPr tIns="0" bIns="91440">
            <a:spAutoFit/>
          </a:bodyPr>
          <a:lstStyle/>
          <a:p>
            <a:r>
              <a:rPr lang="en-US" dirty="0"/>
              <a:t>Similar to our typical SaaS application architecture</a:t>
            </a:r>
          </a:p>
          <a:p>
            <a:r>
              <a:rPr lang="en-US" dirty="0"/>
              <a:t>Additional ‘Internal Admin User’ role </a:t>
            </a:r>
          </a:p>
          <a:p>
            <a:r>
              <a:rPr lang="en-US" dirty="0"/>
              <a:t>Often create custom reports for specific portal users</a:t>
            </a:r>
          </a:p>
          <a:p>
            <a:r>
              <a:rPr lang="en-US" dirty="0"/>
              <a:t>Reports may be created/published manually through application UI</a:t>
            </a:r>
          </a:p>
          <a:p>
            <a:r>
              <a:rPr lang="en-US" dirty="0"/>
              <a:t>Import datasets are often used for customized reports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64602" y="592633"/>
            <a:ext cx="4643916" cy="867930"/>
          </a:xfrm>
        </p:spPr>
        <p:txBody>
          <a:bodyPr wrap="square" anchor="t">
            <a:spAutoFit/>
          </a:bodyPr>
          <a:lstStyle/>
          <a:p>
            <a:r>
              <a:rPr lang="en-US" sz="3600" dirty="0">
                <a:solidFill>
                  <a:srgbClr val="EDC30D"/>
                </a:solidFill>
              </a:rPr>
              <a:t>Typical Architecture</a:t>
            </a:r>
            <a:br>
              <a:rPr lang="en-US" sz="3600" dirty="0">
                <a:solidFill>
                  <a:srgbClr val="EDC30D"/>
                </a:solidFill>
              </a:rPr>
            </a:br>
            <a:r>
              <a:rPr lang="en-US" sz="2000" dirty="0">
                <a:solidFill>
                  <a:schemeClr val="bg1"/>
                </a:solidFill>
              </a:rPr>
              <a:t>External Portal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6025476" y="2763333"/>
            <a:ext cx="28968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PBIE Workspace Collection</a:t>
            </a:r>
          </a:p>
        </p:txBody>
      </p:sp>
      <p:sp>
        <p:nvSpPr>
          <p:cNvPr id="6" name="Rectangle 5"/>
          <p:cNvSpPr/>
          <p:nvPr/>
        </p:nvSpPr>
        <p:spPr>
          <a:xfrm>
            <a:off x="6151910" y="3104066"/>
            <a:ext cx="4853353" cy="200438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cxnSp>
        <p:nvCxnSpPr>
          <p:cNvPr id="47" name="Straight Arrow Connector 46"/>
          <p:cNvCxnSpPr>
            <a:cxnSpLocks/>
          </p:cNvCxnSpPr>
          <p:nvPr/>
        </p:nvCxnSpPr>
        <p:spPr>
          <a:xfrm>
            <a:off x="6888742" y="1276860"/>
            <a:ext cx="5861" cy="1404391"/>
          </a:xfrm>
          <a:prstGeom prst="straightConnector1">
            <a:avLst/>
          </a:prstGeom>
          <a:ln w="57150">
            <a:solidFill>
              <a:srgbClr val="00206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cxnSpLocks/>
          </p:cNvCxnSpPr>
          <p:nvPr/>
        </p:nvCxnSpPr>
        <p:spPr>
          <a:xfrm flipH="1" flipV="1">
            <a:off x="7535397" y="1292526"/>
            <a:ext cx="5861" cy="1374602"/>
          </a:xfrm>
          <a:prstGeom prst="straightConnector1">
            <a:avLst/>
          </a:prstGeom>
          <a:ln w="57150">
            <a:solidFill>
              <a:srgbClr val="00206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5919252" y="1992647"/>
            <a:ext cx="2433650" cy="52322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Application Driven Row Level Security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5919253" y="1466406"/>
            <a:ext cx="5297026" cy="30777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Application UI/Permission Logic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6279057" y="995937"/>
            <a:ext cx="1934399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External Portal User</a:t>
            </a:r>
          </a:p>
        </p:txBody>
      </p:sp>
      <p:sp>
        <p:nvSpPr>
          <p:cNvPr id="55" name="Freeform 34"/>
          <p:cNvSpPr/>
          <p:nvPr/>
        </p:nvSpPr>
        <p:spPr>
          <a:xfrm>
            <a:off x="6903621" y="267277"/>
            <a:ext cx="597694" cy="682297"/>
          </a:xfrm>
          <a:custGeom>
            <a:avLst/>
            <a:gdLst>
              <a:gd name="connsiteX0" fmla="*/ 599650 w 1199300"/>
              <a:gd name="connsiteY0" fmla="*/ 88729 h 1369060"/>
              <a:gd name="connsiteX1" fmla="*/ 270362 w 1199300"/>
              <a:gd name="connsiteY1" fmla="*/ 418017 h 1369060"/>
              <a:gd name="connsiteX2" fmla="*/ 599650 w 1199300"/>
              <a:gd name="connsiteY2" fmla="*/ 747305 h 1369060"/>
              <a:gd name="connsiteX3" fmla="*/ 928938 w 1199300"/>
              <a:gd name="connsiteY3" fmla="*/ 418017 h 1369060"/>
              <a:gd name="connsiteX4" fmla="*/ 599650 w 1199300"/>
              <a:gd name="connsiteY4" fmla="*/ 88729 h 1369060"/>
              <a:gd name="connsiteX5" fmla="*/ 599651 w 1199300"/>
              <a:gd name="connsiteY5" fmla="*/ 0 h 1369060"/>
              <a:gd name="connsiteX6" fmla="*/ 1017668 w 1199300"/>
              <a:gd name="connsiteY6" fmla="*/ 418017 h 1369060"/>
              <a:gd name="connsiteX7" fmla="*/ 833368 w 1199300"/>
              <a:gd name="connsiteY7" fmla="*/ 764643 h 1369060"/>
              <a:gd name="connsiteX8" fmla="*/ 772437 w 1199300"/>
              <a:gd name="connsiteY8" fmla="*/ 797716 h 1369060"/>
              <a:gd name="connsiteX9" fmla="*/ 833061 w 1199300"/>
              <a:gd name="connsiteY9" fmla="*/ 816535 h 1369060"/>
              <a:gd name="connsiteX10" fmla="*/ 1199300 w 1199300"/>
              <a:gd name="connsiteY10" fmla="*/ 1369060 h 1369060"/>
              <a:gd name="connsiteX11" fmla="*/ 1092443 w 1199300"/>
              <a:gd name="connsiteY11" fmla="*/ 1369060 h 1369060"/>
              <a:gd name="connsiteX12" fmla="*/ 599650 w 1199300"/>
              <a:gd name="connsiteY12" fmla="*/ 876268 h 1369060"/>
              <a:gd name="connsiteX13" fmla="*/ 106857 w 1199300"/>
              <a:gd name="connsiteY13" fmla="*/ 1369060 h 1369060"/>
              <a:gd name="connsiteX14" fmla="*/ 0 w 1199300"/>
              <a:gd name="connsiteY14" fmla="*/ 1369060 h 1369060"/>
              <a:gd name="connsiteX15" fmla="*/ 366239 w 1199300"/>
              <a:gd name="connsiteY15" fmla="*/ 816535 h 1369060"/>
              <a:gd name="connsiteX16" fmla="*/ 426865 w 1199300"/>
              <a:gd name="connsiteY16" fmla="*/ 797716 h 1369060"/>
              <a:gd name="connsiteX17" fmla="*/ 365934 w 1199300"/>
              <a:gd name="connsiteY17" fmla="*/ 764643 h 1369060"/>
              <a:gd name="connsiteX18" fmla="*/ 181634 w 1199300"/>
              <a:gd name="connsiteY18" fmla="*/ 418017 h 1369060"/>
              <a:gd name="connsiteX19" fmla="*/ 599651 w 1199300"/>
              <a:gd name="connsiteY19" fmla="*/ 0 h 1369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199300" h="1369060">
                <a:moveTo>
                  <a:pt x="599650" y="88729"/>
                </a:moveTo>
                <a:cubicBezTo>
                  <a:pt x="417789" y="88729"/>
                  <a:pt x="270362" y="236156"/>
                  <a:pt x="270362" y="418017"/>
                </a:cubicBezTo>
                <a:cubicBezTo>
                  <a:pt x="270362" y="599878"/>
                  <a:pt x="417789" y="747305"/>
                  <a:pt x="599650" y="747305"/>
                </a:cubicBezTo>
                <a:cubicBezTo>
                  <a:pt x="781511" y="747305"/>
                  <a:pt x="928938" y="599878"/>
                  <a:pt x="928938" y="418017"/>
                </a:cubicBezTo>
                <a:cubicBezTo>
                  <a:pt x="928938" y="236156"/>
                  <a:pt x="781511" y="88729"/>
                  <a:pt x="599650" y="88729"/>
                </a:cubicBezTo>
                <a:close/>
                <a:moveTo>
                  <a:pt x="599651" y="0"/>
                </a:moveTo>
                <a:cubicBezTo>
                  <a:pt x="830515" y="0"/>
                  <a:pt x="1017668" y="187153"/>
                  <a:pt x="1017668" y="418017"/>
                </a:cubicBezTo>
                <a:cubicBezTo>
                  <a:pt x="1017668" y="562307"/>
                  <a:pt x="944561" y="689522"/>
                  <a:pt x="833368" y="764643"/>
                </a:cubicBezTo>
                <a:lnTo>
                  <a:pt x="772437" y="797716"/>
                </a:lnTo>
                <a:lnTo>
                  <a:pt x="833061" y="816535"/>
                </a:lnTo>
                <a:cubicBezTo>
                  <a:pt x="1048285" y="907566"/>
                  <a:pt x="1199300" y="1120678"/>
                  <a:pt x="1199300" y="1369060"/>
                </a:cubicBezTo>
                <a:lnTo>
                  <a:pt x="1092443" y="1369060"/>
                </a:lnTo>
                <a:cubicBezTo>
                  <a:pt x="1092443" y="1096898"/>
                  <a:pt x="871812" y="876268"/>
                  <a:pt x="599650" y="876268"/>
                </a:cubicBezTo>
                <a:cubicBezTo>
                  <a:pt x="327488" y="876268"/>
                  <a:pt x="106857" y="1096898"/>
                  <a:pt x="106857" y="1369060"/>
                </a:cubicBezTo>
                <a:lnTo>
                  <a:pt x="0" y="1369060"/>
                </a:lnTo>
                <a:cubicBezTo>
                  <a:pt x="0" y="1120678"/>
                  <a:pt x="151016" y="907566"/>
                  <a:pt x="366239" y="816535"/>
                </a:cubicBezTo>
                <a:lnTo>
                  <a:pt x="426865" y="797716"/>
                </a:lnTo>
                <a:lnTo>
                  <a:pt x="365934" y="764643"/>
                </a:lnTo>
                <a:cubicBezTo>
                  <a:pt x="254741" y="689522"/>
                  <a:pt x="181634" y="562307"/>
                  <a:pt x="181634" y="418017"/>
                </a:cubicBezTo>
                <a:cubicBezTo>
                  <a:pt x="181634" y="187153"/>
                  <a:pt x="368787" y="0"/>
                  <a:pt x="599651" y="0"/>
                </a:cubicBezTo>
                <a:close/>
              </a:path>
            </a:pathLst>
          </a:cu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6188366" y="3130306"/>
            <a:ext cx="27057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PBIE Workspace 1</a:t>
            </a:r>
          </a:p>
        </p:txBody>
      </p:sp>
      <p:cxnSp>
        <p:nvCxnSpPr>
          <p:cNvPr id="72" name="Straight Arrow Connector 71"/>
          <p:cNvCxnSpPr>
            <a:cxnSpLocks/>
          </p:cNvCxnSpPr>
          <p:nvPr/>
        </p:nvCxnSpPr>
        <p:spPr>
          <a:xfrm flipH="1" flipV="1">
            <a:off x="7966457" y="5119114"/>
            <a:ext cx="5860" cy="589147"/>
          </a:xfrm>
          <a:prstGeom prst="straightConnector1">
            <a:avLst/>
          </a:prstGeom>
          <a:ln w="57150">
            <a:solidFill>
              <a:srgbClr val="00206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5919252" y="5735290"/>
            <a:ext cx="5351134" cy="9252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5997280" y="5763125"/>
            <a:ext cx="28968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Storage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6182793" y="6197568"/>
            <a:ext cx="82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Blob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7253584" y="6197568"/>
            <a:ext cx="12736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Table Storage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8746847" y="6211818"/>
            <a:ext cx="12736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Data Lake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10020449" y="6205759"/>
            <a:ext cx="12736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Etc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…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8070151" y="5305989"/>
            <a:ext cx="82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ETL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8899396" y="997984"/>
            <a:ext cx="1934399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Internal Admin User</a:t>
            </a:r>
          </a:p>
        </p:txBody>
      </p:sp>
      <p:sp>
        <p:nvSpPr>
          <p:cNvPr id="30" name="Freeform 34"/>
          <p:cNvSpPr/>
          <p:nvPr/>
        </p:nvSpPr>
        <p:spPr>
          <a:xfrm>
            <a:off x="9523960" y="269324"/>
            <a:ext cx="597694" cy="682297"/>
          </a:xfrm>
          <a:custGeom>
            <a:avLst/>
            <a:gdLst>
              <a:gd name="connsiteX0" fmla="*/ 599650 w 1199300"/>
              <a:gd name="connsiteY0" fmla="*/ 88729 h 1369060"/>
              <a:gd name="connsiteX1" fmla="*/ 270362 w 1199300"/>
              <a:gd name="connsiteY1" fmla="*/ 418017 h 1369060"/>
              <a:gd name="connsiteX2" fmla="*/ 599650 w 1199300"/>
              <a:gd name="connsiteY2" fmla="*/ 747305 h 1369060"/>
              <a:gd name="connsiteX3" fmla="*/ 928938 w 1199300"/>
              <a:gd name="connsiteY3" fmla="*/ 418017 h 1369060"/>
              <a:gd name="connsiteX4" fmla="*/ 599650 w 1199300"/>
              <a:gd name="connsiteY4" fmla="*/ 88729 h 1369060"/>
              <a:gd name="connsiteX5" fmla="*/ 599651 w 1199300"/>
              <a:gd name="connsiteY5" fmla="*/ 0 h 1369060"/>
              <a:gd name="connsiteX6" fmla="*/ 1017668 w 1199300"/>
              <a:gd name="connsiteY6" fmla="*/ 418017 h 1369060"/>
              <a:gd name="connsiteX7" fmla="*/ 833368 w 1199300"/>
              <a:gd name="connsiteY7" fmla="*/ 764643 h 1369060"/>
              <a:gd name="connsiteX8" fmla="*/ 772437 w 1199300"/>
              <a:gd name="connsiteY8" fmla="*/ 797716 h 1369060"/>
              <a:gd name="connsiteX9" fmla="*/ 833061 w 1199300"/>
              <a:gd name="connsiteY9" fmla="*/ 816535 h 1369060"/>
              <a:gd name="connsiteX10" fmla="*/ 1199300 w 1199300"/>
              <a:gd name="connsiteY10" fmla="*/ 1369060 h 1369060"/>
              <a:gd name="connsiteX11" fmla="*/ 1092443 w 1199300"/>
              <a:gd name="connsiteY11" fmla="*/ 1369060 h 1369060"/>
              <a:gd name="connsiteX12" fmla="*/ 599650 w 1199300"/>
              <a:gd name="connsiteY12" fmla="*/ 876268 h 1369060"/>
              <a:gd name="connsiteX13" fmla="*/ 106857 w 1199300"/>
              <a:gd name="connsiteY13" fmla="*/ 1369060 h 1369060"/>
              <a:gd name="connsiteX14" fmla="*/ 0 w 1199300"/>
              <a:gd name="connsiteY14" fmla="*/ 1369060 h 1369060"/>
              <a:gd name="connsiteX15" fmla="*/ 366239 w 1199300"/>
              <a:gd name="connsiteY15" fmla="*/ 816535 h 1369060"/>
              <a:gd name="connsiteX16" fmla="*/ 426865 w 1199300"/>
              <a:gd name="connsiteY16" fmla="*/ 797716 h 1369060"/>
              <a:gd name="connsiteX17" fmla="*/ 365934 w 1199300"/>
              <a:gd name="connsiteY17" fmla="*/ 764643 h 1369060"/>
              <a:gd name="connsiteX18" fmla="*/ 181634 w 1199300"/>
              <a:gd name="connsiteY18" fmla="*/ 418017 h 1369060"/>
              <a:gd name="connsiteX19" fmla="*/ 599651 w 1199300"/>
              <a:gd name="connsiteY19" fmla="*/ 0 h 1369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199300" h="1369060">
                <a:moveTo>
                  <a:pt x="599650" y="88729"/>
                </a:moveTo>
                <a:cubicBezTo>
                  <a:pt x="417789" y="88729"/>
                  <a:pt x="270362" y="236156"/>
                  <a:pt x="270362" y="418017"/>
                </a:cubicBezTo>
                <a:cubicBezTo>
                  <a:pt x="270362" y="599878"/>
                  <a:pt x="417789" y="747305"/>
                  <a:pt x="599650" y="747305"/>
                </a:cubicBezTo>
                <a:cubicBezTo>
                  <a:pt x="781511" y="747305"/>
                  <a:pt x="928938" y="599878"/>
                  <a:pt x="928938" y="418017"/>
                </a:cubicBezTo>
                <a:cubicBezTo>
                  <a:pt x="928938" y="236156"/>
                  <a:pt x="781511" y="88729"/>
                  <a:pt x="599650" y="88729"/>
                </a:cubicBezTo>
                <a:close/>
                <a:moveTo>
                  <a:pt x="599651" y="0"/>
                </a:moveTo>
                <a:cubicBezTo>
                  <a:pt x="830515" y="0"/>
                  <a:pt x="1017668" y="187153"/>
                  <a:pt x="1017668" y="418017"/>
                </a:cubicBezTo>
                <a:cubicBezTo>
                  <a:pt x="1017668" y="562307"/>
                  <a:pt x="944561" y="689522"/>
                  <a:pt x="833368" y="764643"/>
                </a:cubicBezTo>
                <a:lnTo>
                  <a:pt x="772437" y="797716"/>
                </a:lnTo>
                <a:lnTo>
                  <a:pt x="833061" y="816535"/>
                </a:lnTo>
                <a:cubicBezTo>
                  <a:pt x="1048285" y="907566"/>
                  <a:pt x="1199300" y="1120678"/>
                  <a:pt x="1199300" y="1369060"/>
                </a:cubicBezTo>
                <a:lnTo>
                  <a:pt x="1092443" y="1369060"/>
                </a:lnTo>
                <a:cubicBezTo>
                  <a:pt x="1092443" y="1096898"/>
                  <a:pt x="871812" y="876268"/>
                  <a:pt x="599650" y="876268"/>
                </a:cubicBezTo>
                <a:cubicBezTo>
                  <a:pt x="327488" y="876268"/>
                  <a:pt x="106857" y="1096898"/>
                  <a:pt x="106857" y="1369060"/>
                </a:cubicBezTo>
                <a:lnTo>
                  <a:pt x="0" y="1369060"/>
                </a:lnTo>
                <a:cubicBezTo>
                  <a:pt x="0" y="1120678"/>
                  <a:pt x="151016" y="907566"/>
                  <a:pt x="366239" y="816535"/>
                </a:cubicBezTo>
                <a:lnTo>
                  <a:pt x="426865" y="797716"/>
                </a:lnTo>
                <a:lnTo>
                  <a:pt x="365934" y="764643"/>
                </a:lnTo>
                <a:cubicBezTo>
                  <a:pt x="254741" y="689522"/>
                  <a:pt x="181634" y="562307"/>
                  <a:pt x="181634" y="418017"/>
                </a:cubicBezTo>
                <a:cubicBezTo>
                  <a:pt x="181634" y="187153"/>
                  <a:pt x="368787" y="0"/>
                  <a:pt x="599651" y="0"/>
                </a:cubicBezTo>
                <a:close/>
              </a:path>
            </a:pathLst>
          </a:cu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9156970" y="4545914"/>
            <a:ext cx="17269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Customized reports for specific portal users</a:t>
            </a:r>
          </a:p>
        </p:txBody>
      </p:sp>
      <p:cxnSp>
        <p:nvCxnSpPr>
          <p:cNvPr id="34" name="Straight Connector 33"/>
          <p:cNvCxnSpPr>
            <a:cxnSpLocks/>
          </p:cNvCxnSpPr>
          <p:nvPr/>
        </p:nvCxnSpPr>
        <p:spPr>
          <a:xfrm>
            <a:off x="7348260" y="3999858"/>
            <a:ext cx="195451" cy="0"/>
          </a:xfrm>
          <a:prstGeom prst="line">
            <a:avLst/>
          </a:prstGeom>
          <a:ln w="571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7788229" y="3826746"/>
            <a:ext cx="356456" cy="385958"/>
          </a:xfrm>
          <a:custGeom>
            <a:avLst/>
            <a:gdLst>
              <a:gd name="connsiteX0" fmla="*/ 2615664 w 3654515"/>
              <a:gd name="connsiteY0" fmla="*/ 2534931 h 4006207"/>
              <a:gd name="connsiteX1" fmla="*/ 1960582 w 3654515"/>
              <a:gd name="connsiteY1" fmla="*/ 3034209 h 4006207"/>
              <a:gd name="connsiteX2" fmla="*/ 1338741 w 3654515"/>
              <a:gd name="connsiteY2" fmla="*/ 3425023 h 4006207"/>
              <a:gd name="connsiteX3" fmla="*/ 1731746 w 3654515"/>
              <a:gd name="connsiteY3" fmla="*/ 3891938 h 4006207"/>
              <a:gd name="connsiteX4" fmla="*/ 1776343 w 3654515"/>
              <a:gd name="connsiteY4" fmla="*/ 3896192 h 4006207"/>
              <a:gd name="connsiteX5" fmla="*/ 1804775 w 3654515"/>
              <a:gd name="connsiteY5" fmla="*/ 3901622 h 4006207"/>
              <a:gd name="connsiteX6" fmla="*/ 3274309 w 3654515"/>
              <a:gd name="connsiteY6" fmla="*/ 3901622 h 4006207"/>
              <a:gd name="connsiteX7" fmla="*/ 3279764 w 3654515"/>
              <a:gd name="connsiteY7" fmla="*/ 3900582 h 4006207"/>
              <a:gd name="connsiteX8" fmla="*/ 3285213 w 3654515"/>
              <a:gd name="connsiteY8" fmla="*/ 3901622 h 4006207"/>
              <a:gd name="connsiteX9" fmla="*/ 3560897 w 3654515"/>
              <a:gd name="connsiteY9" fmla="*/ 3646315 h 4006207"/>
              <a:gd name="connsiteX10" fmla="*/ 3253200 w 3654515"/>
              <a:gd name="connsiteY10" fmla="*/ 3434254 h 4006207"/>
              <a:gd name="connsiteX11" fmla="*/ 3272188 w 3654515"/>
              <a:gd name="connsiteY11" fmla="*/ 3231989 h 4006207"/>
              <a:gd name="connsiteX12" fmla="*/ 2615664 w 3654515"/>
              <a:gd name="connsiteY12" fmla="*/ 2534931 h 4006207"/>
              <a:gd name="connsiteX13" fmla="*/ 2610633 w 3654515"/>
              <a:gd name="connsiteY13" fmla="*/ 2448880 h 4006207"/>
              <a:gd name="connsiteX14" fmla="*/ 3372712 w 3654515"/>
              <a:gd name="connsiteY14" fmla="*/ 3227544 h 4006207"/>
              <a:gd name="connsiteX15" fmla="*/ 3352240 w 3654515"/>
              <a:gd name="connsiteY15" fmla="*/ 3365886 h 4006207"/>
              <a:gd name="connsiteX16" fmla="*/ 3457751 w 3654515"/>
              <a:gd name="connsiteY16" fmla="*/ 3387188 h 4006207"/>
              <a:gd name="connsiteX17" fmla="*/ 3654515 w 3654515"/>
              <a:gd name="connsiteY17" fmla="*/ 3684038 h 4006207"/>
              <a:gd name="connsiteX18" fmla="*/ 3332349 w 3654515"/>
              <a:gd name="connsiteY18" fmla="*/ 4006204 h 4006207"/>
              <a:gd name="connsiteX19" fmla="*/ 3326473 w 3654515"/>
              <a:gd name="connsiteY19" fmla="*/ 4005021 h 4006207"/>
              <a:gd name="connsiteX20" fmla="*/ 3320592 w 3654515"/>
              <a:gd name="connsiteY20" fmla="*/ 4006207 h 4006207"/>
              <a:gd name="connsiteX21" fmla="*/ 1736561 w 3654515"/>
              <a:gd name="connsiteY21" fmla="*/ 4006204 h 4006207"/>
              <a:gd name="connsiteX22" fmla="*/ 1705914 w 3654515"/>
              <a:gd name="connsiteY22" fmla="*/ 4000020 h 4006207"/>
              <a:gd name="connsiteX23" fmla="*/ 1657844 w 3654515"/>
              <a:gd name="connsiteY23" fmla="*/ 3995171 h 4006207"/>
              <a:gd name="connsiteX24" fmla="*/ 1224216 w 3654515"/>
              <a:gd name="connsiteY24" fmla="*/ 3463131 h 4006207"/>
              <a:gd name="connsiteX25" fmla="*/ 1767292 w 3654515"/>
              <a:gd name="connsiteY25" fmla="*/ 2920055 h 4006207"/>
              <a:gd name="connsiteX26" fmla="*/ 1876738 w 3654515"/>
              <a:gd name="connsiteY26" fmla="*/ 2931089 h 4006207"/>
              <a:gd name="connsiteX27" fmla="*/ 1903868 w 3654515"/>
              <a:gd name="connsiteY27" fmla="*/ 2939508 h 4006207"/>
              <a:gd name="connsiteX28" fmla="*/ 1908440 w 3654515"/>
              <a:gd name="connsiteY28" fmla="*/ 2924453 h 4006207"/>
              <a:gd name="connsiteX29" fmla="*/ 2610633 w 3654515"/>
              <a:gd name="connsiteY29" fmla="*/ 2448880 h 4006207"/>
              <a:gd name="connsiteX30" fmla="*/ 1328895 w 3654515"/>
              <a:gd name="connsiteY30" fmla="*/ 1748195 h 4006207"/>
              <a:gd name="connsiteX31" fmla="*/ 1421457 w 3654515"/>
              <a:gd name="connsiteY31" fmla="*/ 1798955 h 4006207"/>
              <a:gd name="connsiteX32" fmla="*/ 1455297 w 3654515"/>
              <a:gd name="connsiteY32" fmla="*/ 1937798 h 4006207"/>
              <a:gd name="connsiteX33" fmla="*/ 1419466 w 3654515"/>
              <a:gd name="connsiteY33" fmla="*/ 2070171 h 4006207"/>
              <a:gd name="connsiteX34" fmla="*/ 1325411 w 3654515"/>
              <a:gd name="connsiteY34" fmla="*/ 2119438 h 4006207"/>
              <a:gd name="connsiteX35" fmla="*/ 1228620 w 3654515"/>
              <a:gd name="connsiteY35" fmla="*/ 2070668 h 4006207"/>
              <a:gd name="connsiteX36" fmla="*/ 1193038 w 3654515"/>
              <a:gd name="connsiteY36" fmla="*/ 1934812 h 4006207"/>
              <a:gd name="connsiteX37" fmla="*/ 1228869 w 3654515"/>
              <a:gd name="connsiteY37" fmla="*/ 1796964 h 4006207"/>
              <a:gd name="connsiteX38" fmla="*/ 1328895 w 3654515"/>
              <a:gd name="connsiteY38" fmla="*/ 1748195 h 4006207"/>
              <a:gd name="connsiteX39" fmla="*/ 1785481 w 3654515"/>
              <a:gd name="connsiteY39" fmla="*/ 1577006 h 4006207"/>
              <a:gd name="connsiteX40" fmla="*/ 1785481 w 3654515"/>
              <a:gd name="connsiteY40" fmla="*/ 2290627 h 4006207"/>
              <a:gd name="connsiteX41" fmla="*/ 2246299 w 3654515"/>
              <a:gd name="connsiteY41" fmla="*/ 2290627 h 4006207"/>
              <a:gd name="connsiteX42" fmla="*/ 2246299 w 3654515"/>
              <a:gd name="connsiteY42" fmla="*/ 2122423 h 4006207"/>
              <a:gd name="connsiteX43" fmla="*/ 2000463 w 3654515"/>
              <a:gd name="connsiteY43" fmla="*/ 2122423 h 4006207"/>
              <a:gd name="connsiteX44" fmla="*/ 2000463 w 3654515"/>
              <a:gd name="connsiteY44" fmla="*/ 1577006 h 4006207"/>
              <a:gd name="connsiteX45" fmla="*/ 1330885 w 3654515"/>
              <a:gd name="connsiteY45" fmla="*/ 1565062 h 4006207"/>
              <a:gd name="connsiteX46" fmla="*/ 1140785 w 3654515"/>
              <a:gd name="connsiteY46" fmla="*/ 1612587 h 4006207"/>
              <a:gd name="connsiteX47" fmla="*/ 1010900 w 3654515"/>
              <a:gd name="connsiteY47" fmla="*/ 1747200 h 4006207"/>
              <a:gd name="connsiteX48" fmla="*/ 964619 w 3654515"/>
              <a:gd name="connsiteY48" fmla="*/ 1943272 h 4006207"/>
              <a:gd name="connsiteX49" fmla="*/ 1010403 w 3654515"/>
              <a:gd name="connsiteY49" fmla="*/ 2129639 h 4006207"/>
              <a:gd name="connsiteX50" fmla="*/ 1138546 w 3654515"/>
              <a:gd name="connsiteY50" fmla="*/ 2257534 h 4006207"/>
              <a:gd name="connsiteX51" fmla="*/ 1321430 w 3654515"/>
              <a:gd name="connsiteY51" fmla="*/ 2303068 h 4006207"/>
              <a:gd name="connsiteX52" fmla="*/ 1404537 w 3654515"/>
              <a:gd name="connsiteY52" fmla="*/ 2294608 h 4006207"/>
              <a:gd name="connsiteX53" fmla="*/ 1495108 w 3654515"/>
              <a:gd name="connsiteY53" fmla="*/ 2386672 h 4006207"/>
              <a:gd name="connsiteX54" fmla="*/ 1764831 w 3654515"/>
              <a:gd name="connsiteY54" fmla="*/ 2386672 h 4006207"/>
              <a:gd name="connsiteX55" fmla="*/ 1576224 w 3654515"/>
              <a:gd name="connsiteY55" fmla="*/ 2204535 h 4006207"/>
              <a:gd name="connsiteX56" fmla="*/ 1683217 w 3654515"/>
              <a:gd name="connsiteY56" fmla="*/ 1931826 h 4006207"/>
              <a:gd name="connsiteX57" fmla="*/ 1639176 w 3654515"/>
              <a:gd name="connsiteY57" fmla="*/ 1740482 h 4006207"/>
              <a:gd name="connsiteX58" fmla="*/ 1514267 w 3654515"/>
              <a:gd name="connsiteY58" fmla="*/ 1610597 h 4006207"/>
              <a:gd name="connsiteX59" fmla="*/ 1330885 w 3654515"/>
              <a:gd name="connsiteY59" fmla="*/ 1565062 h 4006207"/>
              <a:gd name="connsiteX60" fmla="*/ 683674 w 3654515"/>
              <a:gd name="connsiteY60" fmla="*/ 1565062 h 4006207"/>
              <a:gd name="connsiteX61" fmla="*/ 472673 w 3654515"/>
              <a:gd name="connsiteY61" fmla="*/ 1627019 h 4006207"/>
              <a:gd name="connsiteX62" fmla="*/ 394045 w 3654515"/>
              <a:gd name="connsiteY62" fmla="*/ 1792485 h 4006207"/>
              <a:gd name="connsiteX63" fmla="*/ 566230 w 3654515"/>
              <a:gd name="connsiteY63" fmla="*/ 2006472 h 4006207"/>
              <a:gd name="connsiteX64" fmla="*/ 639135 w 3654515"/>
              <a:gd name="connsiteY64" fmla="*/ 2037824 h 4006207"/>
              <a:gd name="connsiteX65" fmla="*/ 668496 w 3654515"/>
              <a:gd name="connsiteY65" fmla="*/ 2062457 h 4006207"/>
              <a:gd name="connsiteX66" fmla="*/ 678200 w 3654515"/>
              <a:gd name="connsiteY66" fmla="*/ 2093062 h 4006207"/>
              <a:gd name="connsiteX67" fmla="*/ 658792 w 3654515"/>
              <a:gd name="connsiteY67" fmla="*/ 2130137 h 4006207"/>
              <a:gd name="connsiteX68" fmla="*/ 604051 w 3654515"/>
              <a:gd name="connsiteY68" fmla="*/ 2142827 h 4006207"/>
              <a:gd name="connsiteX69" fmla="*/ 503029 w 3654515"/>
              <a:gd name="connsiteY69" fmla="*/ 2122672 h 4006207"/>
              <a:gd name="connsiteX70" fmla="*/ 403998 w 3654515"/>
              <a:gd name="connsiteY70" fmla="*/ 2069673 h 4006207"/>
              <a:gd name="connsiteX71" fmla="*/ 403998 w 3654515"/>
              <a:gd name="connsiteY71" fmla="*/ 2265247 h 4006207"/>
              <a:gd name="connsiteX72" fmla="*/ 609027 w 3654515"/>
              <a:gd name="connsiteY72" fmla="*/ 2303068 h 4006207"/>
              <a:gd name="connsiteX73" fmla="*/ 774245 w 3654515"/>
              <a:gd name="connsiteY73" fmla="*/ 2277191 h 4006207"/>
              <a:gd name="connsiteX74" fmla="*/ 880990 w 3654515"/>
              <a:gd name="connsiteY74" fmla="*/ 2198563 h 4006207"/>
              <a:gd name="connsiteX75" fmla="*/ 919059 w 3654515"/>
              <a:gd name="connsiteY75" fmla="*/ 2074650 h 4006207"/>
              <a:gd name="connsiteX76" fmla="*/ 873027 w 3654515"/>
              <a:gd name="connsiteY76" fmla="*/ 1948248 h 4006207"/>
              <a:gd name="connsiteX77" fmla="*/ 716021 w 3654515"/>
              <a:gd name="connsiteY77" fmla="*/ 1850212 h 4006207"/>
              <a:gd name="connsiteX78" fmla="*/ 642121 w 3654515"/>
              <a:gd name="connsiteY78" fmla="*/ 1812142 h 4006207"/>
              <a:gd name="connsiteX79" fmla="*/ 624454 w 3654515"/>
              <a:gd name="connsiteY79" fmla="*/ 1775068 h 4006207"/>
              <a:gd name="connsiteX80" fmla="*/ 646350 w 3654515"/>
              <a:gd name="connsiteY80" fmla="*/ 1738242 h 4006207"/>
              <a:gd name="connsiteX81" fmla="*/ 704077 w 3654515"/>
              <a:gd name="connsiteY81" fmla="*/ 1724806 h 4006207"/>
              <a:gd name="connsiteX82" fmla="*/ 881239 w 3654515"/>
              <a:gd name="connsiteY82" fmla="*/ 1774073 h 4006207"/>
              <a:gd name="connsiteX83" fmla="*/ 881239 w 3654515"/>
              <a:gd name="connsiteY83" fmla="*/ 1592433 h 4006207"/>
              <a:gd name="connsiteX84" fmla="*/ 809329 w 3654515"/>
              <a:gd name="connsiteY84" fmla="*/ 1575513 h 4006207"/>
              <a:gd name="connsiteX85" fmla="*/ 752349 w 3654515"/>
              <a:gd name="connsiteY85" fmla="*/ 1568048 h 4006207"/>
              <a:gd name="connsiteX86" fmla="*/ 683674 w 3654515"/>
              <a:gd name="connsiteY86" fmla="*/ 1565062 h 4006207"/>
              <a:gd name="connsiteX87" fmla="*/ 1309044 w 3654515"/>
              <a:gd name="connsiteY87" fmla="*/ 196190 h 4006207"/>
              <a:gd name="connsiteX88" fmla="*/ 347062 w 3654515"/>
              <a:gd name="connsiteY88" fmla="*/ 500340 h 4006207"/>
              <a:gd name="connsiteX89" fmla="*/ 1309044 w 3654515"/>
              <a:gd name="connsiteY89" fmla="*/ 804488 h 4006207"/>
              <a:gd name="connsiteX90" fmla="*/ 2271029 w 3654515"/>
              <a:gd name="connsiteY90" fmla="*/ 500340 h 4006207"/>
              <a:gd name="connsiteX91" fmla="*/ 1309044 w 3654515"/>
              <a:gd name="connsiteY91" fmla="*/ 196190 h 4006207"/>
              <a:gd name="connsiteX92" fmla="*/ 1315224 w 3654515"/>
              <a:gd name="connsiteY92" fmla="*/ 0 h 4006207"/>
              <a:gd name="connsiteX93" fmla="*/ 2630444 w 3654515"/>
              <a:gd name="connsiteY93" fmla="*/ 588894 h 4006207"/>
              <a:gd name="connsiteX94" fmla="*/ 2636856 w 3654515"/>
              <a:gd name="connsiteY94" fmla="*/ 2379088 h 4006207"/>
              <a:gd name="connsiteX95" fmla="*/ 1860931 w 3654515"/>
              <a:gd name="connsiteY95" fmla="*/ 2847882 h 4006207"/>
              <a:gd name="connsiteX96" fmla="*/ 1167213 w 3654515"/>
              <a:gd name="connsiteY96" fmla="*/ 3297268 h 4006207"/>
              <a:gd name="connsiteX97" fmla="*/ 1144936 w 3654515"/>
              <a:gd name="connsiteY97" fmla="*/ 3503600 h 4006207"/>
              <a:gd name="connsiteX98" fmla="*/ 1050193 w 3654515"/>
              <a:gd name="connsiteY98" fmla="*/ 3520680 h 4006207"/>
              <a:gd name="connsiteX99" fmla="*/ 0 w 3654515"/>
              <a:gd name="connsiteY99" fmla="*/ 2943751 h 4006207"/>
              <a:gd name="connsiteX100" fmla="*/ 0 w 3654515"/>
              <a:gd name="connsiteY100" fmla="*/ 588894 h 4006207"/>
              <a:gd name="connsiteX101" fmla="*/ 1315224 w 3654515"/>
              <a:gd name="connsiteY101" fmla="*/ 0 h 40062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3654515" h="4006207">
                <a:moveTo>
                  <a:pt x="2615664" y="2534931"/>
                </a:moveTo>
                <a:cubicBezTo>
                  <a:pt x="2075168" y="2553950"/>
                  <a:pt x="1992068" y="3047282"/>
                  <a:pt x="1960582" y="3034209"/>
                </a:cubicBezTo>
                <a:cubicBezTo>
                  <a:pt x="1750630" y="2947045"/>
                  <a:pt x="1387344" y="3032852"/>
                  <a:pt x="1338741" y="3425023"/>
                </a:cubicBezTo>
                <a:cubicBezTo>
                  <a:pt x="1313406" y="3629467"/>
                  <a:pt x="1448733" y="3854175"/>
                  <a:pt x="1731746" y="3891938"/>
                </a:cubicBezTo>
                <a:lnTo>
                  <a:pt x="1776343" y="3896192"/>
                </a:lnTo>
                <a:lnTo>
                  <a:pt x="1804775" y="3901622"/>
                </a:lnTo>
                <a:lnTo>
                  <a:pt x="3274309" y="3901622"/>
                </a:lnTo>
                <a:lnTo>
                  <a:pt x="3279764" y="3900582"/>
                </a:lnTo>
                <a:lnTo>
                  <a:pt x="3285213" y="3901622"/>
                </a:lnTo>
                <a:cubicBezTo>
                  <a:pt x="3450282" y="3901622"/>
                  <a:pt x="3586162" y="3769274"/>
                  <a:pt x="3560897" y="3646315"/>
                </a:cubicBezTo>
                <a:cubicBezTo>
                  <a:pt x="3543701" y="3562623"/>
                  <a:pt x="3485290" y="3469652"/>
                  <a:pt x="3253200" y="3434254"/>
                </a:cubicBezTo>
                <a:cubicBezTo>
                  <a:pt x="3255079" y="3357929"/>
                  <a:pt x="3270309" y="3308317"/>
                  <a:pt x="3272188" y="3231989"/>
                </a:cubicBezTo>
                <a:cubicBezTo>
                  <a:pt x="3272188" y="2854587"/>
                  <a:pt x="3006128" y="2534931"/>
                  <a:pt x="2615664" y="2534931"/>
                </a:cubicBezTo>
                <a:close/>
                <a:moveTo>
                  <a:pt x="2610633" y="2448880"/>
                </a:moveTo>
                <a:cubicBezTo>
                  <a:pt x="3031516" y="2448880"/>
                  <a:pt x="3372712" y="2797500"/>
                  <a:pt x="3372712" y="3227544"/>
                </a:cubicBezTo>
                <a:lnTo>
                  <a:pt x="3352240" y="3365886"/>
                </a:lnTo>
                <a:lnTo>
                  <a:pt x="3457751" y="3387188"/>
                </a:lnTo>
                <a:cubicBezTo>
                  <a:pt x="3573383" y="3436096"/>
                  <a:pt x="3654515" y="3550593"/>
                  <a:pt x="3654515" y="3684038"/>
                </a:cubicBezTo>
                <a:cubicBezTo>
                  <a:pt x="3654515" y="3861967"/>
                  <a:pt x="3510277" y="4006204"/>
                  <a:pt x="3332349" y="4006204"/>
                </a:cubicBezTo>
                <a:lnTo>
                  <a:pt x="3326473" y="4005021"/>
                </a:lnTo>
                <a:lnTo>
                  <a:pt x="3320592" y="4006207"/>
                </a:lnTo>
                <a:lnTo>
                  <a:pt x="1736561" y="4006204"/>
                </a:lnTo>
                <a:lnTo>
                  <a:pt x="1705914" y="4000020"/>
                </a:lnTo>
                <a:lnTo>
                  <a:pt x="1657844" y="3995171"/>
                </a:lnTo>
                <a:cubicBezTo>
                  <a:pt x="1410373" y="3944532"/>
                  <a:pt x="1224216" y="3725571"/>
                  <a:pt x="1224216" y="3463131"/>
                </a:cubicBezTo>
                <a:cubicBezTo>
                  <a:pt x="1224216" y="3163198"/>
                  <a:pt x="1467359" y="2920055"/>
                  <a:pt x="1767292" y="2920055"/>
                </a:cubicBezTo>
                <a:cubicBezTo>
                  <a:pt x="1804783" y="2920055"/>
                  <a:pt x="1841387" y="2923852"/>
                  <a:pt x="1876738" y="2931089"/>
                </a:cubicBezTo>
                <a:lnTo>
                  <a:pt x="1903868" y="2939508"/>
                </a:lnTo>
                <a:lnTo>
                  <a:pt x="1908440" y="2924453"/>
                </a:lnTo>
                <a:cubicBezTo>
                  <a:pt x="2024131" y="2644980"/>
                  <a:pt x="2294968" y="2448880"/>
                  <a:pt x="2610633" y="2448880"/>
                </a:cubicBezTo>
                <a:close/>
                <a:moveTo>
                  <a:pt x="1328895" y="1748195"/>
                </a:moveTo>
                <a:cubicBezTo>
                  <a:pt x="1368043" y="1748195"/>
                  <a:pt x="1398897" y="1765115"/>
                  <a:pt x="1421457" y="1798955"/>
                </a:cubicBezTo>
                <a:cubicBezTo>
                  <a:pt x="1444017" y="1832795"/>
                  <a:pt x="1455297" y="1879076"/>
                  <a:pt x="1455297" y="1937798"/>
                </a:cubicBezTo>
                <a:cubicBezTo>
                  <a:pt x="1455297" y="1993202"/>
                  <a:pt x="1443353" y="2037326"/>
                  <a:pt x="1419466" y="2070171"/>
                </a:cubicBezTo>
                <a:cubicBezTo>
                  <a:pt x="1395579" y="2103015"/>
                  <a:pt x="1364228" y="2119438"/>
                  <a:pt x="1325411" y="2119438"/>
                </a:cubicBezTo>
                <a:cubicBezTo>
                  <a:pt x="1284605" y="2119438"/>
                  <a:pt x="1252341" y="2103181"/>
                  <a:pt x="1228620" y="2070668"/>
                </a:cubicBezTo>
                <a:cubicBezTo>
                  <a:pt x="1204899" y="2038156"/>
                  <a:pt x="1193038" y="1992870"/>
                  <a:pt x="1193038" y="1934812"/>
                </a:cubicBezTo>
                <a:cubicBezTo>
                  <a:pt x="1193038" y="1875426"/>
                  <a:pt x="1204981" y="1829477"/>
                  <a:pt x="1228869" y="1796964"/>
                </a:cubicBezTo>
                <a:cubicBezTo>
                  <a:pt x="1252755" y="1764451"/>
                  <a:pt x="1286097" y="1748195"/>
                  <a:pt x="1328895" y="1748195"/>
                </a:cubicBezTo>
                <a:close/>
                <a:moveTo>
                  <a:pt x="1785481" y="1577006"/>
                </a:moveTo>
                <a:lnTo>
                  <a:pt x="1785481" y="2290627"/>
                </a:lnTo>
                <a:lnTo>
                  <a:pt x="2246299" y="2290627"/>
                </a:lnTo>
                <a:lnTo>
                  <a:pt x="2246299" y="2122423"/>
                </a:lnTo>
                <a:lnTo>
                  <a:pt x="2000463" y="2122423"/>
                </a:lnTo>
                <a:lnTo>
                  <a:pt x="2000463" y="1577006"/>
                </a:lnTo>
                <a:close/>
                <a:moveTo>
                  <a:pt x="1330885" y="1565062"/>
                </a:moveTo>
                <a:cubicBezTo>
                  <a:pt x="1259888" y="1565062"/>
                  <a:pt x="1196522" y="1580904"/>
                  <a:pt x="1140785" y="1612587"/>
                </a:cubicBezTo>
                <a:cubicBezTo>
                  <a:pt x="1085049" y="1644270"/>
                  <a:pt x="1041754" y="1689141"/>
                  <a:pt x="1010900" y="1747200"/>
                </a:cubicBezTo>
                <a:cubicBezTo>
                  <a:pt x="980046" y="1805258"/>
                  <a:pt x="964619" y="1870616"/>
                  <a:pt x="964619" y="1943272"/>
                </a:cubicBezTo>
                <a:cubicBezTo>
                  <a:pt x="964619" y="2012610"/>
                  <a:pt x="979880" y="2074733"/>
                  <a:pt x="1010403" y="2129639"/>
                </a:cubicBezTo>
                <a:cubicBezTo>
                  <a:pt x="1040925" y="2184546"/>
                  <a:pt x="1083639" y="2227178"/>
                  <a:pt x="1138546" y="2257534"/>
                </a:cubicBezTo>
                <a:cubicBezTo>
                  <a:pt x="1193453" y="2287890"/>
                  <a:pt x="1254414" y="2303068"/>
                  <a:pt x="1321430" y="2303068"/>
                </a:cubicBezTo>
                <a:cubicBezTo>
                  <a:pt x="1350294" y="2303068"/>
                  <a:pt x="1377996" y="2300248"/>
                  <a:pt x="1404537" y="2294608"/>
                </a:cubicBezTo>
                <a:lnTo>
                  <a:pt x="1495108" y="2386672"/>
                </a:lnTo>
                <a:lnTo>
                  <a:pt x="1764831" y="2386672"/>
                </a:lnTo>
                <a:lnTo>
                  <a:pt x="1576224" y="2204535"/>
                </a:lnTo>
                <a:cubicBezTo>
                  <a:pt x="1647553" y="2133206"/>
                  <a:pt x="1683217" y="2042303"/>
                  <a:pt x="1683217" y="1931826"/>
                </a:cubicBezTo>
                <a:cubicBezTo>
                  <a:pt x="1683217" y="1860497"/>
                  <a:pt x="1668537" y="1796715"/>
                  <a:pt x="1639176" y="1740482"/>
                </a:cubicBezTo>
                <a:cubicBezTo>
                  <a:pt x="1609815" y="1684248"/>
                  <a:pt x="1568179" y="1640953"/>
                  <a:pt x="1514267" y="1610597"/>
                </a:cubicBezTo>
                <a:cubicBezTo>
                  <a:pt x="1460356" y="1580240"/>
                  <a:pt x="1399229" y="1565062"/>
                  <a:pt x="1330885" y="1565062"/>
                </a:cubicBezTo>
                <a:close/>
                <a:moveTo>
                  <a:pt x="683674" y="1565062"/>
                </a:moveTo>
                <a:cubicBezTo>
                  <a:pt x="595425" y="1565062"/>
                  <a:pt x="525091" y="1585714"/>
                  <a:pt x="472673" y="1627019"/>
                </a:cubicBezTo>
                <a:cubicBezTo>
                  <a:pt x="420254" y="1668323"/>
                  <a:pt x="394045" y="1723479"/>
                  <a:pt x="394045" y="1792485"/>
                </a:cubicBezTo>
                <a:cubicBezTo>
                  <a:pt x="394045" y="1891019"/>
                  <a:pt x="451440" y="1962348"/>
                  <a:pt x="566230" y="2006472"/>
                </a:cubicBezTo>
                <a:cubicBezTo>
                  <a:pt x="601728" y="2019743"/>
                  <a:pt x="626030" y="2030193"/>
                  <a:pt x="639135" y="2037824"/>
                </a:cubicBezTo>
                <a:cubicBezTo>
                  <a:pt x="652239" y="2045455"/>
                  <a:pt x="662026" y="2053666"/>
                  <a:pt x="668496" y="2062457"/>
                </a:cubicBezTo>
                <a:cubicBezTo>
                  <a:pt x="674965" y="2071249"/>
                  <a:pt x="678200" y="2081451"/>
                  <a:pt x="678200" y="2093062"/>
                </a:cubicBezTo>
                <a:cubicBezTo>
                  <a:pt x="678200" y="2109319"/>
                  <a:pt x="671730" y="2121677"/>
                  <a:pt x="658792" y="2130137"/>
                </a:cubicBezTo>
                <a:cubicBezTo>
                  <a:pt x="645853" y="2138597"/>
                  <a:pt x="627606" y="2142827"/>
                  <a:pt x="604051" y="2142827"/>
                </a:cubicBezTo>
                <a:cubicBezTo>
                  <a:pt x="572865" y="2142827"/>
                  <a:pt x="539191" y="2136109"/>
                  <a:pt x="503029" y="2122672"/>
                </a:cubicBezTo>
                <a:cubicBezTo>
                  <a:pt x="466867" y="2109236"/>
                  <a:pt x="433857" y="2091570"/>
                  <a:pt x="403998" y="2069673"/>
                </a:cubicBezTo>
                <a:lnTo>
                  <a:pt x="403998" y="2265247"/>
                </a:lnTo>
                <a:cubicBezTo>
                  <a:pt x="466037" y="2290461"/>
                  <a:pt x="534381" y="2303068"/>
                  <a:pt x="609027" y="2303068"/>
                </a:cubicBezTo>
                <a:cubicBezTo>
                  <a:pt x="673389" y="2303068"/>
                  <a:pt x="728462" y="2294442"/>
                  <a:pt x="774245" y="2277191"/>
                </a:cubicBezTo>
                <a:cubicBezTo>
                  <a:pt x="820028" y="2259939"/>
                  <a:pt x="855610" y="2233730"/>
                  <a:pt x="880990" y="2198563"/>
                </a:cubicBezTo>
                <a:cubicBezTo>
                  <a:pt x="906370" y="2163396"/>
                  <a:pt x="919059" y="2122092"/>
                  <a:pt x="919059" y="2074650"/>
                </a:cubicBezTo>
                <a:cubicBezTo>
                  <a:pt x="919059" y="2025881"/>
                  <a:pt x="903715" y="1983747"/>
                  <a:pt x="873027" y="1948248"/>
                </a:cubicBezTo>
                <a:cubicBezTo>
                  <a:pt x="842339" y="1912749"/>
                  <a:pt x="790004" y="1880071"/>
                  <a:pt x="716021" y="1850212"/>
                </a:cubicBezTo>
                <a:cubicBezTo>
                  <a:pt x="678532" y="1834619"/>
                  <a:pt x="653898" y="1821929"/>
                  <a:pt x="642121" y="1812142"/>
                </a:cubicBezTo>
                <a:cubicBezTo>
                  <a:pt x="630343" y="1802355"/>
                  <a:pt x="624454" y="1789997"/>
                  <a:pt x="624454" y="1775068"/>
                </a:cubicBezTo>
                <a:cubicBezTo>
                  <a:pt x="624454" y="1759475"/>
                  <a:pt x="631753" y="1747200"/>
                  <a:pt x="646350" y="1738242"/>
                </a:cubicBezTo>
                <a:cubicBezTo>
                  <a:pt x="660948" y="1729285"/>
                  <a:pt x="680190" y="1724806"/>
                  <a:pt x="704077" y="1724806"/>
                </a:cubicBezTo>
                <a:cubicBezTo>
                  <a:pt x="762136" y="1724806"/>
                  <a:pt x="821189" y="1741228"/>
                  <a:pt x="881239" y="1774073"/>
                </a:cubicBezTo>
                <a:lnTo>
                  <a:pt x="881239" y="1592433"/>
                </a:lnTo>
                <a:cubicBezTo>
                  <a:pt x="850385" y="1584139"/>
                  <a:pt x="826415" y="1578499"/>
                  <a:pt x="809329" y="1575513"/>
                </a:cubicBezTo>
                <a:cubicBezTo>
                  <a:pt x="792243" y="1572527"/>
                  <a:pt x="773250" y="1570039"/>
                  <a:pt x="752349" y="1568048"/>
                </a:cubicBezTo>
                <a:cubicBezTo>
                  <a:pt x="731448" y="1566057"/>
                  <a:pt x="708556" y="1565062"/>
                  <a:pt x="683674" y="1565062"/>
                </a:cubicBezTo>
                <a:close/>
                <a:moveTo>
                  <a:pt x="1309044" y="196190"/>
                </a:moveTo>
                <a:cubicBezTo>
                  <a:pt x="777755" y="196190"/>
                  <a:pt x="347062" y="332363"/>
                  <a:pt x="347062" y="500340"/>
                </a:cubicBezTo>
                <a:cubicBezTo>
                  <a:pt x="347062" y="668316"/>
                  <a:pt x="777755" y="804488"/>
                  <a:pt x="1309044" y="804488"/>
                </a:cubicBezTo>
                <a:cubicBezTo>
                  <a:pt x="1840335" y="804488"/>
                  <a:pt x="2271029" y="668316"/>
                  <a:pt x="2271029" y="500340"/>
                </a:cubicBezTo>
                <a:cubicBezTo>
                  <a:pt x="2271029" y="332363"/>
                  <a:pt x="1840335" y="196190"/>
                  <a:pt x="1309044" y="196190"/>
                </a:cubicBezTo>
                <a:close/>
                <a:moveTo>
                  <a:pt x="1315224" y="0"/>
                </a:moveTo>
                <a:cubicBezTo>
                  <a:pt x="2041487" y="0"/>
                  <a:pt x="2630444" y="263538"/>
                  <a:pt x="2630444" y="588894"/>
                </a:cubicBezTo>
                <a:cubicBezTo>
                  <a:pt x="2632582" y="1185624"/>
                  <a:pt x="2634718" y="1782357"/>
                  <a:pt x="2636856" y="2379088"/>
                </a:cubicBezTo>
                <a:cubicBezTo>
                  <a:pt x="2239277" y="2346543"/>
                  <a:pt x="1952849" y="2602556"/>
                  <a:pt x="1860931" y="2847882"/>
                </a:cubicBezTo>
                <a:cubicBezTo>
                  <a:pt x="1610647" y="2807470"/>
                  <a:pt x="1299367" y="2933621"/>
                  <a:pt x="1167213" y="3297268"/>
                </a:cubicBezTo>
                <a:cubicBezTo>
                  <a:pt x="1137653" y="3455719"/>
                  <a:pt x="1164439" y="3466365"/>
                  <a:pt x="1144936" y="3503600"/>
                </a:cubicBezTo>
                <a:cubicBezTo>
                  <a:pt x="1125433" y="3540836"/>
                  <a:pt x="1157653" y="3515663"/>
                  <a:pt x="1050193" y="3520680"/>
                </a:cubicBezTo>
                <a:cubicBezTo>
                  <a:pt x="450921" y="3465791"/>
                  <a:pt x="0" y="3228437"/>
                  <a:pt x="0" y="2943751"/>
                </a:cubicBezTo>
                <a:lnTo>
                  <a:pt x="0" y="588894"/>
                </a:lnTo>
                <a:cubicBezTo>
                  <a:pt x="0" y="263538"/>
                  <a:pt x="588957" y="0"/>
                  <a:pt x="1315224" y="0"/>
                </a:cubicBezTo>
                <a:close/>
              </a:path>
            </a:pathLst>
          </a:custGeom>
          <a:solidFill>
            <a:srgbClr val="282828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8000" b="0" i="0" u="none" strike="noStrike" kern="0" cap="none" spc="0" normalizeH="0" baseline="0" noProof="0" dirty="0">
              <a:ln>
                <a:noFill/>
              </a:ln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effectLst/>
              <a:uLnTx/>
              <a:uFillTx/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6646565" y="3773835"/>
            <a:ext cx="530961" cy="468118"/>
            <a:chOff x="7413678" y="3759975"/>
            <a:chExt cx="681898" cy="571256"/>
          </a:xfrm>
        </p:grpSpPr>
        <p:sp>
          <p:nvSpPr>
            <p:cNvPr id="37" name="Rounded Rectangle 27"/>
            <p:cNvSpPr/>
            <p:nvPr/>
          </p:nvSpPr>
          <p:spPr>
            <a:xfrm>
              <a:off x="7413678" y="3759975"/>
              <a:ext cx="681898" cy="571256"/>
            </a:xfrm>
            <a:prstGeom prst="roundRect">
              <a:avLst>
                <a:gd name="adj" fmla="val 0"/>
              </a:avLst>
            </a:prstGeom>
            <a:noFill/>
            <a:ln w="12700">
              <a:solidFill>
                <a:srgbClr val="1E1E1E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8" name="Freeform 28"/>
            <p:cNvSpPr/>
            <p:nvPr/>
          </p:nvSpPr>
          <p:spPr bwMode="auto">
            <a:xfrm>
              <a:off x="7607579" y="3869554"/>
              <a:ext cx="328538" cy="347237"/>
            </a:xfrm>
            <a:custGeom>
              <a:avLst/>
              <a:gdLst>
                <a:gd name="connsiteX0" fmla="*/ 391886 w 6079389"/>
                <a:gd name="connsiteY0" fmla="*/ 3446312 h 6425371"/>
                <a:gd name="connsiteX1" fmla="*/ 783772 w 6079389"/>
                <a:gd name="connsiteY1" fmla="*/ 3838198 h 6425371"/>
                <a:gd name="connsiteX2" fmla="*/ 783771 w 6079389"/>
                <a:gd name="connsiteY2" fmla="*/ 4814284 h 6425371"/>
                <a:gd name="connsiteX3" fmla="*/ 391885 w 6079389"/>
                <a:gd name="connsiteY3" fmla="*/ 5206170 h 6425371"/>
                <a:gd name="connsiteX4" fmla="*/ 391886 w 6079389"/>
                <a:gd name="connsiteY4" fmla="*/ 5206169 h 6425371"/>
                <a:gd name="connsiteX5" fmla="*/ 0 w 6079389"/>
                <a:gd name="connsiteY5" fmla="*/ 4814283 h 6425371"/>
                <a:gd name="connsiteX6" fmla="*/ 0 w 6079389"/>
                <a:gd name="connsiteY6" fmla="*/ 3838198 h 6425371"/>
                <a:gd name="connsiteX7" fmla="*/ 391886 w 6079389"/>
                <a:gd name="connsiteY7" fmla="*/ 3446312 h 6425371"/>
                <a:gd name="connsiteX8" fmla="*/ 1531258 w 6079389"/>
                <a:gd name="connsiteY8" fmla="*/ 3090714 h 6425371"/>
                <a:gd name="connsiteX9" fmla="*/ 1923144 w 6079389"/>
                <a:gd name="connsiteY9" fmla="*/ 3482600 h 6425371"/>
                <a:gd name="connsiteX10" fmla="*/ 1923143 w 6079389"/>
                <a:gd name="connsiteY10" fmla="*/ 5169881 h 6425371"/>
                <a:gd name="connsiteX11" fmla="*/ 1531257 w 6079389"/>
                <a:gd name="connsiteY11" fmla="*/ 5561767 h 6425371"/>
                <a:gd name="connsiteX12" fmla="*/ 1531258 w 6079389"/>
                <a:gd name="connsiteY12" fmla="*/ 5561766 h 6425371"/>
                <a:gd name="connsiteX13" fmla="*/ 1139372 w 6079389"/>
                <a:gd name="connsiteY13" fmla="*/ 5169880 h 6425371"/>
                <a:gd name="connsiteX14" fmla="*/ 1139372 w 6079389"/>
                <a:gd name="connsiteY14" fmla="*/ 3482600 h 6425371"/>
                <a:gd name="connsiteX15" fmla="*/ 1531258 w 6079389"/>
                <a:gd name="connsiteY15" fmla="*/ 3090714 h 6425371"/>
                <a:gd name="connsiteX16" fmla="*/ 2670630 w 6079389"/>
                <a:gd name="connsiteY16" fmla="*/ 2655284 h 6425371"/>
                <a:gd name="connsiteX17" fmla="*/ 3062516 w 6079389"/>
                <a:gd name="connsiteY17" fmla="*/ 3047170 h 6425371"/>
                <a:gd name="connsiteX18" fmla="*/ 3062515 w 6079389"/>
                <a:gd name="connsiteY18" fmla="*/ 5605309 h 6425371"/>
                <a:gd name="connsiteX19" fmla="*/ 2670629 w 6079389"/>
                <a:gd name="connsiteY19" fmla="*/ 5997195 h 6425371"/>
                <a:gd name="connsiteX20" fmla="*/ 2670630 w 6079389"/>
                <a:gd name="connsiteY20" fmla="*/ 5997194 h 6425371"/>
                <a:gd name="connsiteX21" fmla="*/ 2278744 w 6079389"/>
                <a:gd name="connsiteY21" fmla="*/ 5605308 h 6425371"/>
                <a:gd name="connsiteX22" fmla="*/ 2278744 w 6079389"/>
                <a:gd name="connsiteY22" fmla="*/ 3047170 h 6425371"/>
                <a:gd name="connsiteX23" fmla="*/ 2670630 w 6079389"/>
                <a:gd name="connsiteY23" fmla="*/ 2655284 h 6425371"/>
                <a:gd name="connsiteX24" fmla="*/ 3810002 w 6079389"/>
                <a:gd name="connsiteY24" fmla="*/ 2227106 h 6425371"/>
                <a:gd name="connsiteX25" fmla="*/ 4201888 w 6079389"/>
                <a:gd name="connsiteY25" fmla="*/ 2618992 h 6425371"/>
                <a:gd name="connsiteX26" fmla="*/ 4201887 w 6079389"/>
                <a:gd name="connsiteY26" fmla="*/ 6033485 h 6425371"/>
                <a:gd name="connsiteX27" fmla="*/ 3810001 w 6079389"/>
                <a:gd name="connsiteY27" fmla="*/ 6425371 h 6425371"/>
                <a:gd name="connsiteX28" fmla="*/ 3810002 w 6079389"/>
                <a:gd name="connsiteY28" fmla="*/ 6425370 h 6425371"/>
                <a:gd name="connsiteX29" fmla="*/ 3418116 w 6079389"/>
                <a:gd name="connsiteY29" fmla="*/ 6033484 h 6425371"/>
                <a:gd name="connsiteX30" fmla="*/ 3418116 w 6079389"/>
                <a:gd name="connsiteY30" fmla="*/ 2618992 h 6425371"/>
                <a:gd name="connsiteX31" fmla="*/ 3810002 w 6079389"/>
                <a:gd name="connsiteY31" fmla="*/ 2227106 h 6425371"/>
                <a:gd name="connsiteX32" fmla="*/ 808679 w 6079389"/>
                <a:gd name="connsiteY32" fmla="*/ 1114 h 6425371"/>
                <a:gd name="connsiteX33" fmla="*/ 926895 w 6079389"/>
                <a:gd name="connsiteY33" fmla="*/ 20551 h 6425371"/>
                <a:gd name="connsiteX34" fmla="*/ 5587189 w 6079389"/>
                <a:gd name="connsiteY34" fmla="*/ 1434210 h 6425371"/>
                <a:gd name="connsiteX35" fmla="*/ 6069794 w 6079389"/>
                <a:gd name="connsiteY35" fmla="*/ 1993544 h 6425371"/>
                <a:gd name="connsiteX36" fmla="*/ 6079389 w 6079389"/>
                <a:gd name="connsiteY36" fmla="*/ 5307043 h 6425371"/>
                <a:gd name="connsiteX37" fmla="*/ 5810258 w 6079389"/>
                <a:gd name="connsiteY37" fmla="*/ 5768485 h 6425371"/>
                <a:gd name="connsiteX38" fmla="*/ 5345135 w 6079389"/>
                <a:gd name="connsiteY38" fmla="*/ 5858727 h 6425371"/>
                <a:gd name="connsiteX39" fmla="*/ 5219433 w 6079389"/>
                <a:gd name="connsiteY39" fmla="*/ 5835161 h 6425371"/>
                <a:gd name="connsiteX40" fmla="*/ 4766077 w 6079389"/>
                <a:gd name="connsiteY40" fmla="*/ 5678449 h 6425371"/>
                <a:gd name="connsiteX41" fmla="*/ 4668743 w 6079389"/>
                <a:gd name="connsiteY41" fmla="*/ 5478276 h 6425371"/>
                <a:gd name="connsiteX42" fmla="*/ 4868916 w 6079389"/>
                <a:gd name="connsiteY42" fmla="*/ 5380942 h 6425371"/>
                <a:gd name="connsiteX43" fmla="*/ 5322272 w 6079389"/>
                <a:gd name="connsiteY43" fmla="*/ 5537654 h 6425371"/>
                <a:gd name="connsiteX44" fmla="*/ 5612887 w 6079389"/>
                <a:gd name="connsiteY44" fmla="*/ 5536560 h 6425371"/>
                <a:gd name="connsiteX45" fmla="*/ 5783942 w 6079389"/>
                <a:gd name="connsiteY45" fmla="*/ 5264226 h 6425371"/>
                <a:gd name="connsiteX46" fmla="*/ 5787925 w 6079389"/>
                <a:gd name="connsiteY46" fmla="*/ 1967172 h 6425371"/>
                <a:gd name="connsiteX47" fmla="*/ 5502375 w 6079389"/>
                <a:gd name="connsiteY47" fmla="*/ 1733625 h 6425371"/>
                <a:gd name="connsiteX48" fmla="*/ 769189 w 6079389"/>
                <a:gd name="connsiteY48" fmla="*/ 311225 h 6425371"/>
                <a:gd name="connsiteX49" fmla="*/ 486578 w 6079389"/>
                <a:gd name="connsiteY49" fmla="*/ 541560 h 6425371"/>
                <a:gd name="connsiteX50" fmla="*/ 481719 w 6079389"/>
                <a:gd name="connsiteY50" fmla="*/ 589762 h 6425371"/>
                <a:gd name="connsiteX51" fmla="*/ 480717 w 6079389"/>
                <a:gd name="connsiteY51" fmla="*/ 589762 h 6425371"/>
                <a:gd name="connsiteX52" fmla="*/ 480716 w 6079389"/>
                <a:gd name="connsiteY52" fmla="*/ 2839184 h 6425371"/>
                <a:gd name="connsiteX53" fmla="*/ 331070 w 6079389"/>
                <a:gd name="connsiteY53" fmla="*/ 2988830 h 6425371"/>
                <a:gd name="connsiteX54" fmla="*/ 331071 w 6079389"/>
                <a:gd name="connsiteY54" fmla="*/ 2988829 h 6425371"/>
                <a:gd name="connsiteX55" fmla="*/ 181425 w 6079389"/>
                <a:gd name="connsiteY55" fmla="*/ 2839183 h 6425371"/>
                <a:gd name="connsiteX56" fmla="*/ 181426 w 6079389"/>
                <a:gd name="connsiteY56" fmla="*/ 557970 h 6425371"/>
                <a:gd name="connsiteX57" fmla="*/ 182475 w 6079389"/>
                <a:gd name="connsiteY57" fmla="*/ 557970 h 6425371"/>
                <a:gd name="connsiteX58" fmla="*/ 182394 w 6079389"/>
                <a:gd name="connsiteY58" fmla="*/ 555809 h 6425371"/>
                <a:gd name="connsiteX59" fmla="*/ 201831 w 6079389"/>
                <a:gd name="connsiteY59" fmla="*/ 437593 h 6425371"/>
                <a:gd name="connsiteX60" fmla="*/ 808679 w 6079389"/>
                <a:gd name="connsiteY60" fmla="*/ 1114 h 6425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6079389" h="6425371">
                  <a:moveTo>
                    <a:pt x="391886" y="3446312"/>
                  </a:moveTo>
                  <a:cubicBezTo>
                    <a:pt x="608319" y="3446312"/>
                    <a:pt x="783772" y="3621765"/>
                    <a:pt x="783772" y="3838198"/>
                  </a:cubicBezTo>
                  <a:cubicBezTo>
                    <a:pt x="783772" y="4163560"/>
                    <a:pt x="783771" y="4488922"/>
                    <a:pt x="783771" y="4814284"/>
                  </a:cubicBezTo>
                  <a:cubicBezTo>
                    <a:pt x="783771" y="5030717"/>
                    <a:pt x="608318" y="5206170"/>
                    <a:pt x="391885" y="5206170"/>
                  </a:cubicBezTo>
                  <a:lnTo>
                    <a:pt x="391886" y="5206169"/>
                  </a:lnTo>
                  <a:cubicBezTo>
                    <a:pt x="175453" y="5206169"/>
                    <a:pt x="0" y="5030716"/>
                    <a:pt x="0" y="4814283"/>
                  </a:cubicBezTo>
                  <a:lnTo>
                    <a:pt x="0" y="3838198"/>
                  </a:lnTo>
                  <a:cubicBezTo>
                    <a:pt x="0" y="3621765"/>
                    <a:pt x="175453" y="3446312"/>
                    <a:pt x="391886" y="3446312"/>
                  </a:cubicBezTo>
                  <a:close/>
                  <a:moveTo>
                    <a:pt x="1531258" y="3090714"/>
                  </a:moveTo>
                  <a:cubicBezTo>
                    <a:pt x="1747691" y="3090714"/>
                    <a:pt x="1923144" y="3266167"/>
                    <a:pt x="1923144" y="3482600"/>
                  </a:cubicBezTo>
                  <a:cubicBezTo>
                    <a:pt x="1923144" y="4045027"/>
                    <a:pt x="1923143" y="4607454"/>
                    <a:pt x="1923143" y="5169881"/>
                  </a:cubicBezTo>
                  <a:cubicBezTo>
                    <a:pt x="1923143" y="5386314"/>
                    <a:pt x="1747690" y="5561767"/>
                    <a:pt x="1531257" y="5561767"/>
                  </a:cubicBezTo>
                  <a:lnTo>
                    <a:pt x="1531258" y="5561766"/>
                  </a:lnTo>
                  <a:cubicBezTo>
                    <a:pt x="1314825" y="5561766"/>
                    <a:pt x="1139372" y="5386313"/>
                    <a:pt x="1139372" y="5169880"/>
                  </a:cubicBezTo>
                  <a:lnTo>
                    <a:pt x="1139372" y="3482600"/>
                  </a:lnTo>
                  <a:cubicBezTo>
                    <a:pt x="1139372" y="3266167"/>
                    <a:pt x="1314825" y="3090714"/>
                    <a:pt x="1531258" y="3090714"/>
                  </a:cubicBezTo>
                  <a:close/>
                  <a:moveTo>
                    <a:pt x="2670630" y="2655284"/>
                  </a:moveTo>
                  <a:cubicBezTo>
                    <a:pt x="2887063" y="2655284"/>
                    <a:pt x="3062516" y="2830737"/>
                    <a:pt x="3062516" y="3047170"/>
                  </a:cubicBezTo>
                  <a:cubicBezTo>
                    <a:pt x="3062516" y="3899883"/>
                    <a:pt x="3062515" y="4752596"/>
                    <a:pt x="3062515" y="5605309"/>
                  </a:cubicBezTo>
                  <a:cubicBezTo>
                    <a:pt x="3062515" y="5821742"/>
                    <a:pt x="2887062" y="5997195"/>
                    <a:pt x="2670629" y="5997195"/>
                  </a:cubicBezTo>
                  <a:lnTo>
                    <a:pt x="2670630" y="5997194"/>
                  </a:lnTo>
                  <a:cubicBezTo>
                    <a:pt x="2454197" y="5997194"/>
                    <a:pt x="2278744" y="5821741"/>
                    <a:pt x="2278744" y="5605308"/>
                  </a:cubicBezTo>
                  <a:lnTo>
                    <a:pt x="2278744" y="3047170"/>
                  </a:lnTo>
                  <a:cubicBezTo>
                    <a:pt x="2278744" y="2830737"/>
                    <a:pt x="2454197" y="2655284"/>
                    <a:pt x="2670630" y="2655284"/>
                  </a:cubicBezTo>
                  <a:close/>
                  <a:moveTo>
                    <a:pt x="3810002" y="2227106"/>
                  </a:moveTo>
                  <a:cubicBezTo>
                    <a:pt x="4026435" y="2227106"/>
                    <a:pt x="4201888" y="2402559"/>
                    <a:pt x="4201888" y="2618992"/>
                  </a:cubicBezTo>
                  <a:cubicBezTo>
                    <a:pt x="4201888" y="3757156"/>
                    <a:pt x="4201887" y="4895321"/>
                    <a:pt x="4201887" y="6033485"/>
                  </a:cubicBezTo>
                  <a:cubicBezTo>
                    <a:pt x="4201887" y="6249918"/>
                    <a:pt x="4026434" y="6425371"/>
                    <a:pt x="3810001" y="6425371"/>
                  </a:cubicBezTo>
                  <a:lnTo>
                    <a:pt x="3810002" y="6425370"/>
                  </a:lnTo>
                  <a:cubicBezTo>
                    <a:pt x="3593569" y="6425370"/>
                    <a:pt x="3418116" y="6249917"/>
                    <a:pt x="3418116" y="6033484"/>
                  </a:cubicBezTo>
                  <a:lnTo>
                    <a:pt x="3418116" y="2618992"/>
                  </a:lnTo>
                  <a:cubicBezTo>
                    <a:pt x="3418116" y="2402559"/>
                    <a:pt x="3593569" y="2227106"/>
                    <a:pt x="3810002" y="2227106"/>
                  </a:cubicBezTo>
                  <a:close/>
                  <a:moveTo>
                    <a:pt x="808679" y="1114"/>
                  </a:moveTo>
                  <a:lnTo>
                    <a:pt x="926895" y="20551"/>
                  </a:lnTo>
                  <a:lnTo>
                    <a:pt x="5587189" y="1434210"/>
                  </a:lnTo>
                  <a:cubicBezTo>
                    <a:pt x="6049287" y="1575150"/>
                    <a:pt x="6072666" y="1832395"/>
                    <a:pt x="6069794" y="1993544"/>
                  </a:cubicBezTo>
                  <a:cubicBezTo>
                    <a:pt x="6059298" y="2680744"/>
                    <a:pt x="6071846" y="4619829"/>
                    <a:pt x="6079389" y="5307043"/>
                  </a:cubicBezTo>
                  <a:cubicBezTo>
                    <a:pt x="6079269" y="5510180"/>
                    <a:pt x="5961613" y="5663542"/>
                    <a:pt x="5810258" y="5768485"/>
                  </a:cubicBezTo>
                  <a:cubicBezTo>
                    <a:pt x="5671304" y="5864830"/>
                    <a:pt x="5503187" y="5895562"/>
                    <a:pt x="5345135" y="5858727"/>
                  </a:cubicBezTo>
                  <a:lnTo>
                    <a:pt x="5219433" y="5835161"/>
                  </a:lnTo>
                  <a:lnTo>
                    <a:pt x="4766077" y="5678449"/>
                  </a:lnTo>
                  <a:cubicBezTo>
                    <a:pt x="4683922" y="5650051"/>
                    <a:pt x="4640344" y="5560430"/>
                    <a:pt x="4668743" y="5478276"/>
                  </a:cubicBezTo>
                  <a:cubicBezTo>
                    <a:pt x="4697141" y="5396121"/>
                    <a:pt x="4786762" y="5352544"/>
                    <a:pt x="4868916" y="5380942"/>
                  </a:cubicBezTo>
                  <a:lnTo>
                    <a:pt x="5322272" y="5537654"/>
                  </a:lnTo>
                  <a:cubicBezTo>
                    <a:pt x="5411887" y="5562689"/>
                    <a:pt x="5526041" y="5599877"/>
                    <a:pt x="5612887" y="5536560"/>
                  </a:cubicBezTo>
                  <a:cubicBezTo>
                    <a:pt x="5699733" y="5473243"/>
                    <a:pt x="5776844" y="5376525"/>
                    <a:pt x="5783942" y="5264226"/>
                  </a:cubicBezTo>
                  <a:cubicBezTo>
                    <a:pt x="5785270" y="4165208"/>
                    <a:pt x="5786597" y="3066190"/>
                    <a:pt x="5787925" y="1967172"/>
                  </a:cubicBezTo>
                  <a:cubicBezTo>
                    <a:pt x="5773762" y="1849640"/>
                    <a:pt x="5704476" y="1802152"/>
                    <a:pt x="5502375" y="1733625"/>
                  </a:cubicBezTo>
                  <a:cubicBezTo>
                    <a:pt x="4665017" y="1449701"/>
                    <a:pt x="1605155" y="509902"/>
                    <a:pt x="769189" y="311225"/>
                  </a:cubicBezTo>
                  <a:cubicBezTo>
                    <a:pt x="629785" y="311225"/>
                    <a:pt x="513477" y="410108"/>
                    <a:pt x="486578" y="541560"/>
                  </a:cubicBezTo>
                  <a:lnTo>
                    <a:pt x="481719" y="589762"/>
                  </a:lnTo>
                  <a:lnTo>
                    <a:pt x="480717" y="589762"/>
                  </a:lnTo>
                  <a:cubicBezTo>
                    <a:pt x="480717" y="1339569"/>
                    <a:pt x="480716" y="2089377"/>
                    <a:pt x="480716" y="2839184"/>
                  </a:cubicBezTo>
                  <a:cubicBezTo>
                    <a:pt x="480716" y="2921831"/>
                    <a:pt x="413717" y="2988830"/>
                    <a:pt x="331070" y="2988830"/>
                  </a:cubicBezTo>
                  <a:lnTo>
                    <a:pt x="331071" y="2988829"/>
                  </a:lnTo>
                  <a:cubicBezTo>
                    <a:pt x="248424" y="2988829"/>
                    <a:pt x="181425" y="2921830"/>
                    <a:pt x="181425" y="2839183"/>
                  </a:cubicBezTo>
                  <a:cubicBezTo>
                    <a:pt x="181425" y="2078779"/>
                    <a:pt x="181426" y="1318374"/>
                    <a:pt x="181426" y="557970"/>
                  </a:cubicBezTo>
                  <a:lnTo>
                    <a:pt x="182475" y="557970"/>
                  </a:lnTo>
                  <a:cubicBezTo>
                    <a:pt x="182448" y="557250"/>
                    <a:pt x="182421" y="556529"/>
                    <a:pt x="182394" y="555809"/>
                  </a:cubicBezTo>
                  <a:cubicBezTo>
                    <a:pt x="184813" y="516583"/>
                    <a:pt x="191199" y="477016"/>
                    <a:pt x="201831" y="437593"/>
                  </a:cubicBezTo>
                  <a:cubicBezTo>
                    <a:pt x="276256" y="161632"/>
                    <a:pt x="534099" y="-15818"/>
                    <a:pt x="808679" y="111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6735894" y="4597689"/>
            <a:ext cx="16170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Report 1 with RLS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9560258" y="3771112"/>
            <a:ext cx="653662" cy="604435"/>
            <a:chOff x="11399879" y="792539"/>
            <a:chExt cx="653662" cy="604435"/>
          </a:xfrm>
        </p:grpSpPr>
        <p:sp>
          <p:nvSpPr>
            <p:cNvPr id="58" name="Rounded Rectangle 27"/>
            <p:cNvSpPr/>
            <p:nvPr/>
          </p:nvSpPr>
          <p:spPr>
            <a:xfrm>
              <a:off x="11522580" y="928856"/>
              <a:ext cx="530961" cy="468118"/>
            </a:xfrm>
            <a:prstGeom prst="roundRect">
              <a:avLst>
                <a:gd name="adj" fmla="val 0"/>
              </a:avLst>
            </a:prstGeom>
            <a:solidFill>
              <a:srgbClr val="E9E9E9"/>
            </a:solidFill>
            <a:ln w="12700">
              <a:solidFill>
                <a:srgbClr val="1E1E1E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6" name="Rounded Rectangle 27"/>
            <p:cNvSpPr/>
            <p:nvPr/>
          </p:nvSpPr>
          <p:spPr>
            <a:xfrm>
              <a:off x="11466643" y="864144"/>
              <a:ext cx="530961" cy="468118"/>
            </a:xfrm>
            <a:prstGeom prst="roundRect">
              <a:avLst>
                <a:gd name="adj" fmla="val 0"/>
              </a:avLst>
            </a:prstGeom>
            <a:solidFill>
              <a:srgbClr val="E9E9E9"/>
            </a:solidFill>
            <a:ln w="12700">
              <a:solidFill>
                <a:srgbClr val="1E1E1E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5" name="Rounded Rectangle 27"/>
            <p:cNvSpPr/>
            <p:nvPr/>
          </p:nvSpPr>
          <p:spPr>
            <a:xfrm>
              <a:off x="11399879" y="792539"/>
              <a:ext cx="530961" cy="468118"/>
            </a:xfrm>
            <a:prstGeom prst="roundRect">
              <a:avLst>
                <a:gd name="adj" fmla="val 0"/>
              </a:avLst>
            </a:prstGeom>
            <a:solidFill>
              <a:srgbClr val="E9E9E9"/>
            </a:solidFill>
            <a:ln w="12700">
              <a:solidFill>
                <a:srgbClr val="1E1E1E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6" name="Freeform 28"/>
            <p:cNvSpPr/>
            <p:nvPr/>
          </p:nvSpPr>
          <p:spPr bwMode="auto">
            <a:xfrm>
              <a:off x="11550860" y="882334"/>
              <a:ext cx="255817" cy="284545"/>
            </a:xfrm>
            <a:custGeom>
              <a:avLst/>
              <a:gdLst>
                <a:gd name="connsiteX0" fmla="*/ 391886 w 6079389"/>
                <a:gd name="connsiteY0" fmla="*/ 3446312 h 6425371"/>
                <a:gd name="connsiteX1" fmla="*/ 783772 w 6079389"/>
                <a:gd name="connsiteY1" fmla="*/ 3838198 h 6425371"/>
                <a:gd name="connsiteX2" fmla="*/ 783771 w 6079389"/>
                <a:gd name="connsiteY2" fmla="*/ 4814284 h 6425371"/>
                <a:gd name="connsiteX3" fmla="*/ 391885 w 6079389"/>
                <a:gd name="connsiteY3" fmla="*/ 5206170 h 6425371"/>
                <a:gd name="connsiteX4" fmla="*/ 391886 w 6079389"/>
                <a:gd name="connsiteY4" fmla="*/ 5206169 h 6425371"/>
                <a:gd name="connsiteX5" fmla="*/ 0 w 6079389"/>
                <a:gd name="connsiteY5" fmla="*/ 4814283 h 6425371"/>
                <a:gd name="connsiteX6" fmla="*/ 0 w 6079389"/>
                <a:gd name="connsiteY6" fmla="*/ 3838198 h 6425371"/>
                <a:gd name="connsiteX7" fmla="*/ 391886 w 6079389"/>
                <a:gd name="connsiteY7" fmla="*/ 3446312 h 6425371"/>
                <a:gd name="connsiteX8" fmla="*/ 1531258 w 6079389"/>
                <a:gd name="connsiteY8" fmla="*/ 3090714 h 6425371"/>
                <a:gd name="connsiteX9" fmla="*/ 1923144 w 6079389"/>
                <a:gd name="connsiteY9" fmla="*/ 3482600 h 6425371"/>
                <a:gd name="connsiteX10" fmla="*/ 1923143 w 6079389"/>
                <a:gd name="connsiteY10" fmla="*/ 5169881 h 6425371"/>
                <a:gd name="connsiteX11" fmla="*/ 1531257 w 6079389"/>
                <a:gd name="connsiteY11" fmla="*/ 5561767 h 6425371"/>
                <a:gd name="connsiteX12" fmla="*/ 1531258 w 6079389"/>
                <a:gd name="connsiteY12" fmla="*/ 5561766 h 6425371"/>
                <a:gd name="connsiteX13" fmla="*/ 1139372 w 6079389"/>
                <a:gd name="connsiteY13" fmla="*/ 5169880 h 6425371"/>
                <a:gd name="connsiteX14" fmla="*/ 1139372 w 6079389"/>
                <a:gd name="connsiteY14" fmla="*/ 3482600 h 6425371"/>
                <a:gd name="connsiteX15" fmla="*/ 1531258 w 6079389"/>
                <a:gd name="connsiteY15" fmla="*/ 3090714 h 6425371"/>
                <a:gd name="connsiteX16" fmla="*/ 2670630 w 6079389"/>
                <a:gd name="connsiteY16" fmla="*/ 2655284 h 6425371"/>
                <a:gd name="connsiteX17" fmla="*/ 3062516 w 6079389"/>
                <a:gd name="connsiteY17" fmla="*/ 3047170 h 6425371"/>
                <a:gd name="connsiteX18" fmla="*/ 3062515 w 6079389"/>
                <a:gd name="connsiteY18" fmla="*/ 5605309 h 6425371"/>
                <a:gd name="connsiteX19" fmla="*/ 2670629 w 6079389"/>
                <a:gd name="connsiteY19" fmla="*/ 5997195 h 6425371"/>
                <a:gd name="connsiteX20" fmla="*/ 2670630 w 6079389"/>
                <a:gd name="connsiteY20" fmla="*/ 5997194 h 6425371"/>
                <a:gd name="connsiteX21" fmla="*/ 2278744 w 6079389"/>
                <a:gd name="connsiteY21" fmla="*/ 5605308 h 6425371"/>
                <a:gd name="connsiteX22" fmla="*/ 2278744 w 6079389"/>
                <a:gd name="connsiteY22" fmla="*/ 3047170 h 6425371"/>
                <a:gd name="connsiteX23" fmla="*/ 2670630 w 6079389"/>
                <a:gd name="connsiteY23" fmla="*/ 2655284 h 6425371"/>
                <a:gd name="connsiteX24" fmla="*/ 3810002 w 6079389"/>
                <a:gd name="connsiteY24" fmla="*/ 2227106 h 6425371"/>
                <a:gd name="connsiteX25" fmla="*/ 4201888 w 6079389"/>
                <a:gd name="connsiteY25" fmla="*/ 2618992 h 6425371"/>
                <a:gd name="connsiteX26" fmla="*/ 4201887 w 6079389"/>
                <a:gd name="connsiteY26" fmla="*/ 6033485 h 6425371"/>
                <a:gd name="connsiteX27" fmla="*/ 3810001 w 6079389"/>
                <a:gd name="connsiteY27" fmla="*/ 6425371 h 6425371"/>
                <a:gd name="connsiteX28" fmla="*/ 3810002 w 6079389"/>
                <a:gd name="connsiteY28" fmla="*/ 6425370 h 6425371"/>
                <a:gd name="connsiteX29" fmla="*/ 3418116 w 6079389"/>
                <a:gd name="connsiteY29" fmla="*/ 6033484 h 6425371"/>
                <a:gd name="connsiteX30" fmla="*/ 3418116 w 6079389"/>
                <a:gd name="connsiteY30" fmla="*/ 2618992 h 6425371"/>
                <a:gd name="connsiteX31" fmla="*/ 3810002 w 6079389"/>
                <a:gd name="connsiteY31" fmla="*/ 2227106 h 6425371"/>
                <a:gd name="connsiteX32" fmla="*/ 808679 w 6079389"/>
                <a:gd name="connsiteY32" fmla="*/ 1114 h 6425371"/>
                <a:gd name="connsiteX33" fmla="*/ 926895 w 6079389"/>
                <a:gd name="connsiteY33" fmla="*/ 20551 h 6425371"/>
                <a:gd name="connsiteX34" fmla="*/ 5587189 w 6079389"/>
                <a:gd name="connsiteY34" fmla="*/ 1434210 h 6425371"/>
                <a:gd name="connsiteX35" fmla="*/ 6069794 w 6079389"/>
                <a:gd name="connsiteY35" fmla="*/ 1993544 h 6425371"/>
                <a:gd name="connsiteX36" fmla="*/ 6079389 w 6079389"/>
                <a:gd name="connsiteY36" fmla="*/ 5307043 h 6425371"/>
                <a:gd name="connsiteX37" fmla="*/ 5810258 w 6079389"/>
                <a:gd name="connsiteY37" fmla="*/ 5768485 h 6425371"/>
                <a:gd name="connsiteX38" fmla="*/ 5345135 w 6079389"/>
                <a:gd name="connsiteY38" fmla="*/ 5858727 h 6425371"/>
                <a:gd name="connsiteX39" fmla="*/ 5219433 w 6079389"/>
                <a:gd name="connsiteY39" fmla="*/ 5835161 h 6425371"/>
                <a:gd name="connsiteX40" fmla="*/ 4766077 w 6079389"/>
                <a:gd name="connsiteY40" fmla="*/ 5678449 h 6425371"/>
                <a:gd name="connsiteX41" fmla="*/ 4668743 w 6079389"/>
                <a:gd name="connsiteY41" fmla="*/ 5478276 h 6425371"/>
                <a:gd name="connsiteX42" fmla="*/ 4868916 w 6079389"/>
                <a:gd name="connsiteY42" fmla="*/ 5380942 h 6425371"/>
                <a:gd name="connsiteX43" fmla="*/ 5322272 w 6079389"/>
                <a:gd name="connsiteY43" fmla="*/ 5537654 h 6425371"/>
                <a:gd name="connsiteX44" fmla="*/ 5612887 w 6079389"/>
                <a:gd name="connsiteY44" fmla="*/ 5536560 h 6425371"/>
                <a:gd name="connsiteX45" fmla="*/ 5783942 w 6079389"/>
                <a:gd name="connsiteY45" fmla="*/ 5264226 h 6425371"/>
                <a:gd name="connsiteX46" fmla="*/ 5787925 w 6079389"/>
                <a:gd name="connsiteY46" fmla="*/ 1967172 h 6425371"/>
                <a:gd name="connsiteX47" fmla="*/ 5502375 w 6079389"/>
                <a:gd name="connsiteY47" fmla="*/ 1733625 h 6425371"/>
                <a:gd name="connsiteX48" fmla="*/ 769189 w 6079389"/>
                <a:gd name="connsiteY48" fmla="*/ 311225 h 6425371"/>
                <a:gd name="connsiteX49" fmla="*/ 486578 w 6079389"/>
                <a:gd name="connsiteY49" fmla="*/ 541560 h 6425371"/>
                <a:gd name="connsiteX50" fmla="*/ 481719 w 6079389"/>
                <a:gd name="connsiteY50" fmla="*/ 589762 h 6425371"/>
                <a:gd name="connsiteX51" fmla="*/ 480717 w 6079389"/>
                <a:gd name="connsiteY51" fmla="*/ 589762 h 6425371"/>
                <a:gd name="connsiteX52" fmla="*/ 480716 w 6079389"/>
                <a:gd name="connsiteY52" fmla="*/ 2839184 h 6425371"/>
                <a:gd name="connsiteX53" fmla="*/ 331070 w 6079389"/>
                <a:gd name="connsiteY53" fmla="*/ 2988830 h 6425371"/>
                <a:gd name="connsiteX54" fmla="*/ 331071 w 6079389"/>
                <a:gd name="connsiteY54" fmla="*/ 2988829 h 6425371"/>
                <a:gd name="connsiteX55" fmla="*/ 181425 w 6079389"/>
                <a:gd name="connsiteY55" fmla="*/ 2839183 h 6425371"/>
                <a:gd name="connsiteX56" fmla="*/ 181426 w 6079389"/>
                <a:gd name="connsiteY56" fmla="*/ 557970 h 6425371"/>
                <a:gd name="connsiteX57" fmla="*/ 182475 w 6079389"/>
                <a:gd name="connsiteY57" fmla="*/ 557970 h 6425371"/>
                <a:gd name="connsiteX58" fmla="*/ 182394 w 6079389"/>
                <a:gd name="connsiteY58" fmla="*/ 555809 h 6425371"/>
                <a:gd name="connsiteX59" fmla="*/ 201831 w 6079389"/>
                <a:gd name="connsiteY59" fmla="*/ 437593 h 6425371"/>
                <a:gd name="connsiteX60" fmla="*/ 808679 w 6079389"/>
                <a:gd name="connsiteY60" fmla="*/ 1114 h 6425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6079389" h="6425371">
                  <a:moveTo>
                    <a:pt x="391886" y="3446312"/>
                  </a:moveTo>
                  <a:cubicBezTo>
                    <a:pt x="608319" y="3446312"/>
                    <a:pt x="783772" y="3621765"/>
                    <a:pt x="783772" y="3838198"/>
                  </a:cubicBezTo>
                  <a:cubicBezTo>
                    <a:pt x="783772" y="4163560"/>
                    <a:pt x="783771" y="4488922"/>
                    <a:pt x="783771" y="4814284"/>
                  </a:cubicBezTo>
                  <a:cubicBezTo>
                    <a:pt x="783771" y="5030717"/>
                    <a:pt x="608318" y="5206170"/>
                    <a:pt x="391885" y="5206170"/>
                  </a:cubicBezTo>
                  <a:lnTo>
                    <a:pt x="391886" y="5206169"/>
                  </a:lnTo>
                  <a:cubicBezTo>
                    <a:pt x="175453" y="5206169"/>
                    <a:pt x="0" y="5030716"/>
                    <a:pt x="0" y="4814283"/>
                  </a:cubicBezTo>
                  <a:lnTo>
                    <a:pt x="0" y="3838198"/>
                  </a:lnTo>
                  <a:cubicBezTo>
                    <a:pt x="0" y="3621765"/>
                    <a:pt x="175453" y="3446312"/>
                    <a:pt x="391886" y="3446312"/>
                  </a:cubicBezTo>
                  <a:close/>
                  <a:moveTo>
                    <a:pt x="1531258" y="3090714"/>
                  </a:moveTo>
                  <a:cubicBezTo>
                    <a:pt x="1747691" y="3090714"/>
                    <a:pt x="1923144" y="3266167"/>
                    <a:pt x="1923144" y="3482600"/>
                  </a:cubicBezTo>
                  <a:cubicBezTo>
                    <a:pt x="1923144" y="4045027"/>
                    <a:pt x="1923143" y="4607454"/>
                    <a:pt x="1923143" y="5169881"/>
                  </a:cubicBezTo>
                  <a:cubicBezTo>
                    <a:pt x="1923143" y="5386314"/>
                    <a:pt x="1747690" y="5561767"/>
                    <a:pt x="1531257" y="5561767"/>
                  </a:cubicBezTo>
                  <a:lnTo>
                    <a:pt x="1531258" y="5561766"/>
                  </a:lnTo>
                  <a:cubicBezTo>
                    <a:pt x="1314825" y="5561766"/>
                    <a:pt x="1139372" y="5386313"/>
                    <a:pt x="1139372" y="5169880"/>
                  </a:cubicBezTo>
                  <a:lnTo>
                    <a:pt x="1139372" y="3482600"/>
                  </a:lnTo>
                  <a:cubicBezTo>
                    <a:pt x="1139372" y="3266167"/>
                    <a:pt x="1314825" y="3090714"/>
                    <a:pt x="1531258" y="3090714"/>
                  </a:cubicBezTo>
                  <a:close/>
                  <a:moveTo>
                    <a:pt x="2670630" y="2655284"/>
                  </a:moveTo>
                  <a:cubicBezTo>
                    <a:pt x="2887063" y="2655284"/>
                    <a:pt x="3062516" y="2830737"/>
                    <a:pt x="3062516" y="3047170"/>
                  </a:cubicBezTo>
                  <a:cubicBezTo>
                    <a:pt x="3062516" y="3899883"/>
                    <a:pt x="3062515" y="4752596"/>
                    <a:pt x="3062515" y="5605309"/>
                  </a:cubicBezTo>
                  <a:cubicBezTo>
                    <a:pt x="3062515" y="5821742"/>
                    <a:pt x="2887062" y="5997195"/>
                    <a:pt x="2670629" y="5997195"/>
                  </a:cubicBezTo>
                  <a:lnTo>
                    <a:pt x="2670630" y="5997194"/>
                  </a:lnTo>
                  <a:cubicBezTo>
                    <a:pt x="2454197" y="5997194"/>
                    <a:pt x="2278744" y="5821741"/>
                    <a:pt x="2278744" y="5605308"/>
                  </a:cubicBezTo>
                  <a:lnTo>
                    <a:pt x="2278744" y="3047170"/>
                  </a:lnTo>
                  <a:cubicBezTo>
                    <a:pt x="2278744" y="2830737"/>
                    <a:pt x="2454197" y="2655284"/>
                    <a:pt x="2670630" y="2655284"/>
                  </a:cubicBezTo>
                  <a:close/>
                  <a:moveTo>
                    <a:pt x="3810002" y="2227106"/>
                  </a:moveTo>
                  <a:cubicBezTo>
                    <a:pt x="4026435" y="2227106"/>
                    <a:pt x="4201888" y="2402559"/>
                    <a:pt x="4201888" y="2618992"/>
                  </a:cubicBezTo>
                  <a:cubicBezTo>
                    <a:pt x="4201888" y="3757156"/>
                    <a:pt x="4201887" y="4895321"/>
                    <a:pt x="4201887" y="6033485"/>
                  </a:cubicBezTo>
                  <a:cubicBezTo>
                    <a:pt x="4201887" y="6249918"/>
                    <a:pt x="4026434" y="6425371"/>
                    <a:pt x="3810001" y="6425371"/>
                  </a:cubicBezTo>
                  <a:lnTo>
                    <a:pt x="3810002" y="6425370"/>
                  </a:lnTo>
                  <a:cubicBezTo>
                    <a:pt x="3593569" y="6425370"/>
                    <a:pt x="3418116" y="6249917"/>
                    <a:pt x="3418116" y="6033484"/>
                  </a:cubicBezTo>
                  <a:lnTo>
                    <a:pt x="3418116" y="2618992"/>
                  </a:lnTo>
                  <a:cubicBezTo>
                    <a:pt x="3418116" y="2402559"/>
                    <a:pt x="3593569" y="2227106"/>
                    <a:pt x="3810002" y="2227106"/>
                  </a:cubicBezTo>
                  <a:close/>
                  <a:moveTo>
                    <a:pt x="808679" y="1114"/>
                  </a:moveTo>
                  <a:lnTo>
                    <a:pt x="926895" y="20551"/>
                  </a:lnTo>
                  <a:lnTo>
                    <a:pt x="5587189" y="1434210"/>
                  </a:lnTo>
                  <a:cubicBezTo>
                    <a:pt x="6049287" y="1575150"/>
                    <a:pt x="6072666" y="1832395"/>
                    <a:pt x="6069794" y="1993544"/>
                  </a:cubicBezTo>
                  <a:cubicBezTo>
                    <a:pt x="6059298" y="2680744"/>
                    <a:pt x="6071846" y="4619829"/>
                    <a:pt x="6079389" y="5307043"/>
                  </a:cubicBezTo>
                  <a:cubicBezTo>
                    <a:pt x="6079269" y="5510180"/>
                    <a:pt x="5961613" y="5663542"/>
                    <a:pt x="5810258" y="5768485"/>
                  </a:cubicBezTo>
                  <a:cubicBezTo>
                    <a:pt x="5671304" y="5864830"/>
                    <a:pt x="5503187" y="5895562"/>
                    <a:pt x="5345135" y="5858727"/>
                  </a:cubicBezTo>
                  <a:lnTo>
                    <a:pt x="5219433" y="5835161"/>
                  </a:lnTo>
                  <a:lnTo>
                    <a:pt x="4766077" y="5678449"/>
                  </a:lnTo>
                  <a:cubicBezTo>
                    <a:pt x="4683922" y="5650051"/>
                    <a:pt x="4640344" y="5560430"/>
                    <a:pt x="4668743" y="5478276"/>
                  </a:cubicBezTo>
                  <a:cubicBezTo>
                    <a:pt x="4697141" y="5396121"/>
                    <a:pt x="4786762" y="5352544"/>
                    <a:pt x="4868916" y="5380942"/>
                  </a:cubicBezTo>
                  <a:lnTo>
                    <a:pt x="5322272" y="5537654"/>
                  </a:lnTo>
                  <a:cubicBezTo>
                    <a:pt x="5411887" y="5562689"/>
                    <a:pt x="5526041" y="5599877"/>
                    <a:pt x="5612887" y="5536560"/>
                  </a:cubicBezTo>
                  <a:cubicBezTo>
                    <a:pt x="5699733" y="5473243"/>
                    <a:pt x="5776844" y="5376525"/>
                    <a:pt x="5783942" y="5264226"/>
                  </a:cubicBezTo>
                  <a:cubicBezTo>
                    <a:pt x="5785270" y="4165208"/>
                    <a:pt x="5786597" y="3066190"/>
                    <a:pt x="5787925" y="1967172"/>
                  </a:cubicBezTo>
                  <a:cubicBezTo>
                    <a:pt x="5773762" y="1849640"/>
                    <a:pt x="5704476" y="1802152"/>
                    <a:pt x="5502375" y="1733625"/>
                  </a:cubicBezTo>
                  <a:cubicBezTo>
                    <a:pt x="4665017" y="1449701"/>
                    <a:pt x="1605155" y="509902"/>
                    <a:pt x="769189" y="311225"/>
                  </a:cubicBezTo>
                  <a:cubicBezTo>
                    <a:pt x="629785" y="311225"/>
                    <a:pt x="513477" y="410108"/>
                    <a:pt x="486578" y="541560"/>
                  </a:cubicBezTo>
                  <a:lnTo>
                    <a:pt x="481719" y="589762"/>
                  </a:lnTo>
                  <a:lnTo>
                    <a:pt x="480717" y="589762"/>
                  </a:lnTo>
                  <a:cubicBezTo>
                    <a:pt x="480717" y="1339569"/>
                    <a:pt x="480716" y="2089377"/>
                    <a:pt x="480716" y="2839184"/>
                  </a:cubicBezTo>
                  <a:cubicBezTo>
                    <a:pt x="480716" y="2921831"/>
                    <a:pt x="413717" y="2988830"/>
                    <a:pt x="331070" y="2988830"/>
                  </a:cubicBezTo>
                  <a:lnTo>
                    <a:pt x="331071" y="2988829"/>
                  </a:lnTo>
                  <a:cubicBezTo>
                    <a:pt x="248424" y="2988829"/>
                    <a:pt x="181425" y="2921830"/>
                    <a:pt x="181425" y="2839183"/>
                  </a:cubicBezTo>
                  <a:cubicBezTo>
                    <a:pt x="181425" y="2078779"/>
                    <a:pt x="181426" y="1318374"/>
                    <a:pt x="181426" y="557970"/>
                  </a:cubicBezTo>
                  <a:lnTo>
                    <a:pt x="182475" y="557970"/>
                  </a:lnTo>
                  <a:cubicBezTo>
                    <a:pt x="182448" y="557250"/>
                    <a:pt x="182421" y="556529"/>
                    <a:pt x="182394" y="555809"/>
                  </a:cubicBezTo>
                  <a:cubicBezTo>
                    <a:pt x="184813" y="516583"/>
                    <a:pt x="191199" y="477016"/>
                    <a:pt x="201831" y="437593"/>
                  </a:cubicBezTo>
                  <a:cubicBezTo>
                    <a:pt x="276256" y="161632"/>
                    <a:pt x="534099" y="-15818"/>
                    <a:pt x="808679" y="111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56165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1" y="487"/>
            <a:ext cx="5165366" cy="6857027"/>
          </a:xfrm>
          <a:prstGeom prst="rect">
            <a:avLst/>
          </a:prstGeom>
          <a:solidFill>
            <a:srgbClr val="1E1E1E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5"/>
          <p:cNvSpPr txBox="1">
            <a:spLocks/>
          </p:cNvSpPr>
          <p:nvPr/>
        </p:nvSpPr>
        <p:spPr>
          <a:xfrm>
            <a:off x="252306" y="1992098"/>
            <a:ext cx="4760699" cy="2873805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705" b="0" i="0" u="none" strike="noStrike" kern="1200" cap="none" spc="-102" normalizeH="0" baseline="0" noProof="0" dirty="0">
                <a:ln w="3175"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n-ea"/>
                <a:cs typeface="Segoe UI" pitchFamily="34" charset="0"/>
              </a:rPr>
              <a:t>Stories, information and Data </a:t>
            </a:r>
          </a:p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4705" dirty="0">
              <a:solidFill>
                <a:schemeClr val="bg1"/>
              </a:solidFill>
            </a:endParaRPr>
          </a:p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-102" normalizeH="0" baseline="0" noProof="0" dirty="0">
                <a:ln w="3175"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bold" panose="020B0702040204020203" pitchFamily="34" charset="0"/>
                <a:cs typeface="Segoe UI Semibold" panose="020B0702040204020203" pitchFamily="34" charset="0"/>
              </a:rPr>
              <a:t>… As visuals …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365" y="1405579"/>
            <a:ext cx="4567686" cy="306339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5034" y="2937277"/>
            <a:ext cx="2441791" cy="282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15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C3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2534" y="2736503"/>
            <a:ext cx="4498065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Bonus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Authentication!</a:t>
            </a: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rgbClr val="282828"/>
              </a:solidFill>
              <a:effectLst/>
              <a:uLnTx/>
              <a:uFillTx/>
              <a:latin typeface="Segoe UI Light" panose="020B0502040204020203" pitchFamily="34" charset="0"/>
              <a:ea typeface="Segoe UI Black" panose="020B0A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420251" y="2229291"/>
            <a:ext cx="6318265" cy="35742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9" name="Picture 8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9199" y="2061905"/>
            <a:ext cx="6638747" cy="453395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254712" y="4793837"/>
            <a:ext cx="4799248" cy="5735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254712" y="4258182"/>
            <a:ext cx="378746" cy="3628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3" name="Freeform 28"/>
          <p:cNvSpPr/>
          <p:nvPr/>
        </p:nvSpPr>
        <p:spPr bwMode="auto">
          <a:xfrm>
            <a:off x="9329314" y="3086100"/>
            <a:ext cx="685800" cy="685800"/>
          </a:xfrm>
          <a:custGeom>
            <a:avLst/>
            <a:gdLst>
              <a:gd name="connsiteX0" fmla="*/ 391886 w 6079389"/>
              <a:gd name="connsiteY0" fmla="*/ 3446312 h 6425371"/>
              <a:gd name="connsiteX1" fmla="*/ 783772 w 6079389"/>
              <a:gd name="connsiteY1" fmla="*/ 3838198 h 6425371"/>
              <a:gd name="connsiteX2" fmla="*/ 783771 w 6079389"/>
              <a:gd name="connsiteY2" fmla="*/ 4814284 h 6425371"/>
              <a:gd name="connsiteX3" fmla="*/ 391885 w 6079389"/>
              <a:gd name="connsiteY3" fmla="*/ 5206170 h 6425371"/>
              <a:gd name="connsiteX4" fmla="*/ 391886 w 6079389"/>
              <a:gd name="connsiteY4" fmla="*/ 5206169 h 6425371"/>
              <a:gd name="connsiteX5" fmla="*/ 0 w 6079389"/>
              <a:gd name="connsiteY5" fmla="*/ 4814283 h 6425371"/>
              <a:gd name="connsiteX6" fmla="*/ 0 w 6079389"/>
              <a:gd name="connsiteY6" fmla="*/ 3838198 h 6425371"/>
              <a:gd name="connsiteX7" fmla="*/ 391886 w 6079389"/>
              <a:gd name="connsiteY7" fmla="*/ 3446312 h 6425371"/>
              <a:gd name="connsiteX8" fmla="*/ 1531258 w 6079389"/>
              <a:gd name="connsiteY8" fmla="*/ 3090714 h 6425371"/>
              <a:gd name="connsiteX9" fmla="*/ 1923144 w 6079389"/>
              <a:gd name="connsiteY9" fmla="*/ 3482600 h 6425371"/>
              <a:gd name="connsiteX10" fmla="*/ 1923143 w 6079389"/>
              <a:gd name="connsiteY10" fmla="*/ 5169881 h 6425371"/>
              <a:gd name="connsiteX11" fmla="*/ 1531257 w 6079389"/>
              <a:gd name="connsiteY11" fmla="*/ 5561767 h 6425371"/>
              <a:gd name="connsiteX12" fmla="*/ 1531258 w 6079389"/>
              <a:gd name="connsiteY12" fmla="*/ 5561766 h 6425371"/>
              <a:gd name="connsiteX13" fmla="*/ 1139372 w 6079389"/>
              <a:gd name="connsiteY13" fmla="*/ 5169880 h 6425371"/>
              <a:gd name="connsiteX14" fmla="*/ 1139372 w 6079389"/>
              <a:gd name="connsiteY14" fmla="*/ 3482600 h 6425371"/>
              <a:gd name="connsiteX15" fmla="*/ 1531258 w 6079389"/>
              <a:gd name="connsiteY15" fmla="*/ 3090714 h 6425371"/>
              <a:gd name="connsiteX16" fmla="*/ 2670630 w 6079389"/>
              <a:gd name="connsiteY16" fmla="*/ 2655284 h 6425371"/>
              <a:gd name="connsiteX17" fmla="*/ 3062516 w 6079389"/>
              <a:gd name="connsiteY17" fmla="*/ 3047170 h 6425371"/>
              <a:gd name="connsiteX18" fmla="*/ 3062515 w 6079389"/>
              <a:gd name="connsiteY18" fmla="*/ 5605309 h 6425371"/>
              <a:gd name="connsiteX19" fmla="*/ 2670629 w 6079389"/>
              <a:gd name="connsiteY19" fmla="*/ 5997195 h 6425371"/>
              <a:gd name="connsiteX20" fmla="*/ 2670630 w 6079389"/>
              <a:gd name="connsiteY20" fmla="*/ 5997194 h 6425371"/>
              <a:gd name="connsiteX21" fmla="*/ 2278744 w 6079389"/>
              <a:gd name="connsiteY21" fmla="*/ 5605308 h 6425371"/>
              <a:gd name="connsiteX22" fmla="*/ 2278744 w 6079389"/>
              <a:gd name="connsiteY22" fmla="*/ 3047170 h 6425371"/>
              <a:gd name="connsiteX23" fmla="*/ 2670630 w 6079389"/>
              <a:gd name="connsiteY23" fmla="*/ 2655284 h 6425371"/>
              <a:gd name="connsiteX24" fmla="*/ 3810002 w 6079389"/>
              <a:gd name="connsiteY24" fmla="*/ 2227106 h 6425371"/>
              <a:gd name="connsiteX25" fmla="*/ 4201888 w 6079389"/>
              <a:gd name="connsiteY25" fmla="*/ 2618992 h 6425371"/>
              <a:gd name="connsiteX26" fmla="*/ 4201887 w 6079389"/>
              <a:gd name="connsiteY26" fmla="*/ 6033485 h 6425371"/>
              <a:gd name="connsiteX27" fmla="*/ 3810001 w 6079389"/>
              <a:gd name="connsiteY27" fmla="*/ 6425371 h 6425371"/>
              <a:gd name="connsiteX28" fmla="*/ 3810002 w 6079389"/>
              <a:gd name="connsiteY28" fmla="*/ 6425370 h 6425371"/>
              <a:gd name="connsiteX29" fmla="*/ 3418116 w 6079389"/>
              <a:gd name="connsiteY29" fmla="*/ 6033484 h 6425371"/>
              <a:gd name="connsiteX30" fmla="*/ 3418116 w 6079389"/>
              <a:gd name="connsiteY30" fmla="*/ 2618992 h 6425371"/>
              <a:gd name="connsiteX31" fmla="*/ 3810002 w 6079389"/>
              <a:gd name="connsiteY31" fmla="*/ 2227106 h 6425371"/>
              <a:gd name="connsiteX32" fmla="*/ 808679 w 6079389"/>
              <a:gd name="connsiteY32" fmla="*/ 1114 h 6425371"/>
              <a:gd name="connsiteX33" fmla="*/ 926895 w 6079389"/>
              <a:gd name="connsiteY33" fmla="*/ 20551 h 6425371"/>
              <a:gd name="connsiteX34" fmla="*/ 5587189 w 6079389"/>
              <a:gd name="connsiteY34" fmla="*/ 1434210 h 6425371"/>
              <a:gd name="connsiteX35" fmla="*/ 6069794 w 6079389"/>
              <a:gd name="connsiteY35" fmla="*/ 1993544 h 6425371"/>
              <a:gd name="connsiteX36" fmla="*/ 6079389 w 6079389"/>
              <a:gd name="connsiteY36" fmla="*/ 5307043 h 6425371"/>
              <a:gd name="connsiteX37" fmla="*/ 5810258 w 6079389"/>
              <a:gd name="connsiteY37" fmla="*/ 5768485 h 6425371"/>
              <a:gd name="connsiteX38" fmla="*/ 5345135 w 6079389"/>
              <a:gd name="connsiteY38" fmla="*/ 5858727 h 6425371"/>
              <a:gd name="connsiteX39" fmla="*/ 5219433 w 6079389"/>
              <a:gd name="connsiteY39" fmla="*/ 5835161 h 6425371"/>
              <a:gd name="connsiteX40" fmla="*/ 4766077 w 6079389"/>
              <a:gd name="connsiteY40" fmla="*/ 5678449 h 6425371"/>
              <a:gd name="connsiteX41" fmla="*/ 4668743 w 6079389"/>
              <a:gd name="connsiteY41" fmla="*/ 5478276 h 6425371"/>
              <a:gd name="connsiteX42" fmla="*/ 4868916 w 6079389"/>
              <a:gd name="connsiteY42" fmla="*/ 5380942 h 6425371"/>
              <a:gd name="connsiteX43" fmla="*/ 5322272 w 6079389"/>
              <a:gd name="connsiteY43" fmla="*/ 5537654 h 6425371"/>
              <a:gd name="connsiteX44" fmla="*/ 5612887 w 6079389"/>
              <a:gd name="connsiteY44" fmla="*/ 5536560 h 6425371"/>
              <a:gd name="connsiteX45" fmla="*/ 5783942 w 6079389"/>
              <a:gd name="connsiteY45" fmla="*/ 5264226 h 6425371"/>
              <a:gd name="connsiteX46" fmla="*/ 5787925 w 6079389"/>
              <a:gd name="connsiteY46" fmla="*/ 1967172 h 6425371"/>
              <a:gd name="connsiteX47" fmla="*/ 5502375 w 6079389"/>
              <a:gd name="connsiteY47" fmla="*/ 1733625 h 6425371"/>
              <a:gd name="connsiteX48" fmla="*/ 769189 w 6079389"/>
              <a:gd name="connsiteY48" fmla="*/ 311225 h 6425371"/>
              <a:gd name="connsiteX49" fmla="*/ 486578 w 6079389"/>
              <a:gd name="connsiteY49" fmla="*/ 541560 h 6425371"/>
              <a:gd name="connsiteX50" fmla="*/ 481719 w 6079389"/>
              <a:gd name="connsiteY50" fmla="*/ 589762 h 6425371"/>
              <a:gd name="connsiteX51" fmla="*/ 480717 w 6079389"/>
              <a:gd name="connsiteY51" fmla="*/ 589762 h 6425371"/>
              <a:gd name="connsiteX52" fmla="*/ 480716 w 6079389"/>
              <a:gd name="connsiteY52" fmla="*/ 2839184 h 6425371"/>
              <a:gd name="connsiteX53" fmla="*/ 331070 w 6079389"/>
              <a:gd name="connsiteY53" fmla="*/ 2988830 h 6425371"/>
              <a:gd name="connsiteX54" fmla="*/ 331071 w 6079389"/>
              <a:gd name="connsiteY54" fmla="*/ 2988829 h 6425371"/>
              <a:gd name="connsiteX55" fmla="*/ 181425 w 6079389"/>
              <a:gd name="connsiteY55" fmla="*/ 2839183 h 6425371"/>
              <a:gd name="connsiteX56" fmla="*/ 181426 w 6079389"/>
              <a:gd name="connsiteY56" fmla="*/ 557970 h 6425371"/>
              <a:gd name="connsiteX57" fmla="*/ 182475 w 6079389"/>
              <a:gd name="connsiteY57" fmla="*/ 557970 h 6425371"/>
              <a:gd name="connsiteX58" fmla="*/ 182394 w 6079389"/>
              <a:gd name="connsiteY58" fmla="*/ 555809 h 6425371"/>
              <a:gd name="connsiteX59" fmla="*/ 201831 w 6079389"/>
              <a:gd name="connsiteY59" fmla="*/ 437593 h 6425371"/>
              <a:gd name="connsiteX60" fmla="*/ 808679 w 6079389"/>
              <a:gd name="connsiteY60" fmla="*/ 1114 h 6425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6079389" h="6425371">
                <a:moveTo>
                  <a:pt x="391886" y="3446312"/>
                </a:moveTo>
                <a:cubicBezTo>
                  <a:pt x="608319" y="3446312"/>
                  <a:pt x="783772" y="3621765"/>
                  <a:pt x="783772" y="3838198"/>
                </a:cubicBezTo>
                <a:cubicBezTo>
                  <a:pt x="783772" y="4163560"/>
                  <a:pt x="783771" y="4488922"/>
                  <a:pt x="783771" y="4814284"/>
                </a:cubicBezTo>
                <a:cubicBezTo>
                  <a:pt x="783771" y="5030717"/>
                  <a:pt x="608318" y="5206170"/>
                  <a:pt x="391885" y="5206170"/>
                </a:cubicBezTo>
                <a:lnTo>
                  <a:pt x="391886" y="5206169"/>
                </a:lnTo>
                <a:cubicBezTo>
                  <a:pt x="175453" y="5206169"/>
                  <a:pt x="0" y="5030716"/>
                  <a:pt x="0" y="4814283"/>
                </a:cubicBezTo>
                <a:lnTo>
                  <a:pt x="0" y="3838198"/>
                </a:lnTo>
                <a:cubicBezTo>
                  <a:pt x="0" y="3621765"/>
                  <a:pt x="175453" y="3446312"/>
                  <a:pt x="391886" y="3446312"/>
                </a:cubicBezTo>
                <a:close/>
                <a:moveTo>
                  <a:pt x="1531258" y="3090714"/>
                </a:moveTo>
                <a:cubicBezTo>
                  <a:pt x="1747691" y="3090714"/>
                  <a:pt x="1923144" y="3266167"/>
                  <a:pt x="1923144" y="3482600"/>
                </a:cubicBezTo>
                <a:cubicBezTo>
                  <a:pt x="1923144" y="4045027"/>
                  <a:pt x="1923143" y="4607454"/>
                  <a:pt x="1923143" y="5169881"/>
                </a:cubicBezTo>
                <a:cubicBezTo>
                  <a:pt x="1923143" y="5386314"/>
                  <a:pt x="1747690" y="5561767"/>
                  <a:pt x="1531257" y="5561767"/>
                </a:cubicBezTo>
                <a:lnTo>
                  <a:pt x="1531258" y="5561766"/>
                </a:lnTo>
                <a:cubicBezTo>
                  <a:pt x="1314825" y="5561766"/>
                  <a:pt x="1139372" y="5386313"/>
                  <a:pt x="1139372" y="5169880"/>
                </a:cubicBezTo>
                <a:lnTo>
                  <a:pt x="1139372" y="3482600"/>
                </a:lnTo>
                <a:cubicBezTo>
                  <a:pt x="1139372" y="3266167"/>
                  <a:pt x="1314825" y="3090714"/>
                  <a:pt x="1531258" y="3090714"/>
                </a:cubicBezTo>
                <a:close/>
                <a:moveTo>
                  <a:pt x="2670630" y="2655284"/>
                </a:moveTo>
                <a:cubicBezTo>
                  <a:pt x="2887063" y="2655284"/>
                  <a:pt x="3062516" y="2830737"/>
                  <a:pt x="3062516" y="3047170"/>
                </a:cubicBezTo>
                <a:cubicBezTo>
                  <a:pt x="3062516" y="3899883"/>
                  <a:pt x="3062515" y="4752596"/>
                  <a:pt x="3062515" y="5605309"/>
                </a:cubicBezTo>
                <a:cubicBezTo>
                  <a:pt x="3062515" y="5821742"/>
                  <a:pt x="2887062" y="5997195"/>
                  <a:pt x="2670629" y="5997195"/>
                </a:cubicBezTo>
                <a:lnTo>
                  <a:pt x="2670630" y="5997194"/>
                </a:lnTo>
                <a:cubicBezTo>
                  <a:pt x="2454197" y="5997194"/>
                  <a:pt x="2278744" y="5821741"/>
                  <a:pt x="2278744" y="5605308"/>
                </a:cubicBezTo>
                <a:lnTo>
                  <a:pt x="2278744" y="3047170"/>
                </a:lnTo>
                <a:cubicBezTo>
                  <a:pt x="2278744" y="2830737"/>
                  <a:pt x="2454197" y="2655284"/>
                  <a:pt x="2670630" y="2655284"/>
                </a:cubicBezTo>
                <a:close/>
                <a:moveTo>
                  <a:pt x="3810002" y="2227106"/>
                </a:moveTo>
                <a:cubicBezTo>
                  <a:pt x="4026435" y="2227106"/>
                  <a:pt x="4201888" y="2402559"/>
                  <a:pt x="4201888" y="2618992"/>
                </a:cubicBezTo>
                <a:cubicBezTo>
                  <a:pt x="4201888" y="3757156"/>
                  <a:pt x="4201887" y="4895321"/>
                  <a:pt x="4201887" y="6033485"/>
                </a:cubicBezTo>
                <a:cubicBezTo>
                  <a:pt x="4201887" y="6249918"/>
                  <a:pt x="4026434" y="6425371"/>
                  <a:pt x="3810001" y="6425371"/>
                </a:cubicBezTo>
                <a:lnTo>
                  <a:pt x="3810002" y="6425370"/>
                </a:lnTo>
                <a:cubicBezTo>
                  <a:pt x="3593569" y="6425370"/>
                  <a:pt x="3418116" y="6249917"/>
                  <a:pt x="3418116" y="6033484"/>
                </a:cubicBezTo>
                <a:lnTo>
                  <a:pt x="3418116" y="2618992"/>
                </a:lnTo>
                <a:cubicBezTo>
                  <a:pt x="3418116" y="2402559"/>
                  <a:pt x="3593569" y="2227106"/>
                  <a:pt x="3810002" y="2227106"/>
                </a:cubicBezTo>
                <a:close/>
                <a:moveTo>
                  <a:pt x="808679" y="1114"/>
                </a:moveTo>
                <a:lnTo>
                  <a:pt x="926895" y="20551"/>
                </a:lnTo>
                <a:lnTo>
                  <a:pt x="5587189" y="1434210"/>
                </a:lnTo>
                <a:cubicBezTo>
                  <a:pt x="6049287" y="1575150"/>
                  <a:pt x="6072666" y="1832395"/>
                  <a:pt x="6069794" y="1993544"/>
                </a:cubicBezTo>
                <a:cubicBezTo>
                  <a:pt x="6059298" y="2680744"/>
                  <a:pt x="6071846" y="4619829"/>
                  <a:pt x="6079389" y="5307043"/>
                </a:cubicBezTo>
                <a:cubicBezTo>
                  <a:pt x="6079269" y="5510180"/>
                  <a:pt x="5961613" y="5663542"/>
                  <a:pt x="5810258" y="5768485"/>
                </a:cubicBezTo>
                <a:cubicBezTo>
                  <a:pt x="5671304" y="5864830"/>
                  <a:pt x="5503187" y="5895562"/>
                  <a:pt x="5345135" y="5858727"/>
                </a:cubicBezTo>
                <a:lnTo>
                  <a:pt x="5219433" y="5835161"/>
                </a:lnTo>
                <a:lnTo>
                  <a:pt x="4766077" y="5678449"/>
                </a:lnTo>
                <a:cubicBezTo>
                  <a:pt x="4683922" y="5650051"/>
                  <a:pt x="4640344" y="5560430"/>
                  <a:pt x="4668743" y="5478276"/>
                </a:cubicBezTo>
                <a:cubicBezTo>
                  <a:pt x="4697141" y="5396121"/>
                  <a:pt x="4786762" y="5352544"/>
                  <a:pt x="4868916" y="5380942"/>
                </a:cubicBezTo>
                <a:lnTo>
                  <a:pt x="5322272" y="5537654"/>
                </a:lnTo>
                <a:cubicBezTo>
                  <a:pt x="5411887" y="5562689"/>
                  <a:pt x="5526041" y="5599877"/>
                  <a:pt x="5612887" y="5536560"/>
                </a:cubicBezTo>
                <a:cubicBezTo>
                  <a:pt x="5699733" y="5473243"/>
                  <a:pt x="5776844" y="5376525"/>
                  <a:pt x="5783942" y="5264226"/>
                </a:cubicBezTo>
                <a:cubicBezTo>
                  <a:pt x="5785270" y="4165208"/>
                  <a:pt x="5786597" y="3066190"/>
                  <a:pt x="5787925" y="1967172"/>
                </a:cubicBezTo>
                <a:cubicBezTo>
                  <a:pt x="5773762" y="1849640"/>
                  <a:pt x="5704476" y="1802152"/>
                  <a:pt x="5502375" y="1733625"/>
                </a:cubicBezTo>
                <a:cubicBezTo>
                  <a:pt x="4665017" y="1449701"/>
                  <a:pt x="1605155" y="509902"/>
                  <a:pt x="769189" y="311225"/>
                </a:cubicBezTo>
                <a:cubicBezTo>
                  <a:pt x="629785" y="311225"/>
                  <a:pt x="513477" y="410108"/>
                  <a:pt x="486578" y="541560"/>
                </a:cubicBezTo>
                <a:lnTo>
                  <a:pt x="481719" y="589762"/>
                </a:lnTo>
                <a:lnTo>
                  <a:pt x="480717" y="589762"/>
                </a:lnTo>
                <a:cubicBezTo>
                  <a:pt x="480717" y="1339569"/>
                  <a:pt x="480716" y="2089377"/>
                  <a:pt x="480716" y="2839184"/>
                </a:cubicBezTo>
                <a:cubicBezTo>
                  <a:pt x="480716" y="2921831"/>
                  <a:pt x="413717" y="2988830"/>
                  <a:pt x="331070" y="2988830"/>
                </a:cubicBezTo>
                <a:lnTo>
                  <a:pt x="331071" y="2988829"/>
                </a:lnTo>
                <a:cubicBezTo>
                  <a:pt x="248424" y="2988829"/>
                  <a:pt x="181425" y="2921830"/>
                  <a:pt x="181425" y="2839183"/>
                </a:cubicBezTo>
                <a:cubicBezTo>
                  <a:pt x="181425" y="2078779"/>
                  <a:pt x="181426" y="1318374"/>
                  <a:pt x="181426" y="557970"/>
                </a:cubicBezTo>
                <a:lnTo>
                  <a:pt x="182475" y="557970"/>
                </a:lnTo>
                <a:cubicBezTo>
                  <a:pt x="182448" y="557250"/>
                  <a:pt x="182421" y="556529"/>
                  <a:pt x="182394" y="555809"/>
                </a:cubicBezTo>
                <a:cubicBezTo>
                  <a:pt x="184813" y="516583"/>
                  <a:pt x="191199" y="477016"/>
                  <a:pt x="201831" y="437593"/>
                </a:cubicBezTo>
                <a:cubicBezTo>
                  <a:pt x="276256" y="161632"/>
                  <a:pt x="534099" y="-15818"/>
                  <a:pt x="808679" y="1114"/>
                </a:cubicBezTo>
                <a:close/>
              </a:path>
            </a:pathLst>
          </a:custGeom>
          <a:solidFill>
            <a:srgbClr val="EDC30D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Freeform 28"/>
          <p:cNvSpPr/>
          <p:nvPr/>
        </p:nvSpPr>
        <p:spPr bwMode="auto">
          <a:xfrm>
            <a:off x="7164444" y="3021106"/>
            <a:ext cx="685800" cy="685800"/>
          </a:xfrm>
          <a:custGeom>
            <a:avLst/>
            <a:gdLst>
              <a:gd name="connsiteX0" fmla="*/ 391886 w 6079389"/>
              <a:gd name="connsiteY0" fmla="*/ 3446312 h 6425371"/>
              <a:gd name="connsiteX1" fmla="*/ 783772 w 6079389"/>
              <a:gd name="connsiteY1" fmla="*/ 3838198 h 6425371"/>
              <a:gd name="connsiteX2" fmla="*/ 783771 w 6079389"/>
              <a:gd name="connsiteY2" fmla="*/ 4814284 h 6425371"/>
              <a:gd name="connsiteX3" fmla="*/ 391885 w 6079389"/>
              <a:gd name="connsiteY3" fmla="*/ 5206170 h 6425371"/>
              <a:gd name="connsiteX4" fmla="*/ 391886 w 6079389"/>
              <a:gd name="connsiteY4" fmla="*/ 5206169 h 6425371"/>
              <a:gd name="connsiteX5" fmla="*/ 0 w 6079389"/>
              <a:gd name="connsiteY5" fmla="*/ 4814283 h 6425371"/>
              <a:gd name="connsiteX6" fmla="*/ 0 w 6079389"/>
              <a:gd name="connsiteY6" fmla="*/ 3838198 h 6425371"/>
              <a:gd name="connsiteX7" fmla="*/ 391886 w 6079389"/>
              <a:gd name="connsiteY7" fmla="*/ 3446312 h 6425371"/>
              <a:gd name="connsiteX8" fmla="*/ 1531258 w 6079389"/>
              <a:gd name="connsiteY8" fmla="*/ 3090714 h 6425371"/>
              <a:gd name="connsiteX9" fmla="*/ 1923144 w 6079389"/>
              <a:gd name="connsiteY9" fmla="*/ 3482600 h 6425371"/>
              <a:gd name="connsiteX10" fmla="*/ 1923143 w 6079389"/>
              <a:gd name="connsiteY10" fmla="*/ 5169881 h 6425371"/>
              <a:gd name="connsiteX11" fmla="*/ 1531257 w 6079389"/>
              <a:gd name="connsiteY11" fmla="*/ 5561767 h 6425371"/>
              <a:gd name="connsiteX12" fmla="*/ 1531258 w 6079389"/>
              <a:gd name="connsiteY12" fmla="*/ 5561766 h 6425371"/>
              <a:gd name="connsiteX13" fmla="*/ 1139372 w 6079389"/>
              <a:gd name="connsiteY13" fmla="*/ 5169880 h 6425371"/>
              <a:gd name="connsiteX14" fmla="*/ 1139372 w 6079389"/>
              <a:gd name="connsiteY14" fmla="*/ 3482600 h 6425371"/>
              <a:gd name="connsiteX15" fmla="*/ 1531258 w 6079389"/>
              <a:gd name="connsiteY15" fmla="*/ 3090714 h 6425371"/>
              <a:gd name="connsiteX16" fmla="*/ 2670630 w 6079389"/>
              <a:gd name="connsiteY16" fmla="*/ 2655284 h 6425371"/>
              <a:gd name="connsiteX17" fmla="*/ 3062516 w 6079389"/>
              <a:gd name="connsiteY17" fmla="*/ 3047170 h 6425371"/>
              <a:gd name="connsiteX18" fmla="*/ 3062515 w 6079389"/>
              <a:gd name="connsiteY18" fmla="*/ 5605309 h 6425371"/>
              <a:gd name="connsiteX19" fmla="*/ 2670629 w 6079389"/>
              <a:gd name="connsiteY19" fmla="*/ 5997195 h 6425371"/>
              <a:gd name="connsiteX20" fmla="*/ 2670630 w 6079389"/>
              <a:gd name="connsiteY20" fmla="*/ 5997194 h 6425371"/>
              <a:gd name="connsiteX21" fmla="*/ 2278744 w 6079389"/>
              <a:gd name="connsiteY21" fmla="*/ 5605308 h 6425371"/>
              <a:gd name="connsiteX22" fmla="*/ 2278744 w 6079389"/>
              <a:gd name="connsiteY22" fmla="*/ 3047170 h 6425371"/>
              <a:gd name="connsiteX23" fmla="*/ 2670630 w 6079389"/>
              <a:gd name="connsiteY23" fmla="*/ 2655284 h 6425371"/>
              <a:gd name="connsiteX24" fmla="*/ 3810002 w 6079389"/>
              <a:gd name="connsiteY24" fmla="*/ 2227106 h 6425371"/>
              <a:gd name="connsiteX25" fmla="*/ 4201888 w 6079389"/>
              <a:gd name="connsiteY25" fmla="*/ 2618992 h 6425371"/>
              <a:gd name="connsiteX26" fmla="*/ 4201887 w 6079389"/>
              <a:gd name="connsiteY26" fmla="*/ 6033485 h 6425371"/>
              <a:gd name="connsiteX27" fmla="*/ 3810001 w 6079389"/>
              <a:gd name="connsiteY27" fmla="*/ 6425371 h 6425371"/>
              <a:gd name="connsiteX28" fmla="*/ 3810002 w 6079389"/>
              <a:gd name="connsiteY28" fmla="*/ 6425370 h 6425371"/>
              <a:gd name="connsiteX29" fmla="*/ 3418116 w 6079389"/>
              <a:gd name="connsiteY29" fmla="*/ 6033484 h 6425371"/>
              <a:gd name="connsiteX30" fmla="*/ 3418116 w 6079389"/>
              <a:gd name="connsiteY30" fmla="*/ 2618992 h 6425371"/>
              <a:gd name="connsiteX31" fmla="*/ 3810002 w 6079389"/>
              <a:gd name="connsiteY31" fmla="*/ 2227106 h 6425371"/>
              <a:gd name="connsiteX32" fmla="*/ 808679 w 6079389"/>
              <a:gd name="connsiteY32" fmla="*/ 1114 h 6425371"/>
              <a:gd name="connsiteX33" fmla="*/ 926895 w 6079389"/>
              <a:gd name="connsiteY33" fmla="*/ 20551 h 6425371"/>
              <a:gd name="connsiteX34" fmla="*/ 5587189 w 6079389"/>
              <a:gd name="connsiteY34" fmla="*/ 1434210 h 6425371"/>
              <a:gd name="connsiteX35" fmla="*/ 6069794 w 6079389"/>
              <a:gd name="connsiteY35" fmla="*/ 1993544 h 6425371"/>
              <a:gd name="connsiteX36" fmla="*/ 6079389 w 6079389"/>
              <a:gd name="connsiteY36" fmla="*/ 5307043 h 6425371"/>
              <a:gd name="connsiteX37" fmla="*/ 5810258 w 6079389"/>
              <a:gd name="connsiteY37" fmla="*/ 5768485 h 6425371"/>
              <a:gd name="connsiteX38" fmla="*/ 5345135 w 6079389"/>
              <a:gd name="connsiteY38" fmla="*/ 5858727 h 6425371"/>
              <a:gd name="connsiteX39" fmla="*/ 5219433 w 6079389"/>
              <a:gd name="connsiteY39" fmla="*/ 5835161 h 6425371"/>
              <a:gd name="connsiteX40" fmla="*/ 4766077 w 6079389"/>
              <a:gd name="connsiteY40" fmla="*/ 5678449 h 6425371"/>
              <a:gd name="connsiteX41" fmla="*/ 4668743 w 6079389"/>
              <a:gd name="connsiteY41" fmla="*/ 5478276 h 6425371"/>
              <a:gd name="connsiteX42" fmla="*/ 4868916 w 6079389"/>
              <a:gd name="connsiteY42" fmla="*/ 5380942 h 6425371"/>
              <a:gd name="connsiteX43" fmla="*/ 5322272 w 6079389"/>
              <a:gd name="connsiteY43" fmla="*/ 5537654 h 6425371"/>
              <a:gd name="connsiteX44" fmla="*/ 5612887 w 6079389"/>
              <a:gd name="connsiteY44" fmla="*/ 5536560 h 6425371"/>
              <a:gd name="connsiteX45" fmla="*/ 5783942 w 6079389"/>
              <a:gd name="connsiteY45" fmla="*/ 5264226 h 6425371"/>
              <a:gd name="connsiteX46" fmla="*/ 5787925 w 6079389"/>
              <a:gd name="connsiteY46" fmla="*/ 1967172 h 6425371"/>
              <a:gd name="connsiteX47" fmla="*/ 5502375 w 6079389"/>
              <a:gd name="connsiteY47" fmla="*/ 1733625 h 6425371"/>
              <a:gd name="connsiteX48" fmla="*/ 769189 w 6079389"/>
              <a:gd name="connsiteY48" fmla="*/ 311225 h 6425371"/>
              <a:gd name="connsiteX49" fmla="*/ 486578 w 6079389"/>
              <a:gd name="connsiteY49" fmla="*/ 541560 h 6425371"/>
              <a:gd name="connsiteX50" fmla="*/ 481719 w 6079389"/>
              <a:gd name="connsiteY50" fmla="*/ 589762 h 6425371"/>
              <a:gd name="connsiteX51" fmla="*/ 480717 w 6079389"/>
              <a:gd name="connsiteY51" fmla="*/ 589762 h 6425371"/>
              <a:gd name="connsiteX52" fmla="*/ 480716 w 6079389"/>
              <a:gd name="connsiteY52" fmla="*/ 2839184 h 6425371"/>
              <a:gd name="connsiteX53" fmla="*/ 331070 w 6079389"/>
              <a:gd name="connsiteY53" fmla="*/ 2988830 h 6425371"/>
              <a:gd name="connsiteX54" fmla="*/ 331071 w 6079389"/>
              <a:gd name="connsiteY54" fmla="*/ 2988829 h 6425371"/>
              <a:gd name="connsiteX55" fmla="*/ 181425 w 6079389"/>
              <a:gd name="connsiteY55" fmla="*/ 2839183 h 6425371"/>
              <a:gd name="connsiteX56" fmla="*/ 181426 w 6079389"/>
              <a:gd name="connsiteY56" fmla="*/ 557970 h 6425371"/>
              <a:gd name="connsiteX57" fmla="*/ 182475 w 6079389"/>
              <a:gd name="connsiteY57" fmla="*/ 557970 h 6425371"/>
              <a:gd name="connsiteX58" fmla="*/ 182394 w 6079389"/>
              <a:gd name="connsiteY58" fmla="*/ 555809 h 6425371"/>
              <a:gd name="connsiteX59" fmla="*/ 201831 w 6079389"/>
              <a:gd name="connsiteY59" fmla="*/ 437593 h 6425371"/>
              <a:gd name="connsiteX60" fmla="*/ 808679 w 6079389"/>
              <a:gd name="connsiteY60" fmla="*/ 1114 h 6425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6079389" h="6425371">
                <a:moveTo>
                  <a:pt x="391886" y="3446312"/>
                </a:moveTo>
                <a:cubicBezTo>
                  <a:pt x="608319" y="3446312"/>
                  <a:pt x="783772" y="3621765"/>
                  <a:pt x="783772" y="3838198"/>
                </a:cubicBezTo>
                <a:cubicBezTo>
                  <a:pt x="783772" y="4163560"/>
                  <a:pt x="783771" y="4488922"/>
                  <a:pt x="783771" y="4814284"/>
                </a:cubicBezTo>
                <a:cubicBezTo>
                  <a:pt x="783771" y="5030717"/>
                  <a:pt x="608318" y="5206170"/>
                  <a:pt x="391885" y="5206170"/>
                </a:cubicBezTo>
                <a:lnTo>
                  <a:pt x="391886" y="5206169"/>
                </a:lnTo>
                <a:cubicBezTo>
                  <a:pt x="175453" y="5206169"/>
                  <a:pt x="0" y="5030716"/>
                  <a:pt x="0" y="4814283"/>
                </a:cubicBezTo>
                <a:lnTo>
                  <a:pt x="0" y="3838198"/>
                </a:lnTo>
                <a:cubicBezTo>
                  <a:pt x="0" y="3621765"/>
                  <a:pt x="175453" y="3446312"/>
                  <a:pt x="391886" y="3446312"/>
                </a:cubicBezTo>
                <a:close/>
                <a:moveTo>
                  <a:pt x="1531258" y="3090714"/>
                </a:moveTo>
                <a:cubicBezTo>
                  <a:pt x="1747691" y="3090714"/>
                  <a:pt x="1923144" y="3266167"/>
                  <a:pt x="1923144" y="3482600"/>
                </a:cubicBezTo>
                <a:cubicBezTo>
                  <a:pt x="1923144" y="4045027"/>
                  <a:pt x="1923143" y="4607454"/>
                  <a:pt x="1923143" y="5169881"/>
                </a:cubicBezTo>
                <a:cubicBezTo>
                  <a:pt x="1923143" y="5386314"/>
                  <a:pt x="1747690" y="5561767"/>
                  <a:pt x="1531257" y="5561767"/>
                </a:cubicBezTo>
                <a:lnTo>
                  <a:pt x="1531258" y="5561766"/>
                </a:lnTo>
                <a:cubicBezTo>
                  <a:pt x="1314825" y="5561766"/>
                  <a:pt x="1139372" y="5386313"/>
                  <a:pt x="1139372" y="5169880"/>
                </a:cubicBezTo>
                <a:lnTo>
                  <a:pt x="1139372" y="3482600"/>
                </a:lnTo>
                <a:cubicBezTo>
                  <a:pt x="1139372" y="3266167"/>
                  <a:pt x="1314825" y="3090714"/>
                  <a:pt x="1531258" y="3090714"/>
                </a:cubicBezTo>
                <a:close/>
                <a:moveTo>
                  <a:pt x="2670630" y="2655284"/>
                </a:moveTo>
                <a:cubicBezTo>
                  <a:pt x="2887063" y="2655284"/>
                  <a:pt x="3062516" y="2830737"/>
                  <a:pt x="3062516" y="3047170"/>
                </a:cubicBezTo>
                <a:cubicBezTo>
                  <a:pt x="3062516" y="3899883"/>
                  <a:pt x="3062515" y="4752596"/>
                  <a:pt x="3062515" y="5605309"/>
                </a:cubicBezTo>
                <a:cubicBezTo>
                  <a:pt x="3062515" y="5821742"/>
                  <a:pt x="2887062" y="5997195"/>
                  <a:pt x="2670629" y="5997195"/>
                </a:cubicBezTo>
                <a:lnTo>
                  <a:pt x="2670630" y="5997194"/>
                </a:lnTo>
                <a:cubicBezTo>
                  <a:pt x="2454197" y="5997194"/>
                  <a:pt x="2278744" y="5821741"/>
                  <a:pt x="2278744" y="5605308"/>
                </a:cubicBezTo>
                <a:lnTo>
                  <a:pt x="2278744" y="3047170"/>
                </a:lnTo>
                <a:cubicBezTo>
                  <a:pt x="2278744" y="2830737"/>
                  <a:pt x="2454197" y="2655284"/>
                  <a:pt x="2670630" y="2655284"/>
                </a:cubicBezTo>
                <a:close/>
                <a:moveTo>
                  <a:pt x="3810002" y="2227106"/>
                </a:moveTo>
                <a:cubicBezTo>
                  <a:pt x="4026435" y="2227106"/>
                  <a:pt x="4201888" y="2402559"/>
                  <a:pt x="4201888" y="2618992"/>
                </a:cubicBezTo>
                <a:cubicBezTo>
                  <a:pt x="4201888" y="3757156"/>
                  <a:pt x="4201887" y="4895321"/>
                  <a:pt x="4201887" y="6033485"/>
                </a:cubicBezTo>
                <a:cubicBezTo>
                  <a:pt x="4201887" y="6249918"/>
                  <a:pt x="4026434" y="6425371"/>
                  <a:pt x="3810001" y="6425371"/>
                </a:cubicBezTo>
                <a:lnTo>
                  <a:pt x="3810002" y="6425370"/>
                </a:lnTo>
                <a:cubicBezTo>
                  <a:pt x="3593569" y="6425370"/>
                  <a:pt x="3418116" y="6249917"/>
                  <a:pt x="3418116" y="6033484"/>
                </a:cubicBezTo>
                <a:lnTo>
                  <a:pt x="3418116" y="2618992"/>
                </a:lnTo>
                <a:cubicBezTo>
                  <a:pt x="3418116" y="2402559"/>
                  <a:pt x="3593569" y="2227106"/>
                  <a:pt x="3810002" y="2227106"/>
                </a:cubicBezTo>
                <a:close/>
                <a:moveTo>
                  <a:pt x="808679" y="1114"/>
                </a:moveTo>
                <a:lnTo>
                  <a:pt x="926895" y="20551"/>
                </a:lnTo>
                <a:lnTo>
                  <a:pt x="5587189" y="1434210"/>
                </a:lnTo>
                <a:cubicBezTo>
                  <a:pt x="6049287" y="1575150"/>
                  <a:pt x="6072666" y="1832395"/>
                  <a:pt x="6069794" y="1993544"/>
                </a:cubicBezTo>
                <a:cubicBezTo>
                  <a:pt x="6059298" y="2680744"/>
                  <a:pt x="6071846" y="4619829"/>
                  <a:pt x="6079389" y="5307043"/>
                </a:cubicBezTo>
                <a:cubicBezTo>
                  <a:pt x="6079269" y="5510180"/>
                  <a:pt x="5961613" y="5663542"/>
                  <a:pt x="5810258" y="5768485"/>
                </a:cubicBezTo>
                <a:cubicBezTo>
                  <a:pt x="5671304" y="5864830"/>
                  <a:pt x="5503187" y="5895562"/>
                  <a:pt x="5345135" y="5858727"/>
                </a:cubicBezTo>
                <a:lnTo>
                  <a:pt x="5219433" y="5835161"/>
                </a:lnTo>
                <a:lnTo>
                  <a:pt x="4766077" y="5678449"/>
                </a:lnTo>
                <a:cubicBezTo>
                  <a:pt x="4683922" y="5650051"/>
                  <a:pt x="4640344" y="5560430"/>
                  <a:pt x="4668743" y="5478276"/>
                </a:cubicBezTo>
                <a:cubicBezTo>
                  <a:pt x="4697141" y="5396121"/>
                  <a:pt x="4786762" y="5352544"/>
                  <a:pt x="4868916" y="5380942"/>
                </a:cubicBezTo>
                <a:lnTo>
                  <a:pt x="5322272" y="5537654"/>
                </a:lnTo>
                <a:cubicBezTo>
                  <a:pt x="5411887" y="5562689"/>
                  <a:pt x="5526041" y="5599877"/>
                  <a:pt x="5612887" y="5536560"/>
                </a:cubicBezTo>
                <a:cubicBezTo>
                  <a:pt x="5699733" y="5473243"/>
                  <a:pt x="5776844" y="5376525"/>
                  <a:pt x="5783942" y="5264226"/>
                </a:cubicBezTo>
                <a:cubicBezTo>
                  <a:pt x="5785270" y="4165208"/>
                  <a:pt x="5786597" y="3066190"/>
                  <a:pt x="5787925" y="1967172"/>
                </a:cubicBezTo>
                <a:cubicBezTo>
                  <a:pt x="5773762" y="1849640"/>
                  <a:pt x="5704476" y="1802152"/>
                  <a:pt x="5502375" y="1733625"/>
                </a:cubicBezTo>
                <a:cubicBezTo>
                  <a:pt x="4665017" y="1449701"/>
                  <a:pt x="1605155" y="509902"/>
                  <a:pt x="769189" y="311225"/>
                </a:cubicBezTo>
                <a:cubicBezTo>
                  <a:pt x="629785" y="311225"/>
                  <a:pt x="513477" y="410108"/>
                  <a:pt x="486578" y="541560"/>
                </a:cubicBezTo>
                <a:lnTo>
                  <a:pt x="481719" y="589762"/>
                </a:lnTo>
                <a:lnTo>
                  <a:pt x="480717" y="589762"/>
                </a:lnTo>
                <a:cubicBezTo>
                  <a:pt x="480717" y="1339569"/>
                  <a:pt x="480716" y="2089377"/>
                  <a:pt x="480716" y="2839184"/>
                </a:cubicBezTo>
                <a:cubicBezTo>
                  <a:pt x="480716" y="2921831"/>
                  <a:pt x="413717" y="2988830"/>
                  <a:pt x="331070" y="2988830"/>
                </a:cubicBezTo>
                <a:lnTo>
                  <a:pt x="331071" y="2988829"/>
                </a:lnTo>
                <a:cubicBezTo>
                  <a:pt x="248424" y="2988829"/>
                  <a:pt x="181425" y="2921830"/>
                  <a:pt x="181425" y="2839183"/>
                </a:cubicBezTo>
                <a:cubicBezTo>
                  <a:pt x="181425" y="2078779"/>
                  <a:pt x="181426" y="1318374"/>
                  <a:pt x="181426" y="557970"/>
                </a:cubicBezTo>
                <a:lnTo>
                  <a:pt x="182475" y="557970"/>
                </a:lnTo>
                <a:cubicBezTo>
                  <a:pt x="182448" y="557250"/>
                  <a:pt x="182421" y="556529"/>
                  <a:pt x="182394" y="555809"/>
                </a:cubicBezTo>
                <a:cubicBezTo>
                  <a:pt x="184813" y="516583"/>
                  <a:pt x="191199" y="477016"/>
                  <a:pt x="201831" y="437593"/>
                </a:cubicBezTo>
                <a:cubicBezTo>
                  <a:pt x="276256" y="161632"/>
                  <a:pt x="534099" y="-15818"/>
                  <a:pt x="808679" y="1114"/>
                </a:cubicBezTo>
                <a:close/>
              </a:path>
            </a:pathLst>
          </a:custGeom>
          <a:solidFill>
            <a:srgbClr val="EDC30D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0675214" y="4258181"/>
            <a:ext cx="378746" cy="3628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13900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422113" y="1485140"/>
            <a:ext cx="3047811" cy="4945380"/>
          </a:xfrm>
          <a:prstGeom prst="rect">
            <a:avLst/>
          </a:prstGeom>
          <a:noFill/>
          <a:ln w="12700">
            <a:solidFill>
              <a:srgbClr val="1E1E1E">
                <a:alpha val="50000"/>
              </a:srgbClr>
            </a:solidFill>
            <a:prstDash val="sysDash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10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961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988035" y="2266813"/>
            <a:ext cx="1972511" cy="806774"/>
          </a:xfrm>
          <a:prstGeom prst="rect">
            <a:avLst/>
          </a:prstGeom>
          <a:solidFill>
            <a:srgbClr val="282828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8288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defTabSz="91410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61" b="0" i="0" u="none" strike="noStrike" kern="0" cap="none" spc="0" normalizeH="0" baseline="0" noProof="0" dirty="0">
                <a:ln>
                  <a:noFill/>
                </a:ln>
                <a:solidFill>
                  <a:srgbClr val="F2F2F2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Users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22112" y="1485140"/>
            <a:ext cx="2509962" cy="622056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 marL="0" marR="0" lvl="0" indent="0" defTabSz="896386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+mj-lt"/>
                <a:ea typeface="Segoe UI Black" panose="020B0A02040204020203" pitchFamily="34" charset="0"/>
                <a:cs typeface="Segoe UI Black" panose="020B0A02040204020203" pitchFamily="34" charset="0"/>
              </a:rPr>
              <a:t>Application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985104" y="4212689"/>
            <a:ext cx="1946970" cy="806774"/>
          </a:xfrm>
          <a:prstGeom prst="rect">
            <a:avLst/>
          </a:prstGeom>
          <a:solidFill>
            <a:srgbClr val="282828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8288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defTabSz="91410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61" b="0" i="0" u="none" strike="noStrike" kern="0" cap="none" spc="0" normalizeH="0" baseline="0" noProof="0" dirty="0">
                <a:ln>
                  <a:noFill/>
                </a:ln>
                <a:solidFill>
                  <a:srgbClr val="F2F2F2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Permissions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988036" y="3245274"/>
            <a:ext cx="1946970" cy="806774"/>
          </a:xfrm>
          <a:prstGeom prst="rect">
            <a:avLst/>
          </a:prstGeom>
          <a:solidFill>
            <a:srgbClr val="282828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8288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defTabSz="91410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61" b="0" i="0" u="none" strike="noStrike" kern="0" cap="none" spc="0" normalizeH="0" baseline="0" noProof="0" dirty="0">
                <a:ln>
                  <a:noFill/>
                </a:ln>
                <a:solidFill>
                  <a:srgbClr val="F2F2F2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Auth. providers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8758772" y="1485140"/>
            <a:ext cx="3047811" cy="4945380"/>
          </a:xfrm>
          <a:prstGeom prst="rect">
            <a:avLst/>
          </a:prstGeom>
          <a:solidFill>
            <a:srgbClr val="EDC30D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10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961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758771" y="1473672"/>
            <a:ext cx="3047812" cy="622056"/>
          </a:xfrm>
          <a:prstGeom prst="rect">
            <a:avLst/>
          </a:prstGeom>
          <a:solidFill>
            <a:srgbClr val="EDC30D"/>
          </a:solidFill>
        </p:spPr>
        <p:txBody>
          <a:bodyPr wrap="square" lIns="179285" tIns="143428" rIns="179285" bIns="143428" rtlCol="0">
            <a:spAutoFit/>
          </a:bodyPr>
          <a:lstStyle/>
          <a:p>
            <a:pPr marL="0" marR="0" lvl="0" indent="0" defTabSz="896386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+mj-lt"/>
                <a:ea typeface="Segoe UI Black" panose="020B0A02040204020203" pitchFamily="34" charset="0"/>
                <a:cs typeface="Segoe UI Black" panose="020B0A02040204020203" pitchFamily="34" charset="0"/>
              </a:rPr>
              <a:t>Power BI</a:t>
            </a:r>
          </a:p>
        </p:txBody>
      </p:sp>
      <p:sp>
        <p:nvSpPr>
          <p:cNvPr id="12" name="Rectangle 11"/>
          <p:cNvSpPr/>
          <p:nvPr/>
        </p:nvSpPr>
        <p:spPr bwMode="auto">
          <a:xfrm>
            <a:off x="9622971" y="5280918"/>
            <a:ext cx="1680785" cy="806774"/>
          </a:xfrm>
          <a:prstGeom prst="rect">
            <a:avLst/>
          </a:prstGeom>
          <a:solidFill>
            <a:srgbClr val="282828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8288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defTabSz="91410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61" b="0" i="0" u="none" strike="noStrike" kern="0" cap="none" spc="0" normalizeH="0" baseline="0" noProof="0" dirty="0">
                <a:ln>
                  <a:noFill/>
                </a:ln>
                <a:solidFill>
                  <a:srgbClr val="F2F2F2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API keys</a:t>
            </a:r>
          </a:p>
        </p:txBody>
      </p:sp>
      <p:sp>
        <p:nvSpPr>
          <p:cNvPr id="13" name="Rectangle 12"/>
          <p:cNvSpPr/>
          <p:nvPr/>
        </p:nvSpPr>
        <p:spPr bwMode="auto">
          <a:xfrm>
            <a:off x="9622971" y="4224131"/>
            <a:ext cx="1680785" cy="806774"/>
          </a:xfrm>
          <a:prstGeom prst="rect">
            <a:avLst/>
          </a:prstGeom>
          <a:solidFill>
            <a:srgbClr val="282828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8288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defTabSz="91410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61" b="0" i="0" u="none" strike="noStrike" kern="0" cap="none" spc="0" normalizeH="0" baseline="0" noProof="0" dirty="0">
                <a:ln>
                  <a:noFill/>
                </a:ln>
                <a:solidFill>
                  <a:srgbClr val="F2F2F2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Report 2</a:t>
            </a:r>
          </a:p>
        </p:txBody>
      </p:sp>
      <p:sp>
        <p:nvSpPr>
          <p:cNvPr id="14" name="Rectangle 13"/>
          <p:cNvSpPr/>
          <p:nvPr/>
        </p:nvSpPr>
        <p:spPr bwMode="auto">
          <a:xfrm>
            <a:off x="9305967" y="2266417"/>
            <a:ext cx="1997789" cy="806774"/>
          </a:xfrm>
          <a:prstGeom prst="rect">
            <a:avLst/>
          </a:prstGeom>
          <a:solidFill>
            <a:srgbClr val="282828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8288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defTabSz="91410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61" b="0" i="0" u="none" strike="noStrike" kern="0" cap="none" spc="0" normalizeH="0" baseline="0" noProof="0" dirty="0">
                <a:ln>
                  <a:noFill/>
                </a:ln>
                <a:solidFill>
                  <a:srgbClr val="F2F2F2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Workspace</a:t>
            </a:r>
          </a:p>
        </p:txBody>
      </p:sp>
      <p:sp>
        <p:nvSpPr>
          <p:cNvPr id="15" name="Rectangle 14"/>
          <p:cNvSpPr/>
          <p:nvPr/>
        </p:nvSpPr>
        <p:spPr bwMode="auto">
          <a:xfrm>
            <a:off x="9622971" y="3245274"/>
            <a:ext cx="1680785" cy="806774"/>
          </a:xfrm>
          <a:prstGeom prst="rect">
            <a:avLst/>
          </a:prstGeom>
          <a:solidFill>
            <a:srgbClr val="282828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8288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defTabSz="91410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61" b="0" i="0" u="none" strike="noStrike" kern="0" cap="none" spc="0" normalizeH="0" baseline="0" noProof="0" dirty="0">
                <a:ln>
                  <a:noFill/>
                </a:ln>
                <a:solidFill>
                  <a:srgbClr val="F2F2F2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Report 1</a:t>
            </a:r>
          </a:p>
        </p:txBody>
      </p:sp>
      <p:sp>
        <p:nvSpPr>
          <p:cNvPr id="18" name="Rectangle 17"/>
          <p:cNvSpPr/>
          <p:nvPr/>
        </p:nvSpPr>
        <p:spPr bwMode="auto">
          <a:xfrm>
            <a:off x="3719171" y="3246668"/>
            <a:ext cx="2841286" cy="1094778"/>
          </a:xfrm>
          <a:prstGeom prst="rect">
            <a:avLst/>
          </a:prstGeom>
          <a:noFill/>
          <a:ln>
            <a:solidFill>
              <a:srgbClr val="EDC30D"/>
            </a:solidFill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defTabSz="91410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Token</a:t>
            </a:r>
          </a:p>
          <a:p>
            <a:pPr marL="0" marR="0" lvl="0" indent="0" defTabSz="91410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</a:rPr>
              <a:t>+ Claim: Can view Report 1</a:t>
            </a:r>
          </a:p>
          <a:p>
            <a:pPr marL="0" marR="0" lvl="0" indent="0" defTabSz="91410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</a:rPr>
              <a:t>+ Expiration: 5 minutes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985103" y="5280920"/>
            <a:ext cx="1946971" cy="806774"/>
          </a:xfrm>
          <a:prstGeom prst="rect">
            <a:avLst/>
          </a:prstGeom>
          <a:solidFill>
            <a:srgbClr val="282828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8288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defTabSz="91410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61" b="0" i="0" u="none" strike="noStrike" kern="0" cap="none" spc="0" normalizeH="0" baseline="0" noProof="0" dirty="0">
                <a:ln>
                  <a:noFill/>
                </a:ln>
                <a:solidFill>
                  <a:srgbClr val="F2F2F2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API keys</a:t>
            </a:r>
          </a:p>
        </p:txBody>
      </p:sp>
      <p:sp>
        <p:nvSpPr>
          <p:cNvPr id="2" name="Bent Arrow 1"/>
          <p:cNvSpPr/>
          <p:nvPr/>
        </p:nvSpPr>
        <p:spPr bwMode="auto">
          <a:xfrm rot="5400000" flipH="1">
            <a:off x="3925265" y="4641210"/>
            <a:ext cx="1297442" cy="957204"/>
          </a:xfrm>
          <a:prstGeom prst="bentArrow">
            <a:avLst>
              <a:gd name="adj1" fmla="val 17785"/>
              <a:gd name="adj2" fmla="val 19166"/>
              <a:gd name="adj3" fmla="val 21882"/>
              <a:gd name="adj4" fmla="val 54210"/>
            </a:avLst>
          </a:prstGeom>
          <a:solidFill>
            <a:srgbClr val="EDC30D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</a:endParaRPr>
          </a:p>
        </p:txBody>
      </p:sp>
      <p:sp>
        <p:nvSpPr>
          <p:cNvPr id="26" name="Freeform 25"/>
          <p:cNvSpPr/>
          <p:nvPr/>
        </p:nvSpPr>
        <p:spPr>
          <a:xfrm>
            <a:off x="3719171" y="2266417"/>
            <a:ext cx="707957" cy="808168"/>
          </a:xfrm>
          <a:custGeom>
            <a:avLst/>
            <a:gdLst>
              <a:gd name="connsiteX0" fmla="*/ 599650 w 1199300"/>
              <a:gd name="connsiteY0" fmla="*/ 88729 h 1369060"/>
              <a:gd name="connsiteX1" fmla="*/ 270362 w 1199300"/>
              <a:gd name="connsiteY1" fmla="*/ 418017 h 1369060"/>
              <a:gd name="connsiteX2" fmla="*/ 599650 w 1199300"/>
              <a:gd name="connsiteY2" fmla="*/ 747305 h 1369060"/>
              <a:gd name="connsiteX3" fmla="*/ 928938 w 1199300"/>
              <a:gd name="connsiteY3" fmla="*/ 418017 h 1369060"/>
              <a:gd name="connsiteX4" fmla="*/ 599650 w 1199300"/>
              <a:gd name="connsiteY4" fmla="*/ 88729 h 1369060"/>
              <a:gd name="connsiteX5" fmla="*/ 599651 w 1199300"/>
              <a:gd name="connsiteY5" fmla="*/ 0 h 1369060"/>
              <a:gd name="connsiteX6" fmla="*/ 1017668 w 1199300"/>
              <a:gd name="connsiteY6" fmla="*/ 418017 h 1369060"/>
              <a:gd name="connsiteX7" fmla="*/ 833368 w 1199300"/>
              <a:gd name="connsiteY7" fmla="*/ 764643 h 1369060"/>
              <a:gd name="connsiteX8" fmla="*/ 772437 w 1199300"/>
              <a:gd name="connsiteY8" fmla="*/ 797716 h 1369060"/>
              <a:gd name="connsiteX9" fmla="*/ 833061 w 1199300"/>
              <a:gd name="connsiteY9" fmla="*/ 816535 h 1369060"/>
              <a:gd name="connsiteX10" fmla="*/ 1199300 w 1199300"/>
              <a:gd name="connsiteY10" fmla="*/ 1369060 h 1369060"/>
              <a:gd name="connsiteX11" fmla="*/ 1092443 w 1199300"/>
              <a:gd name="connsiteY11" fmla="*/ 1369060 h 1369060"/>
              <a:gd name="connsiteX12" fmla="*/ 599650 w 1199300"/>
              <a:gd name="connsiteY12" fmla="*/ 876268 h 1369060"/>
              <a:gd name="connsiteX13" fmla="*/ 106857 w 1199300"/>
              <a:gd name="connsiteY13" fmla="*/ 1369060 h 1369060"/>
              <a:gd name="connsiteX14" fmla="*/ 0 w 1199300"/>
              <a:gd name="connsiteY14" fmla="*/ 1369060 h 1369060"/>
              <a:gd name="connsiteX15" fmla="*/ 366239 w 1199300"/>
              <a:gd name="connsiteY15" fmla="*/ 816535 h 1369060"/>
              <a:gd name="connsiteX16" fmla="*/ 426865 w 1199300"/>
              <a:gd name="connsiteY16" fmla="*/ 797716 h 1369060"/>
              <a:gd name="connsiteX17" fmla="*/ 365934 w 1199300"/>
              <a:gd name="connsiteY17" fmla="*/ 764643 h 1369060"/>
              <a:gd name="connsiteX18" fmla="*/ 181634 w 1199300"/>
              <a:gd name="connsiteY18" fmla="*/ 418017 h 1369060"/>
              <a:gd name="connsiteX19" fmla="*/ 599651 w 1199300"/>
              <a:gd name="connsiteY19" fmla="*/ 0 h 1369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199300" h="1369060">
                <a:moveTo>
                  <a:pt x="599650" y="88729"/>
                </a:moveTo>
                <a:cubicBezTo>
                  <a:pt x="417789" y="88729"/>
                  <a:pt x="270362" y="236156"/>
                  <a:pt x="270362" y="418017"/>
                </a:cubicBezTo>
                <a:cubicBezTo>
                  <a:pt x="270362" y="599878"/>
                  <a:pt x="417789" y="747305"/>
                  <a:pt x="599650" y="747305"/>
                </a:cubicBezTo>
                <a:cubicBezTo>
                  <a:pt x="781511" y="747305"/>
                  <a:pt x="928938" y="599878"/>
                  <a:pt x="928938" y="418017"/>
                </a:cubicBezTo>
                <a:cubicBezTo>
                  <a:pt x="928938" y="236156"/>
                  <a:pt x="781511" y="88729"/>
                  <a:pt x="599650" y="88729"/>
                </a:cubicBezTo>
                <a:close/>
                <a:moveTo>
                  <a:pt x="599651" y="0"/>
                </a:moveTo>
                <a:cubicBezTo>
                  <a:pt x="830515" y="0"/>
                  <a:pt x="1017668" y="187153"/>
                  <a:pt x="1017668" y="418017"/>
                </a:cubicBezTo>
                <a:cubicBezTo>
                  <a:pt x="1017668" y="562307"/>
                  <a:pt x="944561" y="689522"/>
                  <a:pt x="833368" y="764643"/>
                </a:cubicBezTo>
                <a:lnTo>
                  <a:pt x="772437" y="797716"/>
                </a:lnTo>
                <a:lnTo>
                  <a:pt x="833061" y="816535"/>
                </a:lnTo>
                <a:cubicBezTo>
                  <a:pt x="1048285" y="907566"/>
                  <a:pt x="1199300" y="1120678"/>
                  <a:pt x="1199300" y="1369060"/>
                </a:cubicBezTo>
                <a:lnTo>
                  <a:pt x="1092443" y="1369060"/>
                </a:lnTo>
                <a:cubicBezTo>
                  <a:pt x="1092443" y="1096898"/>
                  <a:pt x="871812" y="876268"/>
                  <a:pt x="599650" y="876268"/>
                </a:cubicBezTo>
                <a:cubicBezTo>
                  <a:pt x="327488" y="876268"/>
                  <a:pt x="106857" y="1096898"/>
                  <a:pt x="106857" y="1369060"/>
                </a:cubicBezTo>
                <a:lnTo>
                  <a:pt x="0" y="1369060"/>
                </a:lnTo>
                <a:cubicBezTo>
                  <a:pt x="0" y="1120678"/>
                  <a:pt x="151016" y="907566"/>
                  <a:pt x="366239" y="816535"/>
                </a:cubicBezTo>
                <a:lnTo>
                  <a:pt x="426865" y="797716"/>
                </a:lnTo>
                <a:lnTo>
                  <a:pt x="365934" y="764643"/>
                </a:lnTo>
                <a:cubicBezTo>
                  <a:pt x="254741" y="689522"/>
                  <a:pt x="181634" y="562307"/>
                  <a:pt x="181634" y="418017"/>
                </a:cubicBezTo>
                <a:cubicBezTo>
                  <a:pt x="181634" y="187153"/>
                  <a:pt x="368787" y="0"/>
                  <a:pt x="599651" y="0"/>
                </a:cubicBezTo>
                <a:close/>
              </a:path>
            </a:pathLst>
          </a:cu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grpSp>
        <p:nvGrpSpPr>
          <p:cNvPr id="35" name="Group 34"/>
          <p:cNvGrpSpPr/>
          <p:nvPr/>
        </p:nvGrpSpPr>
        <p:grpSpPr>
          <a:xfrm>
            <a:off x="3062514" y="5492386"/>
            <a:ext cx="5582312" cy="620111"/>
            <a:chOff x="3062514" y="5462666"/>
            <a:chExt cx="5582312" cy="620111"/>
          </a:xfrm>
        </p:grpSpPr>
        <p:sp>
          <p:nvSpPr>
            <p:cNvPr id="25" name="Left Arrow 24"/>
            <p:cNvSpPr/>
            <p:nvPr/>
          </p:nvSpPr>
          <p:spPr>
            <a:xfrm>
              <a:off x="3062514" y="5462666"/>
              <a:ext cx="5582312" cy="370224"/>
            </a:xfrm>
            <a:prstGeom prst="leftArrow">
              <a:avLst/>
            </a:prstGeom>
            <a:solidFill>
              <a:srgbClr val="EDC3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5112961" y="5745762"/>
              <a:ext cx="2440364" cy="337015"/>
            </a:xfrm>
            <a:prstGeom prst="rect">
              <a:avLst/>
            </a:prstGeom>
            <a:noFill/>
          </p:spPr>
          <p:txBody>
            <a:bodyPr wrap="square" lIns="91440" tIns="91440" rIns="91440" bIns="91440" rtlCol="0">
              <a:spAutoFit/>
            </a:bodyPr>
            <a:lstStyle/>
            <a:p>
              <a:pPr marL="0" marR="0" lvl="0" indent="0" defTabSz="896386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82828"/>
                  </a:solidFill>
                  <a:effectLst/>
                  <a:uLnTx/>
                  <a:uFillTx/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Copy API keys to your application</a:t>
              </a: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5048697" y="4463309"/>
            <a:ext cx="1117356" cy="337015"/>
          </a:xfrm>
          <a:prstGeom prst="rect">
            <a:avLst/>
          </a:prstGeom>
          <a:noFill/>
        </p:spPr>
        <p:txBody>
          <a:bodyPr wrap="square" lIns="91440" tIns="91440" rIns="91440" bIns="91440" rtlCol="0">
            <a:spAutoFit/>
          </a:bodyPr>
          <a:lstStyle/>
          <a:p>
            <a:pPr marL="0" marR="0" lvl="0" indent="0" defTabSz="896386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Segoe UI Semibold" panose="020B0702040204020203" pitchFamily="34" charset="0"/>
                <a:cs typeface="Segoe UI Semibold" panose="020B0702040204020203" pitchFamily="34" charset="0"/>
              </a:rPr>
              <a:t>Sign token</a:t>
            </a:r>
          </a:p>
        </p:txBody>
      </p:sp>
      <p:grpSp>
        <p:nvGrpSpPr>
          <p:cNvPr id="34" name="Group 33"/>
          <p:cNvGrpSpPr/>
          <p:nvPr/>
        </p:nvGrpSpPr>
        <p:grpSpPr>
          <a:xfrm>
            <a:off x="6315933" y="3049575"/>
            <a:ext cx="424791" cy="424791"/>
            <a:chOff x="6560457" y="2743630"/>
            <a:chExt cx="424791" cy="424791"/>
          </a:xfrm>
        </p:grpSpPr>
        <p:sp>
          <p:nvSpPr>
            <p:cNvPr id="3" name="Oval 2"/>
            <p:cNvSpPr/>
            <p:nvPr/>
          </p:nvSpPr>
          <p:spPr bwMode="auto">
            <a:xfrm>
              <a:off x="6560457" y="2743630"/>
              <a:ext cx="424791" cy="424791"/>
            </a:xfrm>
            <a:prstGeom prst="ellipse">
              <a:avLst/>
            </a:prstGeom>
            <a:solidFill>
              <a:srgbClr val="F2F2F2"/>
            </a:solidFill>
            <a:ln w="3175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endParaRPr>
            </a:p>
          </p:txBody>
        </p:sp>
        <p:grpSp>
          <p:nvGrpSpPr>
            <p:cNvPr id="31" name="Group 30"/>
            <p:cNvGrpSpPr/>
            <p:nvPr/>
          </p:nvGrpSpPr>
          <p:grpSpPr>
            <a:xfrm>
              <a:off x="6560457" y="2743630"/>
              <a:ext cx="424791" cy="424791"/>
              <a:chOff x="8257201" y="4912135"/>
              <a:chExt cx="777240" cy="777240"/>
            </a:xfrm>
            <a:solidFill>
              <a:srgbClr val="EDC30D"/>
            </a:solidFill>
          </p:grpSpPr>
          <p:sp>
            <p:nvSpPr>
              <p:cNvPr id="32" name="Oval 37"/>
              <p:cNvSpPr/>
              <p:nvPr/>
            </p:nvSpPr>
            <p:spPr>
              <a:xfrm>
                <a:off x="8257201" y="4912135"/>
                <a:ext cx="777240" cy="777240"/>
              </a:xfrm>
              <a:custGeom>
                <a:avLst/>
                <a:gdLst/>
                <a:ahLst/>
                <a:cxnLst/>
                <a:rect l="l" t="t" r="r" b="b"/>
                <a:pathLst>
                  <a:path w="777240" h="777240">
                    <a:moveTo>
                      <a:pt x="388620" y="32004"/>
                    </a:moveTo>
                    <a:cubicBezTo>
                      <a:pt x="191666" y="32004"/>
                      <a:pt x="32004" y="191666"/>
                      <a:pt x="32004" y="388620"/>
                    </a:cubicBezTo>
                    <a:cubicBezTo>
                      <a:pt x="32004" y="585574"/>
                      <a:pt x="191666" y="745236"/>
                      <a:pt x="388620" y="745236"/>
                    </a:cubicBezTo>
                    <a:cubicBezTo>
                      <a:pt x="585574" y="745236"/>
                      <a:pt x="745236" y="585574"/>
                      <a:pt x="745236" y="388620"/>
                    </a:cubicBezTo>
                    <a:cubicBezTo>
                      <a:pt x="745236" y="191666"/>
                      <a:pt x="585574" y="32004"/>
                      <a:pt x="388620" y="32004"/>
                    </a:cubicBezTo>
                    <a:close/>
                    <a:moveTo>
                      <a:pt x="388620" y="0"/>
                    </a:moveTo>
                    <a:cubicBezTo>
                      <a:pt x="603249" y="0"/>
                      <a:pt x="777240" y="173991"/>
                      <a:pt x="777240" y="388620"/>
                    </a:cubicBezTo>
                    <a:cubicBezTo>
                      <a:pt x="777240" y="603249"/>
                      <a:pt x="603249" y="777240"/>
                      <a:pt x="388620" y="777240"/>
                    </a:cubicBezTo>
                    <a:cubicBezTo>
                      <a:pt x="173991" y="777240"/>
                      <a:pt x="0" y="603249"/>
                      <a:pt x="0" y="388620"/>
                    </a:cubicBezTo>
                    <a:cubicBezTo>
                      <a:pt x="0" y="173991"/>
                      <a:pt x="173991" y="0"/>
                      <a:pt x="38862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89058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53" b="0" i="0" u="none" strike="noStrike" kern="0" cap="none" spc="0" normalizeH="0" baseline="0" noProof="0" dirty="0">
                  <a:ln>
                    <a:solidFill>
                      <a:srgbClr val="FFFFFF">
                        <a:alpha val="0"/>
                      </a:srgbClr>
                    </a:solidFill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</a:endParaRPr>
              </a:p>
            </p:txBody>
          </p:sp>
          <p:sp>
            <p:nvSpPr>
              <p:cNvPr id="33" name="Freeform 32"/>
              <p:cNvSpPr/>
              <p:nvPr/>
            </p:nvSpPr>
            <p:spPr>
              <a:xfrm>
                <a:off x="8400884" y="5110098"/>
                <a:ext cx="489875" cy="381314"/>
              </a:xfrm>
              <a:custGeom>
                <a:avLst/>
                <a:gdLst>
                  <a:gd name="connsiteX0" fmla="*/ 0 w 464344"/>
                  <a:gd name="connsiteY0" fmla="*/ 211932 h 400050"/>
                  <a:gd name="connsiteX1" fmla="*/ 169069 w 464344"/>
                  <a:gd name="connsiteY1" fmla="*/ 400050 h 400050"/>
                  <a:gd name="connsiteX2" fmla="*/ 464344 w 464344"/>
                  <a:gd name="connsiteY2" fmla="*/ 90488 h 400050"/>
                  <a:gd name="connsiteX3" fmla="*/ 397669 w 464344"/>
                  <a:gd name="connsiteY3" fmla="*/ 0 h 400050"/>
                  <a:gd name="connsiteX4" fmla="*/ 166688 w 464344"/>
                  <a:gd name="connsiteY4" fmla="*/ 209550 h 400050"/>
                  <a:gd name="connsiteX5" fmla="*/ 76200 w 464344"/>
                  <a:gd name="connsiteY5" fmla="*/ 121444 h 400050"/>
                  <a:gd name="connsiteX6" fmla="*/ 0 w 464344"/>
                  <a:gd name="connsiteY6" fmla="*/ 211932 h 400050"/>
                  <a:gd name="connsiteX0" fmla="*/ 0 w 464344"/>
                  <a:gd name="connsiteY0" fmla="*/ 211932 h 400050"/>
                  <a:gd name="connsiteX1" fmla="*/ 169069 w 464344"/>
                  <a:gd name="connsiteY1" fmla="*/ 400050 h 400050"/>
                  <a:gd name="connsiteX2" fmla="*/ 464344 w 464344"/>
                  <a:gd name="connsiteY2" fmla="*/ 90488 h 400050"/>
                  <a:gd name="connsiteX3" fmla="*/ 397669 w 464344"/>
                  <a:gd name="connsiteY3" fmla="*/ 0 h 400050"/>
                  <a:gd name="connsiteX4" fmla="*/ 166688 w 464344"/>
                  <a:gd name="connsiteY4" fmla="*/ 209550 h 400050"/>
                  <a:gd name="connsiteX5" fmla="*/ 76200 w 464344"/>
                  <a:gd name="connsiteY5" fmla="*/ 121444 h 400050"/>
                  <a:gd name="connsiteX6" fmla="*/ 0 w 464344"/>
                  <a:gd name="connsiteY6" fmla="*/ 211932 h 400050"/>
                  <a:gd name="connsiteX0" fmla="*/ 0 w 464344"/>
                  <a:gd name="connsiteY0" fmla="*/ 211932 h 400050"/>
                  <a:gd name="connsiteX1" fmla="*/ 169069 w 464344"/>
                  <a:gd name="connsiteY1" fmla="*/ 400050 h 400050"/>
                  <a:gd name="connsiteX2" fmla="*/ 464344 w 464344"/>
                  <a:gd name="connsiteY2" fmla="*/ 90488 h 400050"/>
                  <a:gd name="connsiteX3" fmla="*/ 397669 w 464344"/>
                  <a:gd name="connsiteY3" fmla="*/ 0 h 400050"/>
                  <a:gd name="connsiteX4" fmla="*/ 166688 w 464344"/>
                  <a:gd name="connsiteY4" fmla="*/ 209550 h 400050"/>
                  <a:gd name="connsiteX5" fmla="*/ 76200 w 464344"/>
                  <a:gd name="connsiteY5" fmla="*/ 121444 h 400050"/>
                  <a:gd name="connsiteX6" fmla="*/ 0 w 464344"/>
                  <a:gd name="connsiteY6" fmla="*/ 211932 h 400050"/>
                  <a:gd name="connsiteX0" fmla="*/ 0 w 464344"/>
                  <a:gd name="connsiteY0" fmla="*/ 211932 h 401791"/>
                  <a:gd name="connsiteX1" fmla="*/ 169069 w 464344"/>
                  <a:gd name="connsiteY1" fmla="*/ 400050 h 401791"/>
                  <a:gd name="connsiteX2" fmla="*/ 464344 w 464344"/>
                  <a:gd name="connsiteY2" fmla="*/ 90488 h 401791"/>
                  <a:gd name="connsiteX3" fmla="*/ 397669 w 464344"/>
                  <a:gd name="connsiteY3" fmla="*/ 0 h 401791"/>
                  <a:gd name="connsiteX4" fmla="*/ 166688 w 464344"/>
                  <a:gd name="connsiteY4" fmla="*/ 209550 h 401791"/>
                  <a:gd name="connsiteX5" fmla="*/ 76200 w 464344"/>
                  <a:gd name="connsiteY5" fmla="*/ 121444 h 401791"/>
                  <a:gd name="connsiteX6" fmla="*/ 0 w 464344"/>
                  <a:gd name="connsiteY6" fmla="*/ 211932 h 401791"/>
                  <a:gd name="connsiteX0" fmla="*/ 0 w 464344"/>
                  <a:gd name="connsiteY0" fmla="*/ 211932 h 400155"/>
                  <a:gd name="connsiteX1" fmla="*/ 169069 w 464344"/>
                  <a:gd name="connsiteY1" fmla="*/ 400050 h 400155"/>
                  <a:gd name="connsiteX2" fmla="*/ 464344 w 464344"/>
                  <a:gd name="connsiteY2" fmla="*/ 90488 h 400155"/>
                  <a:gd name="connsiteX3" fmla="*/ 397669 w 464344"/>
                  <a:gd name="connsiteY3" fmla="*/ 0 h 400155"/>
                  <a:gd name="connsiteX4" fmla="*/ 166688 w 464344"/>
                  <a:gd name="connsiteY4" fmla="*/ 209550 h 400155"/>
                  <a:gd name="connsiteX5" fmla="*/ 76200 w 464344"/>
                  <a:gd name="connsiteY5" fmla="*/ 121444 h 400155"/>
                  <a:gd name="connsiteX6" fmla="*/ 0 w 464344"/>
                  <a:gd name="connsiteY6" fmla="*/ 211932 h 400155"/>
                  <a:gd name="connsiteX0" fmla="*/ 0 w 464344"/>
                  <a:gd name="connsiteY0" fmla="*/ 211932 h 400141"/>
                  <a:gd name="connsiteX1" fmla="*/ 169069 w 464344"/>
                  <a:gd name="connsiteY1" fmla="*/ 400050 h 400141"/>
                  <a:gd name="connsiteX2" fmla="*/ 464344 w 464344"/>
                  <a:gd name="connsiteY2" fmla="*/ 90488 h 400141"/>
                  <a:gd name="connsiteX3" fmla="*/ 397669 w 464344"/>
                  <a:gd name="connsiteY3" fmla="*/ 0 h 400141"/>
                  <a:gd name="connsiteX4" fmla="*/ 166688 w 464344"/>
                  <a:gd name="connsiteY4" fmla="*/ 209550 h 400141"/>
                  <a:gd name="connsiteX5" fmla="*/ 76200 w 464344"/>
                  <a:gd name="connsiteY5" fmla="*/ 121444 h 400141"/>
                  <a:gd name="connsiteX6" fmla="*/ 0 w 464344"/>
                  <a:gd name="connsiteY6" fmla="*/ 211932 h 400141"/>
                  <a:gd name="connsiteX0" fmla="*/ 0 w 464344"/>
                  <a:gd name="connsiteY0" fmla="*/ 211932 h 400141"/>
                  <a:gd name="connsiteX1" fmla="*/ 169069 w 464344"/>
                  <a:gd name="connsiteY1" fmla="*/ 400050 h 400141"/>
                  <a:gd name="connsiteX2" fmla="*/ 464344 w 464344"/>
                  <a:gd name="connsiteY2" fmla="*/ 90488 h 400141"/>
                  <a:gd name="connsiteX3" fmla="*/ 397669 w 464344"/>
                  <a:gd name="connsiteY3" fmla="*/ 0 h 400141"/>
                  <a:gd name="connsiteX4" fmla="*/ 166688 w 464344"/>
                  <a:gd name="connsiteY4" fmla="*/ 209550 h 400141"/>
                  <a:gd name="connsiteX5" fmla="*/ 76200 w 464344"/>
                  <a:gd name="connsiteY5" fmla="*/ 121444 h 400141"/>
                  <a:gd name="connsiteX6" fmla="*/ 0 w 464344"/>
                  <a:gd name="connsiteY6" fmla="*/ 211932 h 400141"/>
                  <a:gd name="connsiteX0" fmla="*/ 0 w 464344"/>
                  <a:gd name="connsiteY0" fmla="*/ 211932 h 400141"/>
                  <a:gd name="connsiteX1" fmla="*/ 169069 w 464344"/>
                  <a:gd name="connsiteY1" fmla="*/ 400050 h 400141"/>
                  <a:gd name="connsiteX2" fmla="*/ 464344 w 464344"/>
                  <a:gd name="connsiteY2" fmla="*/ 90488 h 400141"/>
                  <a:gd name="connsiteX3" fmla="*/ 397669 w 464344"/>
                  <a:gd name="connsiteY3" fmla="*/ 0 h 400141"/>
                  <a:gd name="connsiteX4" fmla="*/ 166688 w 464344"/>
                  <a:gd name="connsiteY4" fmla="*/ 209550 h 400141"/>
                  <a:gd name="connsiteX5" fmla="*/ 76200 w 464344"/>
                  <a:gd name="connsiteY5" fmla="*/ 121444 h 400141"/>
                  <a:gd name="connsiteX6" fmla="*/ 0 w 464344"/>
                  <a:gd name="connsiteY6" fmla="*/ 211932 h 400141"/>
                  <a:gd name="connsiteX0" fmla="*/ 0 w 464344"/>
                  <a:gd name="connsiteY0" fmla="*/ 211932 h 400141"/>
                  <a:gd name="connsiteX1" fmla="*/ 169069 w 464344"/>
                  <a:gd name="connsiteY1" fmla="*/ 400050 h 400141"/>
                  <a:gd name="connsiteX2" fmla="*/ 464344 w 464344"/>
                  <a:gd name="connsiteY2" fmla="*/ 90488 h 400141"/>
                  <a:gd name="connsiteX3" fmla="*/ 397669 w 464344"/>
                  <a:gd name="connsiteY3" fmla="*/ 0 h 400141"/>
                  <a:gd name="connsiteX4" fmla="*/ 166688 w 464344"/>
                  <a:gd name="connsiteY4" fmla="*/ 209550 h 400141"/>
                  <a:gd name="connsiteX5" fmla="*/ 76200 w 464344"/>
                  <a:gd name="connsiteY5" fmla="*/ 121444 h 400141"/>
                  <a:gd name="connsiteX6" fmla="*/ 0 w 464344"/>
                  <a:gd name="connsiteY6" fmla="*/ 211932 h 400141"/>
                  <a:gd name="connsiteX0" fmla="*/ 0 w 464344"/>
                  <a:gd name="connsiteY0" fmla="*/ 211932 h 400141"/>
                  <a:gd name="connsiteX1" fmla="*/ 169069 w 464344"/>
                  <a:gd name="connsiteY1" fmla="*/ 400050 h 400141"/>
                  <a:gd name="connsiteX2" fmla="*/ 464344 w 464344"/>
                  <a:gd name="connsiteY2" fmla="*/ 90488 h 400141"/>
                  <a:gd name="connsiteX3" fmla="*/ 397669 w 464344"/>
                  <a:gd name="connsiteY3" fmla="*/ 0 h 400141"/>
                  <a:gd name="connsiteX4" fmla="*/ 166688 w 464344"/>
                  <a:gd name="connsiteY4" fmla="*/ 209550 h 400141"/>
                  <a:gd name="connsiteX5" fmla="*/ 76200 w 464344"/>
                  <a:gd name="connsiteY5" fmla="*/ 121444 h 400141"/>
                  <a:gd name="connsiteX6" fmla="*/ 0 w 464344"/>
                  <a:gd name="connsiteY6" fmla="*/ 211932 h 400141"/>
                  <a:gd name="connsiteX0" fmla="*/ 0 w 464344"/>
                  <a:gd name="connsiteY0" fmla="*/ 211932 h 400141"/>
                  <a:gd name="connsiteX1" fmla="*/ 169069 w 464344"/>
                  <a:gd name="connsiteY1" fmla="*/ 400050 h 400141"/>
                  <a:gd name="connsiteX2" fmla="*/ 464344 w 464344"/>
                  <a:gd name="connsiteY2" fmla="*/ 90488 h 400141"/>
                  <a:gd name="connsiteX3" fmla="*/ 397669 w 464344"/>
                  <a:gd name="connsiteY3" fmla="*/ 0 h 400141"/>
                  <a:gd name="connsiteX4" fmla="*/ 166688 w 464344"/>
                  <a:gd name="connsiteY4" fmla="*/ 209550 h 400141"/>
                  <a:gd name="connsiteX5" fmla="*/ 76200 w 464344"/>
                  <a:gd name="connsiteY5" fmla="*/ 121444 h 400141"/>
                  <a:gd name="connsiteX6" fmla="*/ 0 w 464344"/>
                  <a:gd name="connsiteY6" fmla="*/ 211932 h 400141"/>
                  <a:gd name="connsiteX0" fmla="*/ 0 w 471488"/>
                  <a:gd name="connsiteY0" fmla="*/ 211932 h 401670"/>
                  <a:gd name="connsiteX1" fmla="*/ 169069 w 471488"/>
                  <a:gd name="connsiteY1" fmla="*/ 400050 h 401670"/>
                  <a:gd name="connsiteX2" fmla="*/ 471488 w 471488"/>
                  <a:gd name="connsiteY2" fmla="*/ 95251 h 401670"/>
                  <a:gd name="connsiteX3" fmla="*/ 397669 w 471488"/>
                  <a:gd name="connsiteY3" fmla="*/ 0 h 401670"/>
                  <a:gd name="connsiteX4" fmla="*/ 166688 w 471488"/>
                  <a:gd name="connsiteY4" fmla="*/ 209550 h 401670"/>
                  <a:gd name="connsiteX5" fmla="*/ 76200 w 471488"/>
                  <a:gd name="connsiteY5" fmla="*/ 121444 h 401670"/>
                  <a:gd name="connsiteX6" fmla="*/ 0 w 471488"/>
                  <a:gd name="connsiteY6" fmla="*/ 211932 h 401670"/>
                  <a:gd name="connsiteX0" fmla="*/ 0 w 471488"/>
                  <a:gd name="connsiteY0" fmla="*/ 211932 h 400100"/>
                  <a:gd name="connsiteX1" fmla="*/ 169069 w 471488"/>
                  <a:gd name="connsiteY1" fmla="*/ 400050 h 400100"/>
                  <a:gd name="connsiteX2" fmla="*/ 471488 w 471488"/>
                  <a:gd name="connsiteY2" fmla="*/ 95251 h 400100"/>
                  <a:gd name="connsiteX3" fmla="*/ 397669 w 471488"/>
                  <a:gd name="connsiteY3" fmla="*/ 0 h 400100"/>
                  <a:gd name="connsiteX4" fmla="*/ 166688 w 471488"/>
                  <a:gd name="connsiteY4" fmla="*/ 209550 h 400100"/>
                  <a:gd name="connsiteX5" fmla="*/ 76200 w 471488"/>
                  <a:gd name="connsiteY5" fmla="*/ 121444 h 400100"/>
                  <a:gd name="connsiteX6" fmla="*/ 0 w 471488"/>
                  <a:gd name="connsiteY6" fmla="*/ 211932 h 400100"/>
                  <a:gd name="connsiteX0" fmla="*/ 0 w 471488"/>
                  <a:gd name="connsiteY0" fmla="*/ 211932 h 400182"/>
                  <a:gd name="connsiteX1" fmla="*/ 169069 w 471488"/>
                  <a:gd name="connsiteY1" fmla="*/ 400050 h 400182"/>
                  <a:gd name="connsiteX2" fmla="*/ 471488 w 471488"/>
                  <a:gd name="connsiteY2" fmla="*/ 95251 h 400182"/>
                  <a:gd name="connsiteX3" fmla="*/ 397669 w 471488"/>
                  <a:gd name="connsiteY3" fmla="*/ 0 h 400182"/>
                  <a:gd name="connsiteX4" fmla="*/ 166688 w 471488"/>
                  <a:gd name="connsiteY4" fmla="*/ 209550 h 400182"/>
                  <a:gd name="connsiteX5" fmla="*/ 76200 w 471488"/>
                  <a:gd name="connsiteY5" fmla="*/ 121444 h 400182"/>
                  <a:gd name="connsiteX6" fmla="*/ 0 w 471488"/>
                  <a:gd name="connsiteY6" fmla="*/ 211932 h 400182"/>
                  <a:gd name="connsiteX0" fmla="*/ 0 w 471488"/>
                  <a:gd name="connsiteY0" fmla="*/ 211932 h 400189"/>
                  <a:gd name="connsiteX1" fmla="*/ 169069 w 471488"/>
                  <a:gd name="connsiteY1" fmla="*/ 400050 h 400189"/>
                  <a:gd name="connsiteX2" fmla="*/ 471488 w 471488"/>
                  <a:gd name="connsiteY2" fmla="*/ 95251 h 400189"/>
                  <a:gd name="connsiteX3" fmla="*/ 397669 w 471488"/>
                  <a:gd name="connsiteY3" fmla="*/ 0 h 400189"/>
                  <a:gd name="connsiteX4" fmla="*/ 166688 w 471488"/>
                  <a:gd name="connsiteY4" fmla="*/ 209550 h 400189"/>
                  <a:gd name="connsiteX5" fmla="*/ 76200 w 471488"/>
                  <a:gd name="connsiteY5" fmla="*/ 121444 h 400189"/>
                  <a:gd name="connsiteX6" fmla="*/ 0 w 471488"/>
                  <a:gd name="connsiteY6" fmla="*/ 211932 h 400189"/>
                  <a:gd name="connsiteX0" fmla="*/ 0 w 471488"/>
                  <a:gd name="connsiteY0" fmla="*/ 211932 h 395431"/>
                  <a:gd name="connsiteX1" fmla="*/ 178594 w 471488"/>
                  <a:gd name="connsiteY1" fmla="*/ 395288 h 395431"/>
                  <a:gd name="connsiteX2" fmla="*/ 471488 w 471488"/>
                  <a:gd name="connsiteY2" fmla="*/ 95251 h 395431"/>
                  <a:gd name="connsiteX3" fmla="*/ 397669 w 471488"/>
                  <a:gd name="connsiteY3" fmla="*/ 0 h 395431"/>
                  <a:gd name="connsiteX4" fmla="*/ 166688 w 471488"/>
                  <a:gd name="connsiteY4" fmla="*/ 209550 h 395431"/>
                  <a:gd name="connsiteX5" fmla="*/ 76200 w 471488"/>
                  <a:gd name="connsiteY5" fmla="*/ 121444 h 395431"/>
                  <a:gd name="connsiteX6" fmla="*/ 0 w 471488"/>
                  <a:gd name="connsiteY6" fmla="*/ 211932 h 395431"/>
                  <a:gd name="connsiteX0" fmla="*/ 0 w 471488"/>
                  <a:gd name="connsiteY0" fmla="*/ 211932 h 395331"/>
                  <a:gd name="connsiteX1" fmla="*/ 178594 w 471488"/>
                  <a:gd name="connsiteY1" fmla="*/ 395288 h 395331"/>
                  <a:gd name="connsiteX2" fmla="*/ 471488 w 471488"/>
                  <a:gd name="connsiteY2" fmla="*/ 95251 h 395331"/>
                  <a:gd name="connsiteX3" fmla="*/ 397669 w 471488"/>
                  <a:gd name="connsiteY3" fmla="*/ 0 h 395331"/>
                  <a:gd name="connsiteX4" fmla="*/ 166688 w 471488"/>
                  <a:gd name="connsiteY4" fmla="*/ 209550 h 395331"/>
                  <a:gd name="connsiteX5" fmla="*/ 76200 w 471488"/>
                  <a:gd name="connsiteY5" fmla="*/ 121444 h 395331"/>
                  <a:gd name="connsiteX6" fmla="*/ 0 w 471488"/>
                  <a:gd name="connsiteY6" fmla="*/ 211932 h 395331"/>
                  <a:gd name="connsiteX0" fmla="*/ 0 w 471488"/>
                  <a:gd name="connsiteY0" fmla="*/ 211932 h 395331"/>
                  <a:gd name="connsiteX1" fmla="*/ 178594 w 471488"/>
                  <a:gd name="connsiteY1" fmla="*/ 395288 h 395331"/>
                  <a:gd name="connsiteX2" fmla="*/ 471488 w 471488"/>
                  <a:gd name="connsiteY2" fmla="*/ 95251 h 395331"/>
                  <a:gd name="connsiteX3" fmla="*/ 397669 w 471488"/>
                  <a:gd name="connsiteY3" fmla="*/ 0 h 395331"/>
                  <a:gd name="connsiteX4" fmla="*/ 166688 w 471488"/>
                  <a:gd name="connsiteY4" fmla="*/ 209550 h 395331"/>
                  <a:gd name="connsiteX5" fmla="*/ 76200 w 471488"/>
                  <a:gd name="connsiteY5" fmla="*/ 121444 h 395331"/>
                  <a:gd name="connsiteX6" fmla="*/ 0 w 471488"/>
                  <a:gd name="connsiteY6" fmla="*/ 211932 h 395331"/>
                  <a:gd name="connsiteX0" fmla="*/ 0 w 469107"/>
                  <a:gd name="connsiteY0" fmla="*/ 211932 h 396777"/>
                  <a:gd name="connsiteX1" fmla="*/ 178594 w 469107"/>
                  <a:gd name="connsiteY1" fmla="*/ 395288 h 396777"/>
                  <a:gd name="connsiteX2" fmla="*/ 469107 w 469107"/>
                  <a:gd name="connsiteY2" fmla="*/ 104776 h 396777"/>
                  <a:gd name="connsiteX3" fmla="*/ 397669 w 469107"/>
                  <a:gd name="connsiteY3" fmla="*/ 0 h 396777"/>
                  <a:gd name="connsiteX4" fmla="*/ 166688 w 469107"/>
                  <a:gd name="connsiteY4" fmla="*/ 209550 h 396777"/>
                  <a:gd name="connsiteX5" fmla="*/ 76200 w 469107"/>
                  <a:gd name="connsiteY5" fmla="*/ 121444 h 396777"/>
                  <a:gd name="connsiteX6" fmla="*/ 0 w 469107"/>
                  <a:gd name="connsiteY6" fmla="*/ 211932 h 396777"/>
                  <a:gd name="connsiteX0" fmla="*/ 0 w 469107"/>
                  <a:gd name="connsiteY0" fmla="*/ 211932 h 395386"/>
                  <a:gd name="connsiteX1" fmla="*/ 178594 w 469107"/>
                  <a:gd name="connsiteY1" fmla="*/ 395288 h 395386"/>
                  <a:gd name="connsiteX2" fmla="*/ 469107 w 469107"/>
                  <a:gd name="connsiteY2" fmla="*/ 104776 h 395386"/>
                  <a:gd name="connsiteX3" fmla="*/ 397669 w 469107"/>
                  <a:gd name="connsiteY3" fmla="*/ 0 h 395386"/>
                  <a:gd name="connsiteX4" fmla="*/ 166688 w 469107"/>
                  <a:gd name="connsiteY4" fmla="*/ 209550 h 395386"/>
                  <a:gd name="connsiteX5" fmla="*/ 76200 w 469107"/>
                  <a:gd name="connsiteY5" fmla="*/ 121444 h 395386"/>
                  <a:gd name="connsiteX6" fmla="*/ 0 w 469107"/>
                  <a:gd name="connsiteY6" fmla="*/ 211932 h 395386"/>
                  <a:gd name="connsiteX0" fmla="*/ 0 w 469107"/>
                  <a:gd name="connsiteY0" fmla="*/ 211932 h 395296"/>
                  <a:gd name="connsiteX1" fmla="*/ 178594 w 469107"/>
                  <a:gd name="connsiteY1" fmla="*/ 395288 h 395296"/>
                  <a:gd name="connsiteX2" fmla="*/ 469107 w 469107"/>
                  <a:gd name="connsiteY2" fmla="*/ 104776 h 395296"/>
                  <a:gd name="connsiteX3" fmla="*/ 397669 w 469107"/>
                  <a:gd name="connsiteY3" fmla="*/ 0 h 395296"/>
                  <a:gd name="connsiteX4" fmla="*/ 166688 w 469107"/>
                  <a:gd name="connsiteY4" fmla="*/ 209550 h 395296"/>
                  <a:gd name="connsiteX5" fmla="*/ 76200 w 469107"/>
                  <a:gd name="connsiteY5" fmla="*/ 121444 h 395296"/>
                  <a:gd name="connsiteX6" fmla="*/ 0 w 469107"/>
                  <a:gd name="connsiteY6" fmla="*/ 211932 h 395296"/>
                  <a:gd name="connsiteX0" fmla="*/ 0 w 469107"/>
                  <a:gd name="connsiteY0" fmla="*/ 211932 h 395296"/>
                  <a:gd name="connsiteX1" fmla="*/ 178594 w 469107"/>
                  <a:gd name="connsiteY1" fmla="*/ 395288 h 395296"/>
                  <a:gd name="connsiteX2" fmla="*/ 469107 w 469107"/>
                  <a:gd name="connsiteY2" fmla="*/ 104776 h 395296"/>
                  <a:gd name="connsiteX3" fmla="*/ 397669 w 469107"/>
                  <a:gd name="connsiteY3" fmla="*/ 0 h 395296"/>
                  <a:gd name="connsiteX4" fmla="*/ 166688 w 469107"/>
                  <a:gd name="connsiteY4" fmla="*/ 209550 h 395296"/>
                  <a:gd name="connsiteX5" fmla="*/ 71437 w 469107"/>
                  <a:gd name="connsiteY5" fmla="*/ 133350 h 395296"/>
                  <a:gd name="connsiteX6" fmla="*/ 0 w 469107"/>
                  <a:gd name="connsiteY6" fmla="*/ 211932 h 395296"/>
                  <a:gd name="connsiteX0" fmla="*/ 0 w 469107"/>
                  <a:gd name="connsiteY0" fmla="*/ 211932 h 395296"/>
                  <a:gd name="connsiteX1" fmla="*/ 178594 w 469107"/>
                  <a:gd name="connsiteY1" fmla="*/ 395288 h 395296"/>
                  <a:gd name="connsiteX2" fmla="*/ 469107 w 469107"/>
                  <a:gd name="connsiteY2" fmla="*/ 104776 h 395296"/>
                  <a:gd name="connsiteX3" fmla="*/ 397669 w 469107"/>
                  <a:gd name="connsiteY3" fmla="*/ 0 h 395296"/>
                  <a:gd name="connsiteX4" fmla="*/ 166688 w 469107"/>
                  <a:gd name="connsiteY4" fmla="*/ 209550 h 395296"/>
                  <a:gd name="connsiteX5" fmla="*/ 71437 w 469107"/>
                  <a:gd name="connsiteY5" fmla="*/ 133350 h 395296"/>
                  <a:gd name="connsiteX6" fmla="*/ 0 w 469107"/>
                  <a:gd name="connsiteY6" fmla="*/ 211932 h 395296"/>
                  <a:gd name="connsiteX0" fmla="*/ 0 w 469107"/>
                  <a:gd name="connsiteY0" fmla="*/ 211932 h 395296"/>
                  <a:gd name="connsiteX1" fmla="*/ 178594 w 469107"/>
                  <a:gd name="connsiteY1" fmla="*/ 395288 h 395296"/>
                  <a:gd name="connsiteX2" fmla="*/ 469107 w 469107"/>
                  <a:gd name="connsiteY2" fmla="*/ 104776 h 395296"/>
                  <a:gd name="connsiteX3" fmla="*/ 397669 w 469107"/>
                  <a:gd name="connsiteY3" fmla="*/ 0 h 395296"/>
                  <a:gd name="connsiteX4" fmla="*/ 166688 w 469107"/>
                  <a:gd name="connsiteY4" fmla="*/ 209550 h 395296"/>
                  <a:gd name="connsiteX5" fmla="*/ 71437 w 469107"/>
                  <a:gd name="connsiteY5" fmla="*/ 133350 h 395296"/>
                  <a:gd name="connsiteX6" fmla="*/ 0 w 469107"/>
                  <a:gd name="connsiteY6" fmla="*/ 211932 h 395296"/>
                  <a:gd name="connsiteX0" fmla="*/ 0 w 469107"/>
                  <a:gd name="connsiteY0" fmla="*/ 211932 h 395296"/>
                  <a:gd name="connsiteX1" fmla="*/ 178594 w 469107"/>
                  <a:gd name="connsiteY1" fmla="*/ 395288 h 395296"/>
                  <a:gd name="connsiteX2" fmla="*/ 469107 w 469107"/>
                  <a:gd name="connsiteY2" fmla="*/ 104776 h 395296"/>
                  <a:gd name="connsiteX3" fmla="*/ 397669 w 469107"/>
                  <a:gd name="connsiteY3" fmla="*/ 0 h 395296"/>
                  <a:gd name="connsiteX4" fmla="*/ 166688 w 469107"/>
                  <a:gd name="connsiteY4" fmla="*/ 209550 h 395296"/>
                  <a:gd name="connsiteX5" fmla="*/ 71437 w 469107"/>
                  <a:gd name="connsiteY5" fmla="*/ 133350 h 395296"/>
                  <a:gd name="connsiteX6" fmla="*/ 0 w 469107"/>
                  <a:gd name="connsiteY6" fmla="*/ 211932 h 395296"/>
                  <a:gd name="connsiteX0" fmla="*/ 0 w 469107"/>
                  <a:gd name="connsiteY0" fmla="*/ 211932 h 395296"/>
                  <a:gd name="connsiteX1" fmla="*/ 178594 w 469107"/>
                  <a:gd name="connsiteY1" fmla="*/ 395288 h 395296"/>
                  <a:gd name="connsiteX2" fmla="*/ 469107 w 469107"/>
                  <a:gd name="connsiteY2" fmla="*/ 104776 h 395296"/>
                  <a:gd name="connsiteX3" fmla="*/ 397669 w 469107"/>
                  <a:gd name="connsiteY3" fmla="*/ 0 h 395296"/>
                  <a:gd name="connsiteX4" fmla="*/ 166688 w 469107"/>
                  <a:gd name="connsiteY4" fmla="*/ 209550 h 395296"/>
                  <a:gd name="connsiteX5" fmla="*/ 71437 w 469107"/>
                  <a:gd name="connsiteY5" fmla="*/ 133350 h 395296"/>
                  <a:gd name="connsiteX6" fmla="*/ 0 w 469107"/>
                  <a:gd name="connsiteY6" fmla="*/ 211932 h 395296"/>
                  <a:gd name="connsiteX0" fmla="*/ 0 w 469107"/>
                  <a:gd name="connsiteY0" fmla="*/ 211932 h 395296"/>
                  <a:gd name="connsiteX1" fmla="*/ 178594 w 469107"/>
                  <a:gd name="connsiteY1" fmla="*/ 395288 h 395296"/>
                  <a:gd name="connsiteX2" fmla="*/ 469107 w 469107"/>
                  <a:gd name="connsiteY2" fmla="*/ 104776 h 395296"/>
                  <a:gd name="connsiteX3" fmla="*/ 397669 w 469107"/>
                  <a:gd name="connsiteY3" fmla="*/ 0 h 395296"/>
                  <a:gd name="connsiteX4" fmla="*/ 166688 w 469107"/>
                  <a:gd name="connsiteY4" fmla="*/ 209550 h 395296"/>
                  <a:gd name="connsiteX5" fmla="*/ 71437 w 469107"/>
                  <a:gd name="connsiteY5" fmla="*/ 133350 h 395296"/>
                  <a:gd name="connsiteX6" fmla="*/ 0 w 469107"/>
                  <a:gd name="connsiteY6" fmla="*/ 211932 h 395296"/>
                  <a:gd name="connsiteX0" fmla="*/ 0 w 469286"/>
                  <a:gd name="connsiteY0" fmla="*/ 211932 h 395296"/>
                  <a:gd name="connsiteX1" fmla="*/ 178594 w 469286"/>
                  <a:gd name="connsiteY1" fmla="*/ 395288 h 395296"/>
                  <a:gd name="connsiteX2" fmla="*/ 469107 w 469286"/>
                  <a:gd name="connsiteY2" fmla="*/ 104776 h 395296"/>
                  <a:gd name="connsiteX3" fmla="*/ 397669 w 469286"/>
                  <a:gd name="connsiteY3" fmla="*/ 0 h 395296"/>
                  <a:gd name="connsiteX4" fmla="*/ 166688 w 469286"/>
                  <a:gd name="connsiteY4" fmla="*/ 209550 h 395296"/>
                  <a:gd name="connsiteX5" fmla="*/ 71437 w 469286"/>
                  <a:gd name="connsiteY5" fmla="*/ 133350 h 395296"/>
                  <a:gd name="connsiteX6" fmla="*/ 0 w 469286"/>
                  <a:gd name="connsiteY6" fmla="*/ 211932 h 395296"/>
                  <a:gd name="connsiteX0" fmla="*/ 0 w 474512"/>
                  <a:gd name="connsiteY0" fmla="*/ 211932 h 395296"/>
                  <a:gd name="connsiteX1" fmla="*/ 178594 w 474512"/>
                  <a:gd name="connsiteY1" fmla="*/ 395288 h 395296"/>
                  <a:gd name="connsiteX2" fmla="*/ 469107 w 474512"/>
                  <a:gd name="connsiteY2" fmla="*/ 104776 h 395296"/>
                  <a:gd name="connsiteX3" fmla="*/ 397669 w 474512"/>
                  <a:gd name="connsiteY3" fmla="*/ 0 h 395296"/>
                  <a:gd name="connsiteX4" fmla="*/ 166688 w 474512"/>
                  <a:gd name="connsiteY4" fmla="*/ 209550 h 395296"/>
                  <a:gd name="connsiteX5" fmla="*/ 71437 w 474512"/>
                  <a:gd name="connsiteY5" fmla="*/ 133350 h 395296"/>
                  <a:gd name="connsiteX6" fmla="*/ 0 w 474512"/>
                  <a:gd name="connsiteY6" fmla="*/ 211932 h 395296"/>
                  <a:gd name="connsiteX0" fmla="*/ 0 w 461448"/>
                  <a:gd name="connsiteY0" fmla="*/ 211932 h 396898"/>
                  <a:gd name="connsiteX1" fmla="*/ 178594 w 461448"/>
                  <a:gd name="connsiteY1" fmla="*/ 395288 h 396898"/>
                  <a:gd name="connsiteX2" fmla="*/ 454819 w 461448"/>
                  <a:gd name="connsiteY2" fmla="*/ 100014 h 396898"/>
                  <a:gd name="connsiteX3" fmla="*/ 397669 w 461448"/>
                  <a:gd name="connsiteY3" fmla="*/ 0 h 396898"/>
                  <a:gd name="connsiteX4" fmla="*/ 166688 w 461448"/>
                  <a:gd name="connsiteY4" fmla="*/ 209550 h 396898"/>
                  <a:gd name="connsiteX5" fmla="*/ 71437 w 461448"/>
                  <a:gd name="connsiteY5" fmla="*/ 133350 h 396898"/>
                  <a:gd name="connsiteX6" fmla="*/ 0 w 461448"/>
                  <a:gd name="connsiteY6" fmla="*/ 211932 h 396898"/>
                  <a:gd name="connsiteX0" fmla="*/ 0 w 466181"/>
                  <a:gd name="connsiteY0" fmla="*/ 211932 h 396898"/>
                  <a:gd name="connsiteX1" fmla="*/ 178594 w 466181"/>
                  <a:gd name="connsiteY1" fmla="*/ 395288 h 396898"/>
                  <a:gd name="connsiteX2" fmla="*/ 454819 w 466181"/>
                  <a:gd name="connsiteY2" fmla="*/ 100014 h 396898"/>
                  <a:gd name="connsiteX3" fmla="*/ 397669 w 466181"/>
                  <a:gd name="connsiteY3" fmla="*/ 0 h 396898"/>
                  <a:gd name="connsiteX4" fmla="*/ 166688 w 466181"/>
                  <a:gd name="connsiteY4" fmla="*/ 209550 h 396898"/>
                  <a:gd name="connsiteX5" fmla="*/ 71437 w 466181"/>
                  <a:gd name="connsiteY5" fmla="*/ 133350 h 396898"/>
                  <a:gd name="connsiteX6" fmla="*/ 0 w 466181"/>
                  <a:gd name="connsiteY6" fmla="*/ 211932 h 396898"/>
                  <a:gd name="connsiteX0" fmla="*/ 0 w 466181"/>
                  <a:gd name="connsiteY0" fmla="*/ 211932 h 395288"/>
                  <a:gd name="connsiteX1" fmla="*/ 178594 w 466181"/>
                  <a:gd name="connsiteY1" fmla="*/ 395288 h 395288"/>
                  <a:gd name="connsiteX2" fmla="*/ 454819 w 466181"/>
                  <a:gd name="connsiteY2" fmla="*/ 100014 h 395288"/>
                  <a:gd name="connsiteX3" fmla="*/ 397669 w 466181"/>
                  <a:gd name="connsiteY3" fmla="*/ 0 h 395288"/>
                  <a:gd name="connsiteX4" fmla="*/ 166688 w 466181"/>
                  <a:gd name="connsiteY4" fmla="*/ 209550 h 395288"/>
                  <a:gd name="connsiteX5" fmla="*/ 71437 w 466181"/>
                  <a:gd name="connsiteY5" fmla="*/ 133350 h 395288"/>
                  <a:gd name="connsiteX6" fmla="*/ 0 w 466181"/>
                  <a:gd name="connsiteY6" fmla="*/ 211932 h 395288"/>
                  <a:gd name="connsiteX0" fmla="*/ 0 w 458125"/>
                  <a:gd name="connsiteY0" fmla="*/ 211932 h 395374"/>
                  <a:gd name="connsiteX1" fmla="*/ 178594 w 458125"/>
                  <a:gd name="connsiteY1" fmla="*/ 395288 h 395374"/>
                  <a:gd name="connsiteX2" fmla="*/ 314086 w 458125"/>
                  <a:gd name="connsiteY2" fmla="*/ 234103 h 395374"/>
                  <a:gd name="connsiteX3" fmla="*/ 454819 w 458125"/>
                  <a:gd name="connsiteY3" fmla="*/ 100014 h 395374"/>
                  <a:gd name="connsiteX4" fmla="*/ 397669 w 458125"/>
                  <a:gd name="connsiteY4" fmla="*/ 0 h 395374"/>
                  <a:gd name="connsiteX5" fmla="*/ 166688 w 458125"/>
                  <a:gd name="connsiteY5" fmla="*/ 209550 h 395374"/>
                  <a:gd name="connsiteX6" fmla="*/ 71437 w 458125"/>
                  <a:gd name="connsiteY6" fmla="*/ 133350 h 395374"/>
                  <a:gd name="connsiteX7" fmla="*/ 0 w 458125"/>
                  <a:gd name="connsiteY7" fmla="*/ 211932 h 395374"/>
                  <a:gd name="connsiteX0" fmla="*/ 0 w 458125"/>
                  <a:gd name="connsiteY0" fmla="*/ 211932 h 395374"/>
                  <a:gd name="connsiteX1" fmla="*/ 178594 w 458125"/>
                  <a:gd name="connsiteY1" fmla="*/ 395288 h 395374"/>
                  <a:gd name="connsiteX2" fmla="*/ 314086 w 458125"/>
                  <a:gd name="connsiteY2" fmla="*/ 234103 h 395374"/>
                  <a:gd name="connsiteX3" fmla="*/ 454819 w 458125"/>
                  <a:gd name="connsiteY3" fmla="*/ 100014 h 395374"/>
                  <a:gd name="connsiteX4" fmla="*/ 397669 w 458125"/>
                  <a:gd name="connsiteY4" fmla="*/ 0 h 395374"/>
                  <a:gd name="connsiteX5" fmla="*/ 166688 w 458125"/>
                  <a:gd name="connsiteY5" fmla="*/ 209550 h 395374"/>
                  <a:gd name="connsiteX6" fmla="*/ 71437 w 458125"/>
                  <a:gd name="connsiteY6" fmla="*/ 133350 h 395374"/>
                  <a:gd name="connsiteX7" fmla="*/ 0 w 458125"/>
                  <a:gd name="connsiteY7" fmla="*/ 211932 h 395374"/>
                  <a:gd name="connsiteX0" fmla="*/ 0 w 458125"/>
                  <a:gd name="connsiteY0" fmla="*/ 211932 h 395441"/>
                  <a:gd name="connsiteX1" fmla="*/ 178594 w 458125"/>
                  <a:gd name="connsiteY1" fmla="*/ 395288 h 395441"/>
                  <a:gd name="connsiteX2" fmla="*/ 314086 w 458125"/>
                  <a:gd name="connsiteY2" fmla="*/ 234103 h 395441"/>
                  <a:gd name="connsiteX3" fmla="*/ 454819 w 458125"/>
                  <a:gd name="connsiteY3" fmla="*/ 100014 h 395441"/>
                  <a:gd name="connsiteX4" fmla="*/ 397669 w 458125"/>
                  <a:gd name="connsiteY4" fmla="*/ 0 h 395441"/>
                  <a:gd name="connsiteX5" fmla="*/ 166688 w 458125"/>
                  <a:gd name="connsiteY5" fmla="*/ 209550 h 395441"/>
                  <a:gd name="connsiteX6" fmla="*/ 71437 w 458125"/>
                  <a:gd name="connsiteY6" fmla="*/ 133350 h 395441"/>
                  <a:gd name="connsiteX7" fmla="*/ 0 w 458125"/>
                  <a:gd name="connsiteY7" fmla="*/ 211932 h 395441"/>
                  <a:gd name="connsiteX0" fmla="*/ 0 w 458262"/>
                  <a:gd name="connsiteY0" fmla="*/ 211932 h 395480"/>
                  <a:gd name="connsiteX1" fmla="*/ 178594 w 458262"/>
                  <a:gd name="connsiteY1" fmla="*/ 395288 h 395480"/>
                  <a:gd name="connsiteX2" fmla="*/ 311704 w 458262"/>
                  <a:gd name="connsiteY2" fmla="*/ 236484 h 395480"/>
                  <a:gd name="connsiteX3" fmla="*/ 454819 w 458262"/>
                  <a:gd name="connsiteY3" fmla="*/ 100014 h 395480"/>
                  <a:gd name="connsiteX4" fmla="*/ 397669 w 458262"/>
                  <a:gd name="connsiteY4" fmla="*/ 0 h 395480"/>
                  <a:gd name="connsiteX5" fmla="*/ 166688 w 458262"/>
                  <a:gd name="connsiteY5" fmla="*/ 209550 h 395480"/>
                  <a:gd name="connsiteX6" fmla="*/ 71437 w 458262"/>
                  <a:gd name="connsiteY6" fmla="*/ 133350 h 395480"/>
                  <a:gd name="connsiteX7" fmla="*/ 0 w 458262"/>
                  <a:gd name="connsiteY7" fmla="*/ 211932 h 395480"/>
                  <a:gd name="connsiteX0" fmla="*/ 0 w 458262"/>
                  <a:gd name="connsiteY0" fmla="*/ 211932 h 395339"/>
                  <a:gd name="connsiteX1" fmla="*/ 178594 w 458262"/>
                  <a:gd name="connsiteY1" fmla="*/ 395288 h 395339"/>
                  <a:gd name="connsiteX2" fmla="*/ 311704 w 458262"/>
                  <a:gd name="connsiteY2" fmla="*/ 236484 h 395339"/>
                  <a:gd name="connsiteX3" fmla="*/ 454819 w 458262"/>
                  <a:gd name="connsiteY3" fmla="*/ 100014 h 395339"/>
                  <a:gd name="connsiteX4" fmla="*/ 397669 w 458262"/>
                  <a:gd name="connsiteY4" fmla="*/ 0 h 395339"/>
                  <a:gd name="connsiteX5" fmla="*/ 166688 w 458262"/>
                  <a:gd name="connsiteY5" fmla="*/ 209550 h 395339"/>
                  <a:gd name="connsiteX6" fmla="*/ 71437 w 458262"/>
                  <a:gd name="connsiteY6" fmla="*/ 133350 h 395339"/>
                  <a:gd name="connsiteX7" fmla="*/ 0 w 458262"/>
                  <a:gd name="connsiteY7" fmla="*/ 211932 h 395339"/>
                  <a:gd name="connsiteX0" fmla="*/ 0 w 460643"/>
                  <a:gd name="connsiteY0" fmla="*/ 219076 h 395388"/>
                  <a:gd name="connsiteX1" fmla="*/ 180975 w 460643"/>
                  <a:gd name="connsiteY1" fmla="*/ 395288 h 395388"/>
                  <a:gd name="connsiteX2" fmla="*/ 314085 w 460643"/>
                  <a:gd name="connsiteY2" fmla="*/ 236484 h 395388"/>
                  <a:gd name="connsiteX3" fmla="*/ 457200 w 460643"/>
                  <a:gd name="connsiteY3" fmla="*/ 100014 h 395388"/>
                  <a:gd name="connsiteX4" fmla="*/ 400050 w 460643"/>
                  <a:gd name="connsiteY4" fmla="*/ 0 h 395388"/>
                  <a:gd name="connsiteX5" fmla="*/ 169069 w 460643"/>
                  <a:gd name="connsiteY5" fmla="*/ 209550 h 395388"/>
                  <a:gd name="connsiteX6" fmla="*/ 73818 w 460643"/>
                  <a:gd name="connsiteY6" fmla="*/ 133350 h 395388"/>
                  <a:gd name="connsiteX7" fmla="*/ 0 w 460643"/>
                  <a:gd name="connsiteY7" fmla="*/ 219076 h 395388"/>
                  <a:gd name="connsiteX0" fmla="*/ 0 w 460643"/>
                  <a:gd name="connsiteY0" fmla="*/ 219076 h 395308"/>
                  <a:gd name="connsiteX1" fmla="*/ 180975 w 460643"/>
                  <a:gd name="connsiteY1" fmla="*/ 395288 h 395308"/>
                  <a:gd name="connsiteX2" fmla="*/ 314085 w 460643"/>
                  <a:gd name="connsiteY2" fmla="*/ 236484 h 395308"/>
                  <a:gd name="connsiteX3" fmla="*/ 457200 w 460643"/>
                  <a:gd name="connsiteY3" fmla="*/ 100014 h 395308"/>
                  <a:gd name="connsiteX4" fmla="*/ 400050 w 460643"/>
                  <a:gd name="connsiteY4" fmla="*/ 0 h 395308"/>
                  <a:gd name="connsiteX5" fmla="*/ 169069 w 460643"/>
                  <a:gd name="connsiteY5" fmla="*/ 209550 h 395308"/>
                  <a:gd name="connsiteX6" fmla="*/ 73818 w 460643"/>
                  <a:gd name="connsiteY6" fmla="*/ 133350 h 395308"/>
                  <a:gd name="connsiteX7" fmla="*/ 0 w 460643"/>
                  <a:gd name="connsiteY7" fmla="*/ 219076 h 395308"/>
                  <a:gd name="connsiteX0" fmla="*/ 16548 w 477191"/>
                  <a:gd name="connsiteY0" fmla="*/ 219076 h 395308"/>
                  <a:gd name="connsiteX1" fmla="*/ 197523 w 477191"/>
                  <a:gd name="connsiteY1" fmla="*/ 395288 h 395308"/>
                  <a:gd name="connsiteX2" fmla="*/ 330633 w 477191"/>
                  <a:gd name="connsiteY2" fmla="*/ 236484 h 395308"/>
                  <a:gd name="connsiteX3" fmla="*/ 473748 w 477191"/>
                  <a:gd name="connsiteY3" fmla="*/ 100014 h 395308"/>
                  <a:gd name="connsiteX4" fmla="*/ 416598 w 477191"/>
                  <a:gd name="connsiteY4" fmla="*/ 0 h 395308"/>
                  <a:gd name="connsiteX5" fmla="*/ 185617 w 477191"/>
                  <a:gd name="connsiteY5" fmla="*/ 209550 h 395308"/>
                  <a:gd name="connsiteX6" fmla="*/ 90366 w 477191"/>
                  <a:gd name="connsiteY6" fmla="*/ 133350 h 395308"/>
                  <a:gd name="connsiteX7" fmla="*/ 16548 w 477191"/>
                  <a:gd name="connsiteY7" fmla="*/ 219076 h 395308"/>
                  <a:gd name="connsiteX0" fmla="*/ 10200 w 470843"/>
                  <a:gd name="connsiteY0" fmla="*/ 219076 h 395305"/>
                  <a:gd name="connsiteX1" fmla="*/ 191175 w 470843"/>
                  <a:gd name="connsiteY1" fmla="*/ 395288 h 395305"/>
                  <a:gd name="connsiteX2" fmla="*/ 324285 w 470843"/>
                  <a:gd name="connsiteY2" fmla="*/ 236484 h 395305"/>
                  <a:gd name="connsiteX3" fmla="*/ 467400 w 470843"/>
                  <a:gd name="connsiteY3" fmla="*/ 100014 h 395305"/>
                  <a:gd name="connsiteX4" fmla="*/ 410250 w 470843"/>
                  <a:gd name="connsiteY4" fmla="*/ 0 h 395305"/>
                  <a:gd name="connsiteX5" fmla="*/ 179269 w 470843"/>
                  <a:gd name="connsiteY5" fmla="*/ 209550 h 395305"/>
                  <a:gd name="connsiteX6" fmla="*/ 84018 w 470843"/>
                  <a:gd name="connsiteY6" fmla="*/ 133350 h 395305"/>
                  <a:gd name="connsiteX7" fmla="*/ 10200 w 470843"/>
                  <a:gd name="connsiteY7" fmla="*/ 219076 h 395305"/>
                  <a:gd name="connsiteX0" fmla="*/ 3259 w 463902"/>
                  <a:gd name="connsiteY0" fmla="*/ 219076 h 395305"/>
                  <a:gd name="connsiteX1" fmla="*/ 184234 w 463902"/>
                  <a:gd name="connsiteY1" fmla="*/ 395288 h 395305"/>
                  <a:gd name="connsiteX2" fmla="*/ 317344 w 463902"/>
                  <a:gd name="connsiteY2" fmla="*/ 236484 h 395305"/>
                  <a:gd name="connsiteX3" fmla="*/ 460459 w 463902"/>
                  <a:gd name="connsiteY3" fmla="*/ 100014 h 395305"/>
                  <a:gd name="connsiteX4" fmla="*/ 403309 w 463902"/>
                  <a:gd name="connsiteY4" fmla="*/ 0 h 395305"/>
                  <a:gd name="connsiteX5" fmla="*/ 172328 w 463902"/>
                  <a:gd name="connsiteY5" fmla="*/ 209550 h 395305"/>
                  <a:gd name="connsiteX6" fmla="*/ 77077 w 463902"/>
                  <a:gd name="connsiteY6" fmla="*/ 133350 h 395305"/>
                  <a:gd name="connsiteX7" fmla="*/ 3259 w 463902"/>
                  <a:gd name="connsiteY7" fmla="*/ 219076 h 395305"/>
                  <a:gd name="connsiteX0" fmla="*/ 3373 w 464016"/>
                  <a:gd name="connsiteY0" fmla="*/ 219076 h 357212"/>
                  <a:gd name="connsiteX1" fmla="*/ 186730 w 464016"/>
                  <a:gd name="connsiteY1" fmla="*/ 357188 h 357212"/>
                  <a:gd name="connsiteX2" fmla="*/ 317458 w 464016"/>
                  <a:gd name="connsiteY2" fmla="*/ 236484 h 357212"/>
                  <a:gd name="connsiteX3" fmla="*/ 460573 w 464016"/>
                  <a:gd name="connsiteY3" fmla="*/ 100014 h 357212"/>
                  <a:gd name="connsiteX4" fmla="*/ 403423 w 464016"/>
                  <a:gd name="connsiteY4" fmla="*/ 0 h 357212"/>
                  <a:gd name="connsiteX5" fmla="*/ 172442 w 464016"/>
                  <a:gd name="connsiteY5" fmla="*/ 209550 h 357212"/>
                  <a:gd name="connsiteX6" fmla="*/ 77191 w 464016"/>
                  <a:gd name="connsiteY6" fmla="*/ 133350 h 357212"/>
                  <a:gd name="connsiteX7" fmla="*/ 3373 w 464016"/>
                  <a:gd name="connsiteY7" fmla="*/ 219076 h 357212"/>
                  <a:gd name="connsiteX0" fmla="*/ 3605 w 464248"/>
                  <a:gd name="connsiteY0" fmla="*/ 219076 h 378641"/>
                  <a:gd name="connsiteX1" fmla="*/ 191725 w 464248"/>
                  <a:gd name="connsiteY1" fmla="*/ 378620 h 378641"/>
                  <a:gd name="connsiteX2" fmla="*/ 317690 w 464248"/>
                  <a:gd name="connsiteY2" fmla="*/ 236484 h 378641"/>
                  <a:gd name="connsiteX3" fmla="*/ 460805 w 464248"/>
                  <a:gd name="connsiteY3" fmla="*/ 100014 h 378641"/>
                  <a:gd name="connsiteX4" fmla="*/ 403655 w 464248"/>
                  <a:gd name="connsiteY4" fmla="*/ 0 h 378641"/>
                  <a:gd name="connsiteX5" fmla="*/ 172674 w 464248"/>
                  <a:gd name="connsiteY5" fmla="*/ 209550 h 378641"/>
                  <a:gd name="connsiteX6" fmla="*/ 77423 w 464248"/>
                  <a:gd name="connsiteY6" fmla="*/ 133350 h 378641"/>
                  <a:gd name="connsiteX7" fmla="*/ 3605 w 464248"/>
                  <a:gd name="connsiteY7" fmla="*/ 219076 h 378641"/>
                  <a:gd name="connsiteX0" fmla="*/ 3470 w 464113"/>
                  <a:gd name="connsiteY0" fmla="*/ 219076 h 378641"/>
                  <a:gd name="connsiteX1" fmla="*/ 191590 w 464113"/>
                  <a:gd name="connsiteY1" fmla="*/ 378620 h 378641"/>
                  <a:gd name="connsiteX2" fmla="*/ 317555 w 464113"/>
                  <a:gd name="connsiteY2" fmla="*/ 236484 h 378641"/>
                  <a:gd name="connsiteX3" fmla="*/ 460670 w 464113"/>
                  <a:gd name="connsiteY3" fmla="*/ 100014 h 378641"/>
                  <a:gd name="connsiteX4" fmla="*/ 403520 w 464113"/>
                  <a:gd name="connsiteY4" fmla="*/ 0 h 378641"/>
                  <a:gd name="connsiteX5" fmla="*/ 174921 w 464113"/>
                  <a:gd name="connsiteY5" fmla="*/ 221457 h 378641"/>
                  <a:gd name="connsiteX6" fmla="*/ 77288 w 464113"/>
                  <a:gd name="connsiteY6" fmla="*/ 133350 h 378641"/>
                  <a:gd name="connsiteX7" fmla="*/ 3470 w 464113"/>
                  <a:gd name="connsiteY7" fmla="*/ 219076 h 378641"/>
                  <a:gd name="connsiteX0" fmla="*/ 3470 w 479103"/>
                  <a:gd name="connsiteY0" fmla="*/ 237452 h 397017"/>
                  <a:gd name="connsiteX1" fmla="*/ 191590 w 479103"/>
                  <a:gd name="connsiteY1" fmla="*/ 396996 h 397017"/>
                  <a:gd name="connsiteX2" fmla="*/ 317555 w 479103"/>
                  <a:gd name="connsiteY2" fmla="*/ 254860 h 397017"/>
                  <a:gd name="connsiteX3" fmla="*/ 460670 w 479103"/>
                  <a:gd name="connsiteY3" fmla="*/ 118390 h 397017"/>
                  <a:gd name="connsiteX4" fmla="*/ 403520 w 479103"/>
                  <a:gd name="connsiteY4" fmla="*/ 18376 h 397017"/>
                  <a:gd name="connsiteX5" fmla="*/ 174921 w 479103"/>
                  <a:gd name="connsiteY5" fmla="*/ 239833 h 397017"/>
                  <a:gd name="connsiteX6" fmla="*/ 77288 w 479103"/>
                  <a:gd name="connsiteY6" fmla="*/ 151726 h 397017"/>
                  <a:gd name="connsiteX7" fmla="*/ 3470 w 479103"/>
                  <a:gd name="connsiteY7" fmla="*/ 237452 h 397017"/>
                  <a:gd name="connsiteX0" fmla="*/ 3470 w 463445"/>
                  <a:gd name="connsiteY0" fmla="*/ 220091 h 379656"/>
                  <a:gd name="connsiteX1" fmla="*/ 191590 w 463445"/>
                  <a:gd name="connsiteY1" fmla="*/ 379635 h 379656"/>
                  <a:gd name="connsiteX2" fmla="*/ 317555 w 463445"/>
                  <a:gd name="connsiteY2" fmla="*/ 237499 h 379656"/>
                  <a:gd name="connsiteX3" fmla="*/ 460670 w 463445"/>
                  <a:gd name="connsiteY3" fmla="*/ 101029 h 379656"/>
                  <a:gd name="connsiteX4" fmla="*/ 403520 w 463445"/>
                  <a:gd name="connsiteY4" fmla="*/ 1015 h 379656"/>
                  <a:gd name="connsiteX5" fmla="*/ 174921 w 463445"/>
                  <a:gd name="connsiteY5" fmla="*/ 222472 h 379656"/>
                  <a:gd name="connsiteX6" fmla="*/ 77288 w 463445"/>
                  <a:gd name="connsiteY6" fmla="*/ 134365 h 379656"/>
                  <a:gd name="connsiteX7" fmla="*/ 3470 w 463445"/>
                  <a:gd name="connsiteY7" fmla="*/ 220091 h 379656"/>
                  <a:gd name="connsiteX0" fmla="*/ 3470 w 471984"/>
                  <a:gd name="connsiteY0" fmla="*/ 220120 h 379685"/>
                  <a:gd name="connsiteX1" fmla="*/ 191590 w 471984"/>
                  <a:gd name="connsiteY1" fmla="*/ 379664 h 379685"/>
                  <a:gd name="connsiteX2" fmla="*/ 317555 w 471984"/>
                  <a:gd name="connsiteY2" fmla="*/ 237528 h 379685"/>
                  <a:gd name="connsiteX3" fmla="*/ 460670 w 471984"/>
                  <a:gd name="connsiteY3" fmla="*/ 101058 h 379685"/>
                  <a:gd name="connsiteX4" fmla="*/ 403520 w 471984"/>
                  <a:gd name="connsiteY4" fmla="*/ 1044 h 379685"/>
                  <a:gd name="connsiteX5" fmla="*/ 174921 w 471984"/>
                  <a:gd name="connsiteY5" fmla="*/ 222501 h 379685"/>
                  <a:gd name="connsiteX6" fmla="*/ 77288 w 471984"/>
                  <a:gd name="connsiteY6" fmla="*/ 134394 h 379685"/>
                  <a:gd name="connsiteX7" fmla="*/ 3470 w 471984"/>
                  <a:gd name="connsiteY7" fmla="*/ 220120 h 379685"/>
                  <a:gd name="connsiteX0" fmla="*/ 3470 w 478667"/>
                  <a:gd name="connsiteY0" fmla="*/ 221676 h 381241"/>
                  <a:gd name="connsiteX1" fmla="*/ 191590 w 478667"/>
                  <a:gd name="connsiteY1" fmla="*/ 381220 h 381241"/>
                  <a:gd name="connsiteX2" fmla="*/ 317555 w 478667"/>
                  <a:gd name="connsiteY2" fmla="*/ 239084 h 381241"/>
                  <a:gd name="connsiteX3" fmla="*/ 465432 w 478667"/>
                  <a:gd name="connsiteY3" fmla="*/ 112139 h 381241"/>
                  <a:gd name="connsiteX4" fmla="*/ 403520 w 478667"/>
                  <a:gd name="connsiteY4" fmla="*/ 2600 h 381241"/>
                  <a:gd name="connsiteX5" fmla="*/ 174921 w 478667"/>
                  <a:gd name="connsiteY5" fmla="*/ 224057 h 381241"/>
                  <a:gd name="connsiteX6" fmla="*/ 77288 w 478667"/>
                  <a:gd name="connsiteY6" fmla="*/ 135950 h 381241"/>
                  <a:gd name="connsiteX7" fmla="*/ 3470 w 478667"/>
                  <a:gd name="connsiteY7" fmla="*/ 221676 h 381241"/>
                  <a:gd name="connsiteX0" fmla="*/ 3470 w 478667"/>
                  <a:gd name="connsiteY0" fmla="*/ 221676 h 381241"/>
                  <a:gd name="connsiteX1" fmla="*/ 191590 w 478667"/>
                  <a:gd name="connsiteY1" fmla="*/ 381220 h 381241"/>
                  <a:gd name="connsiteX2" fmla="*/ 317555 w 478667"/>
                  <a:gd name="connsiteY2" fmla="*/ 239084 h 381241"/>
                  <a:gd name="connsiteX3" fmla="*/ 465432 w 478667"/>
                  <a:gd name="connsiteY3" fmla="*/ 112139 h 381241"/>
                  <a:gd name="connsiteX4" fmla="*/ 403520 w 478667"/>
                  <a:gd name="connsiteY4" fmla="*/ 2600 h 381241"/>
                  <a:gd name="connsiteX5" fmla="*/ 174921 w 478667"/>
                  <a:gd name="connsiteY5" fmla="*/ 224057 h 381241"/>
                  <a:gd name="connsiteX6" fmla="*/ 77288 w 478667"/>
                  <a:gd name="connsiteY6" fmla="*/ 135950 h 381241"/>
                  <a:gd name="connsiteX7" fmla="*/ 3470 w 478667"/>
                  <a:gd name="connsiteY7" fmla="*/ 221676 h 381241"/>
                  <a:gd name="connsiteX0" fmla="*/ 3470 w 468632"/>
                  <a:gd name="connsiteY0" fmla="*/ 221629 h 381402"/>
                  <a:gd name="connsiteX1" fmla="*/ 191590 w 468632"/>
                  <a:gd name="connsiteY1" fmla="*/ 381173 h 381402"/>
                  <a:gd name="connsiteX2" fmla="*/ 327080 w 468632"/>
                  <a:gd name="connsiteY2" fmla="*/ 241419 h 381402"/>
                  <a:gd name="connsiteX3" fmla="*/ 465432 w 468632"/>
                  <a:gd name="connsiteY3" fmla="*/ 112092 h 381402"/>
                  <a:gd name="connsiteX4" fmla="*/ 403520 w 468632"/>
                  <a:gd name="connsiteY4" fmla="*/ 2553 h 381402"/>
                  <a:gd name="connsiteX5" fmla="*/ 174921 w 468632"/>
                  <a:gd name="connsiteY5" fmla="*/ 224010 h 381402"/>
                  <a:gd name="connsiteX6" fmla="*/ 77288 w 468632"/>
                  <a:gd name="connsiteY6" fmla="*/ 135903 h 381402"/>
                  <a:gd name="connsiteX7" fmla="*/ 3470 w 468632"/>
                  <a:gd name="connsiteY7" fmla="*/ 221629 h 381402"/>
                  <a:gd name="connsiteX0" fmla="*/ 3470 w 468632"/>
                  <a:gd name="connsiteY0" fmla="*/ 221629 h 381261"/>
                  <a:gd name="connsiteX1" fmla="*/ 191590 w 468632"/>
                  <a:gd name="connsiteY1" fmla="*/ 381173 h 381261"/>
                  <a:gd name="connsiteX2" fmla="*/ 327080 w 468632"/>
                  <a:gd name="connsiteY2" fmla="*/ 241419 h 381261"/>
                  <a:gd name="connsiteX3" fmla="*/ 465432 w 468632"/>
                  <a:gd name="connsiteY3" fmla="*/ 112092 h 381261"/>
                  <a:gd name="connsiteX4" fmla="*/ 403520 w 468632"/>
                  <a:gd name="connsiteY4" fmla="*/ 2553 h 381261"/>
                  <a:gd name="connsiteX5" fmla="*/ 174921 w 468632"/>
                  <a:gd name="connsiteY5" fmla="*/ 224010 h 381261"/>
                  <a:gd name="connsiteX6" fmla="*/ 77288 w 468632"/>
                  <a:gd name="connsiteY6" fmla="*/ 135903 h 381261"/>
                  <a:gd name="connsiteX7" fmla="*/ 3470 w 468632"/>
                  <a:gd name="connsiteY7" fmla="*/ 221629 h 381261"/>
                  <a:gd name="connsiteX0" fmla="*/ 3470 w 481001"/>
                  <a:gd name="connsiteY0" fmla="*/ 221469 h 381101"/>
                  <a:gd name="connsiteX1" fmla="*/ 191590 w 481001"/>
                  <a:gd name="connsiteY1" fmla="*/ 381013 h 381101"/>
                  <a:gd name="connsiteX2" fmla="*/ 327080 w 481001"/>
                  <a:gd name="connsiteY2" fmla="*/ 241259 h 381101"/>
                  <a:gd name="connsiteX3" fmla="*/ 465432 w 481001"/>
                  <a:gd name="connsiteY3" fmla="*/ 111932 h 381101"/>
                  <a:gd name="connsiteX4" fmla="*/ 403520 w 481001"/>
                  <a:gd name="connsiteY4" fmla="*/ 2393 h 381101"/>
                  <a:gd name="connsiteX5" fmla="*/ 174921 w 481001"/>
                  <a:gd name="connsiteY5" fmla="*/ 223850 h 381101"/>
                  <a:gd name="connsiteX6" fmla="*/ 77288 w 481001"/>
                  <a:gd name="connsiteY6" fmla="*/ 135743 h 381101"/>
                  <a:gd name="connsiteX7" fmla="*/ 3470 w 481001"/>
                  <a:gd name="connsiteY7" fmla="*/ 221469 h 381101"/>
                  <a:gd name="connsiteX0" fmla="*/ 3470 w 485051"/>
                  <a:gd name="connsiteY0" fmla="*/ 221686 h 381318"/>
                  <a:gd name="connsiteX1" fmla="*/ 191590 w 485051"/>
                  <a:gd name="connsiteY1" fmla="*/ 381230 h 381318"/>
                  <a:gd name="connsiteX2" fmla="*/ 327080 w 485051"/>
                  <a:gd name="connsiteY2" fmla="*/ 241476 h 381318"/>
                  <a:gd name="connsiteX3" fmla="*/ 465432 w 485051"/>
                  <a:gd name="connsiteY3" fmla="*/ 112149 h 381318"/>
                  <a:gd name="connsiteX4" fmla="*/ 403520 w 485051"/>
                  <a:gd name="connsiteY4" fmla="*/ 2610 h 381318"/>
                  <a:gd name="connsiteX5" fmla="*/ 174921 w 485051"/>
                  <a:gd name="connsiteY5" fmla="*/ 224067 h 381318"/>
                  <a:gd name="connsiteX6" fmla="*/ 77288 w 485051"/>
                  <a:gd name="connsiteY6" fmla="*/ 135960 h 381318"/>
                  <a:gd name="connsiteX7" fmla="*/ 3470 w 485051"/>
                  <a:gd name="connsiteY7" fmla="*/ 221686 h 381318"/>
                  <a:gd name="connsiteX0" fmla="*/ 3790 w 485371"/>
                  <a:gd name="connsiteY0" fmla="*/ 221686 h 381318"/>
                  <a:gd name="connsiteX1" fmla="*/ 191910 w 485371"/>
                  <a:gd name="connsiteY1" fmla="*/ 381230 h 381318"/>
                  <a:gd name="connsiteX2" fmla="*/ 327400 w 485371"/>
                  <a:gd name="connsiteY2" fmla="*/ 241476 h 381318"/>
                  <a:gd name="connsiteX3" fmla="*/ 465752 w 485371"/>
                  <a:gd name="connsiteY3" fmla="*/ 112149 h 381318"/>
                  <a:gd name="connsiteX4" fmla="*/ 403840 w 485371"/>
                  <a:gd name="connsiteY4" fmla="*/ 2610 h 381318"/>
                  <a:gd name="connsiteX5" fmla="*/ 175241 w 485371"/>
                  <a:gd name="connsiteY5" fmla="*/ 224067 h 381318"/>
                  <a:gd name="connsiteX6" fmla="*/ 77608 w 485371"/>
                  <a:gd name="connsiteY6" fmla="*/ 135960 h 381318"/>
                  <a:gd name="connsiteX7" fmla="*/ 3790 w 485371"/>
                  <a:gd name="connsiteY7" fmla="*/ 221686 h 381318"/>
                  <a:gd name="connsiteX0" fmla="*/ 3554 w 485135"/>
                  <a:gd name="connsiteY0" fmla="*/ 221686 h 381319"/>
                  <a:gd name="connsiteX1" fmla="*/ 191674 w 485135"/>
                  <a:gd name="connsiteY1" fmla="*/ 381230 h 381319"/>
                  <a:gd name="connsiteX2" fmla="*/ 327164 w 485135"/>
                  <a:gd name="connsiteY2" fmla="*/ 241476 h 381319"/>
                  <a:gd name="connsiteX3" fmla="*/ 465516 w 485135"/>
                  <a:gd name="connsiteY3" fmla="*/ 112149 h 381319"/>
                  <a:gd name="connsiteX4" fmla="*/ 403604 w 485135"/>
                  <a:gd name="connsiteY4" fmla="*/ 2610 h 381319"/>
                  <a:gd name="connsiteX5" fmla="*/ 175005 w 485135"/>
                  <a:gd name="connsiteY5" fmla="*/ 224067 h 381319"/>
                  <a:gd name="connsiteX6" fmla="*/ 79753 w 485135"/>
                  <a:gd name="connsiteY6" fmla="*/ 131197 h 381319"/>
                  <a:gd name="connsiteX7" fmla="*/ 3554 w 485135"/>
                  <a:gd name="connsiteY7" fmla="*/ 221686 h 381319"/>
                  <a:gd name="connsiteX0" fmla="*/ 8294 w 489875"/>
                  <a:gd name="connsiteY0" fmla="*/ 221686 h 381314"/>
                  <a:gd name="connsiteX1" fmla="*/ 196414 w 489875"/>
                  <a:gd name="connsiteY1" fmla="*/ 381230 h 381314"/>
                  <a:gd name="connsiteX2" fmla="*/ 331904 w 489875"/>
                  <a:gd name="connsiteY2" fmla="*/ 241476 h 381314"/>
                  <a:gd name="connsiteX3" fmla="*/ 470256 w 489875"/>
                  <a:gd name="connsiteY3" fmla="*/ 112149 h 381314"/>
                  <a:gd name="connsiteX4" fmla="*/ 408344 w 489875"/>
                  <a:gd name="connsiteY4" fmla="*/ 2610 h 381314"/>
                  <a:gd name="connsiteX5" fmla="*/ 179745 w 489875"/>
                  <a:gd name="connsiteY5" fmla="*/ 224067 h 381314"/>
                  <a:gd name="connsiteX6" fmla="*/ 84493 w 489875"/>
                  <a:gd name="connsiteY6" fmla="*/ 131197 h 381314"/>
                  <a:gd name="connsiteX7" fmla="*/ 8294 w 489875"/>
                  <a:gd name="connsiteY7" fmla="*/ 221686 h 3813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89875" h="381314">
                    <a:moveTo>
                      <a:pt x="8294" y="221686"/>
                    </a:moveTo>
                    <a:cubicBezTo>
                      <a:pt x="41235" y="256215"/>
                      <a:pt x="166292" y="385076"/>
                      <a:pt x="196414" y="381230"/>
                    </a:cubicBezTo>
                    <a:cubicBezTo>
                      <a:pt x="226536" y="377384"/>
                      <a:pt x="217207" y="352998"/>
                      <a:pt x="331904" y="241476"/>
                    </a:cubicBezTo>
                    <a:cubicBezTo>
                      <a:pt x="446601" y="129954"/>
                      <a:pt x="417035" y="154341"/>
                      <a:pt x="470256" y="112149"/>
                    </a:cubicBezTo>
                    <a:cubicBezTo>
                      <a:pt x="523477" y="69957"/>
                      <a:pt x="456763" y="-16043"/>
                      <a:pt x="408344" y="2610"/>
                    </a:cubicBezTo>
                    <a:cubicBezTo>
                      <a:pt x="359926" y="21263"/>
                      <a:pt x="263883" y="128023"/>
                      <a:pt x="179745" y="224067"/>
                    </a:cubicBezTo>
                    <a:cubicBezTo>
                      <a:pt x="147201" y="194698"/>
                      <a:pt x="120212" y="155407"/>
                      <a:pt x="84493" y="131197"/>
                    </a:cubicBezTo>
                    <a:cubicBezTo>
                      <a:pt x="48774" y="106987"/>
                      <a:pt x="-24647" y="187157"/>
                      <a:pt x="8294" y="22168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89058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53" b="0" i="0" u="none" strike="noStrike" kern="0" cap="none" spc="0" normalizeH="0" baseline="0" noProof="0" dirty="0">
                  <a:ln>
                    <a:solidFill>
                      <a:srgbClr val="FFFFFF">
                        <a:alpha val="0"/>
                      </a:srgbClr>
                    </a:solidFill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</a:endParaRPr>
              </a:p>
            </p:txBody>
          </p:sp>
        </p:grpSp>
      </p:grpSp>
      <p:sp>
        <p:nvSpPr>
          <p:cNvPr id="38" name="Rectangle 37"/>
          <p:cNvSpPr/>
          <p:nvPr/>
        </p:nvSpPr>
        <p:spPr>
          <a:xfrm>
            <a:off x="0" y="0"/>
            <a:ext cx="12192000" cy="15709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457200" rIns="457200"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Provide seamless authentication experiences</a:t>
            </a:r>
            <a:endParaRPr kumimoji="0" lang="en-US" sz="4400" b="0" i="0" u="none" strike="noStrike" kern="0" cap="none" spc="0" normalizeH="0" baseline="0" noProof="0" dirty="0">
              <a:ln>
                <a:noFill/>
              </a:ln>
              <a:solidFill>
                <a:srgbClr val="282828"/>
              </a:solidFill>
              <a:effectLst/>
              <a:uLnTx/>
              <a:uFillTx/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49" name="Group 48"/>
          <p:cNvGrpSpPr/>
          <p:nvPr/>
        </p:nvGrpSpPr>
        <p:grpSpPr>
          <a:xfrm>
            <a:off x="0" y="6600607"/>
            <a:ext cx="2029968" cy="257393"/>
            <a:chOff x="10162032" y="6604155"/>
            <a:chExt cx="2029968" cy="257393"/>
          </a:xfrm>
        </p:grpSpPr>
        <p:sp>
          <p:nvSpPr>
            <p:cNvPr id="50" name="Rectangle 49"/>
            <p:cNvSpPr/>
            <p:nvPr/>
          </p:nvSpPr>
          <p:spPr>
            <a:xfrm>
              <a:off x="10838688" y="6605516"/>
              <a:ext cx="676656" cy="251512"/>
            </a:xfrm>
            <a:prstGeom prst="rect">
              <a:avLst/>
            </a:prstGeom>
            <a:solidFill>
              <a:srgbClr val="EDC30D"/>
            </a:solidFill>
            <a:ln w="6350">
              <a:solidFill>
                <a:srgbClr val="EDC30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282828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Embed</a:t>
              </a: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10162032" y="6605516"/>
              <a:ext cx="676656" cy="251512"/>
            </a:xfrm>
            <a:prstGeom prst="rect">
              <a:avLst/>
            </a:prstGeom>
            <a:solidFill>
              <a:srgbClr val="282828"/>
            </a:solidFill>
            <a:ln w="6350">
              <a:solidFill>
                <a:srgbClr val="28282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EDC30D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Create</a:t>
              </a: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11515344" y="6605516"/>
              <a:ext cx="676656" cy="251512"/>
            </a:xfrm>
            <a:prstGeom prst="rect">
              <a:avLst/>
            </a:prstGeom>
            <a:solidFill>
              <a:srgbClr val="282828"/>
            </a:solidFill>
            <a:ln w="6350">
              <a:solidFill>
                <a:srgbClr val="28282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EDC30D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Deploy</a:t>
              </a:r>
            </a:p>
          </p:txBody>
        </p:sp>
        <p:cxnSp>
          <p:nvCxnSpPr>
            <p:cNvPr id="53" name="Straight Connector 52"/>
            <p:cNvCxnSpPr/>
            <p:nvPr/>
          </p:nvCxnSpPr>
          <p:spPr>
            <a:xfrm>
              <a:off x="11515344" y="6604155"/>
              <a:ext cx="0" cy="25603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>
              <a:off x="10838688" y="6605516"/>
              <a:ext cx="0" cy="25603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03476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9" grpId="0" animBg="1"/>
      <p:bldP spid="2" grpId="0" animBg="1"/>
      <p:bldP spid="26" grpId="0" animBg="1"/>
      <p:bldP spid="30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50"/>
          <p:cNvSpPr/>
          <p:nvPr/>
        </p:nvSpPr>
        <p:spPr bwMode="auto">
          <a:xfrm>
            <a:off x="8758772" y="1485140"/>
            <a:ext cx="3047811" cy="4945380"/>
          </a:xfrm>
          <a:prstGeom prst="rect">
            <a:avLst/>
          </a:prstGeom>
          <a:solidFill>
            <a:srgbClr val="EDC30D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10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961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8758771" y="1473672"/>
            <a:ext cx="3047812" cy="622056"/>
          </a:xfrm>
          <a:prstGeom prst="rect">
            <a:avLst/>
          </a:prstGeom>
          <a:solidFill>
            <a:srgbClr val="EDC30D"/>
          </a:solidFill>
        </p:spPr>
        <p:txBody>
          <a:bodyPr wrap="square" lIns="179285" tIns="143428" rIns="179285" bIns="143428" rtlCol="0">
            <a:spAutoFit/>
          </a:bodyPr>
          <a:lstStyle/>
          <a:p>
            <a:pPr marL="0" marR="0" lvl="0" indent="0" defTabSz="896386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+mj-lt"/>
                <a:ea typeface="Segoe UI Black" panose="020B0A02040204020203" pitchFamily="34" charset="0"/>
                <a:cs typeface="Segoe UI Black" panose="020B0A02040204020203" pitchFamily="34" charset="0"/>
              </a:rPr>
              <a:t>Power BI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988035" y="2268207"/>
            <a:ext cx="1972511" cy="806774"/>
          </a:xfrm>
          <a:prstGeom prst="rect">
            <a:avLst/>
          </a:prstGeom>
          <a:solidFill>
            <a:srgbClr val="282828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8288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defTabSz="91410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61" b="0" i="0" u="none" strike="noStrike" kern="0" cap="none" spc="0" normalizeH="0" baseline="0" noProof="0" dirty="0">
                <a:ln>
                  <a:noFill/>
                </a:ln>
                <a:solidFill>
                  <a:srgbClr val="F2F2F2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Users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985104" y="4214083"/>
            <a:ext cx="1946970" cy="806774"/>
          </a:xfrm>
          <a:prstGeom prst="rect">
            <a:avLst/>
          </a:prstGeom>
          <a:solidFill>
            <a:srgbClr val="282828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8288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defTabSz="91410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61" b="0" i="0" u="none" strike="noStrike" kern="0" cap="none" spc="0" normalizeH="0" baseline="0" noProof="0" dirty="0">
                <a:ln>
                  <a:noFill/>
                </a:ln>
                <a:solidFill>
                  <a:srgbClr val="F2F2F2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Permissions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988036" y="3246668"/>
            <a:ext cx="1946970" cy="806774"/>
          </a:xfrm>
          <a:prstGeom prst="rect">
            <a:avLst/>
          </a:prstGeom>
          <a:solidFill>
            <a:srgbClr val="282828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8288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defTabSz="91410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61" b="0" i="0" u="none" strike="noStrike" kern="0" cap="none" spc="0" normalizeH="0" baseline="0" noProof="0" dirty="0">
                <a:ln>
                  <a:noFill/>
                </a:ln>
                <a:solidFill>
                  <a:srgbClr val="F2F2F2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Auth. providers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985103" y="5282314"/>
            <a:ext cx="1946971" cy="806774"/>
          </a:xfrm>
          <a:prstGeom prst="rect">
            <a:avLst/>
          </a:prstGeom>
          <a:solidFill>
            <a:srgbClr val="282828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8288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defTabSz="91410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61" b="0" i="0" u="none" strike="noStrike" kern="0" cap="none" spc="0" normalizeH="0" baseline="0" noProof="0" dirty="0">
                <a:ln>
                  <a:noFill/>
                </a:ln>
                <a:solidFill>
                  <a:srgbClr val="F2F2F2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API keys</a:t>
            </a:r>
          </a:p>
        </p:txBody>
      </p:sp>
      <p:sp>
        <p:nvSpPr>
          <p:cNvPr id="27" name="Bent Arrow 26"/>
          <p:cNvSpPr/>
          <p:nvPr/>
        </p:nvSpPr>
        <p:spPr bwMode="auto">
          <a:xfrm rot="5400000" flipH="1" flipV="1">
            <a:off x="6014496" y="3125771"/>
            <a:ext cx="1295400" cy="3986040"/>
          </a:xfrm>
          <a:prstGeom prst="bentArrow">
            <a:avLst>
              <a:gd name="adj1" fmla="val 14334"/>
              <a:gd name="adj2" fmla="val 15613"/>
              <a:gd name="adj3" fmla="val 16541"/>
              <a:gd name="adj4" fmla="val 32069"/>
            </a:avLst>
          </a:prstGeom>
          <a:solidFill>
            <a:srgbClr val="EDC30D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3719171" y="3246668"/>
            <a:ext cx="2841286" cy="1094778"/>
          </a:xfrm>
          <a:prstGeom prst="rect">
            <a:avLst/>
          </a:prstGeom>
          <a:noFill/>
          <a:ln>
            <a:solidFill>
              <a:srgbClr val="EDC30D"/>
            </a:solidFill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defTabSz="91410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Token</a:t>
            </a:r>
          </a:p>
          <a:p>
            <a:pPr marL="0" marR="0" lvl="0" indent="0" defTabSz="91410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</a:rPr>
              <a:t>+ Claim: Can view Report 1</a:t>
            </a:r>
          </a:p>
          <a:p>
            <a:pPr marL="0" marR="0" lvl="0" indent="0" defTabSz="91410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</a:rPr>
              <a:t>+ Expiration: 5 minutes</a:t>
            </a:r>
          </a:p>
        </p:txBody>
      </p:sp>
      <p:sp>
        <p:nvSpPr>
          <p:cNvPr id="23" name="Freeform 22"/>
          <p:cNvSpPr/>
          <p:nvPr/>
        </p:nvSpPr>
        <p:spPr>
          <a:xfrm>
            <a:off x="3719171" y="2266417"/>
            <a:ext cx="707957" cy="808168"/>
          </a:xfrm>
          <a:custGeom>
            <a:avLst/>
            <a:gdLst>
              <a:gd name="connsiteX0" fmla="*/ 599650 w 1199300"/>
              <a:gd name="connsiteY0" fmla="*/ 88729 h 1369060"/>
              <a:gd name="connsiteX1" fmla="*/ 270362 w 1199300"/>
              <a:gd name="connsiteY1" fmla="*/ 418017 h 1369060"/>
              <a:gd name="connsiteX2" fmla="*/ 599650 w 1199300"/>
              <a:gd name="connsiteY2" fmla="*/ 747305 h 1369060"/>
              <a:gd name="connsiteX3" fmla="*/ 928938 w 1199300"/>
              <a:gd name="connsiteY3" fmla="*/ 418017 h 1369060"/>
              <a:gd name="connsiteX4" fmla="*/ 599650 w 1199300"/>
              <a:gd name="connsiteY4" fmla="*/ 88729 h 1369060"/>
              <a:gd name="connsiteX5" fmla="*/ 599651 w 1199300"/>
              <a:gd name="connsiteY5" fmla="*/ 0 h 1369060"/>
              <a:gd name="connsiteX6" fmla="*/ 1017668 w 1199300"/>
              <a:gd name="connsiteY6" fmla="*/ 418017 h 1369060"/>
              <a:gd name="connsiteX7" fmla="*/ 833368 w 1199300"/>
              <a:gd name="connsiteY7" fmla="*/ 764643 h 1369060"/>
              <a:gd name="connsiteX8" fmla="*/ 772437 w 1199300"/>
              <a:gd name="connsiteY8" fmla="*/ 797716 h 1369060"/>
              <a:gd name="connsiteX9" fmla="*/ 833061 w 1199300"/>
              <a:gd name="connsiteY9" fmla="*/ 816535 h 1369060"/>
              <a:gd name="connsiteX10" fmla="*/ 1199300 w 1199300"/>
              <a:gd name="connsiteY10" fmla="*/ 1369060 h 1369060"/>
              <a:gd name="connsiteX11" fmla="*/ 1092443 w 1199300"/>
              <a:gd name="connsiteY11" fmla="*/ 1369060 h 1369060"/>
              <a:gd name="connsiteX12" fmla="*/ 599650 w 1199300"/>
              <a:gd name="connsiteY12" fmla="*/ 876268 h 1369060"/>
              <a:gd name="connsiteX13" fmla="*/ 106857 w 1199300"/>
              <a:gd name="connsiteY13" fmla="*/ 1369060 h 1369060"/>
              <a:gd name="connsiteX14" fmla="*/ 0 w 1199300"/>
              <a:gd name="connsiteY14" fmla="*/ 1369060 h 1369060"/>
              <a:gd name="connsiteX15" fmla="*/ 366239 w 1199300"/>
              <a:gd name="connsiteY15" fmla="*/ 816535 h 1369060"/>
              <a:gd name="connsiteX16" fmla="*/ 426865 w 1199300"/>
              <a:gd name="connsiteY16" fmla="*/ 797716 h 1369060"/>
              <a:gd name="connsiteX17" fmla="*/ 365934 w 1199300"/>
              <a:gd name="connsiteY17" fmla="*/ 764643 h 1369060"/>
              <a:gd name="connsiteX18" fmla="*/ 181634 w 1199300"/>
              <a:gd name="connsiteY18" fmla="*/ 418017 h 1369060"/>
              <a:gd name="connsiteX19" fmla="*/ 599651 w 1199300"/>
              <a:gd name="connsiteY19" fmla="*/ 0 h 1369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199300" h="1369060">
                <a:moveTo>
                  <a:pt x="599650" y="88729"/>
                </a:moveTo>
                <a:cubicBezTo>
                  <a:pt x="417789" y="88729"/>
                  <a:pt x="270362" y="236156"/>
                  <a:pt x="270362" y="418017"/>
                </a:cubicBezTo>
                <a:cubicBezTo>
                  <a:pt x="270362" y="599878"/>
                  <a:pt x="417789" y="747305"/>
                  <a:pt x="599650" y="747305"/>
                </a:cubicBezTo>
                <a:cubicBezTo>
                  <a:pt x="781511" y="747305"/>
                  <a:pt x="928938" y="599878"/>
                  <a:pt x="928938" y="418017"/>
                </a:cubicBezTo>
                <a:cubicBezTo>
                  <a:pt x="928938" y="236156"/>
                  <a:pt x="781511" y="88729"/>
                  <a:pt x="599650" y="88729"/>
                </a:cubicBezTo>
                <a:close/>
                <a:moveTo>
                  <a:pt x="599651" y="0"/>
                </a:moveTo>
                <a:cubicBezTo>
                  <a:pt x="830515" y="0"/>
                  <a:pt x="1017668" y="187153"/>
                  <a:pt x="1017668" y="418017"/>
                </a:cubicBezTo>
                <a:cubicBezTo>
                  <a:pt x="1017668" y="562307"/>
                  <a:pt x="944561" y="689522"/>
                  <a:pt x="833368" y="764643"/>
                </a:cubicBezTo>
                <a:lnTo>
                  <a:pt x="772437" y="797716"/>
                </a:lnTo>
                <a:lnTo>
                  <a:pt x="833061" y="816535"/>
                </a:lnTo>
                <a:cubicBezTo>
                  <a:pt x="1048285" y="907566"/>
                  <a:pt x="1199300" y="1120678"/>
                  <a:pt x="1199300" y="1369060"/>
                </a:cubicBezTo>
                <a:lnTo>
                  <a:pt x="1092443" y="1369060"/>
                </a:lnTo>
                <a:cubicBezTo>
                  <a:pt x="1092443" y="1096898"/>
                  <a:pt x="871812" y="876268"/>
                  <a:pt x="599650" y="876268"/>
                </a:cubicBezTo>
                <a:cubicBezTo>
                  <a:pt x="327488" y="876268"/>
                  <a:pt x="106857" y="1096898"/>
                  <a:pt x="106857" y="1369060"/>
                </a:cubicBezTo>
                <a:lnTo>
                  <a:pt x="0" y="1369060"/>
                </a:lnTo>
                <a:cubicBezTo>
                  <a:pt x="0" y="1120678"/>
                  <a:pt x="151016" y="907566"/>
                  <a:pt x="366239" y="816535"/>
                </a:cubicBezTo>
                <a:lnTo>
                  <a:pt x="426865" y="797716"/>
                </a:lnTo>
                <a:lnTo>
                  <a:pt x="365934" y="764643"/>
                </a:lnTo>
                <a:cubicBezTo>
                  <a:pt x="254741" y="689522"/>
                  <a:pt x="181634" y="562307"/>
                  <a:pt x="181634" y="418017"/>
                </a:cubicBezTo>
                <a:cubicBezTo>
                  <a:pt x="181634" y="187153"/>
                  <a:pt x="368787" y="0"/>
                  <a:pt x="599651" y="0"/>
                </a:cubicBezTo>
                <a:close/>
              </a:path>
            </a:pathLst>
          </a:cu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4846320" y="2124816"/>
            <a:ext cx="3843087" cy="609565"/>
            <a:chOff x="4846320" y="2095096"/>
            <a:chExt cx="3843087" cy="609565"/>
          </a:xfrm>
        </p:grpSpPr>
        <p:sp>
          <p:nvSpPr>
            <p:cNvPr id="33" name="Right Arrow 32"/>
            <p:cNvSpPr/>
            <p:nvPr/>
          </p:nvSpPr>
          <p:spPr>
            <a:xfrm>
              <a:off x="4846320" y="2334437"/>
              <a:ext cx="3843087" cy="370224"/>
            </a:xfrm>
            <a:prstGeom prst="rightArrow">
              <a:avLst/>
            </a:prstGeom>
            <a:solidFill>
              <a:srgbClr val="EDC3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5421133" y="2095096"/>
              <a:ext cx="2178880" cy="337015"/>
            </a:xfrm>
            <a:prstGeom prst="rect">
              <a:avLst/>
            </a:prstGeom>
            <a:noFill/>
          </p:spPr>
          <p:txBody>
            <a:bodyPr wrap="square" lIns="91440" tIns="91440" rIns="91440" bIns="91440" rtlCol="0">
              <a:spAutoFit/>
            </a:bodyPr>
            <a:lstStyle/>
            <a:p>
              <a:pPr marL="0" marR="0" lvl="0" indent="0" algn="ctr" defTabSz="896386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82828"/>
                  </a:solidFill>
                  <a:effectLst/>
                  <a:uLnTx/>
                  <a:uFillTx/>
                  <a:latin typeface="Segoe UI Semibold" panose="020B0702040204020203" pitchFamily="34" charset="0"/>
                  <a:cs typeface="Segoe UI Semibold" panose="020B0702040204020203" pitchFamily="34" charset="0"/>
                </a:rPr>
                <a:t>User requests to view Report 1</a:t>
              </a:r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5051195" y="4457582"/>
            <a:ext cx="2005614" cy="337015"/>
          </a:xfrm>
          <a:prstGeom prst="rect">
            <a:avLst/>
          </a:prstGeom>
          <a:noFill/>
        </p:spPr>
        <p:txBody>
          <a:bodyPr wrap="square" lIns="91440" tIns="91440" rIns="91440" bIns="91440" rtlCol="0">
            <a:spAutoFit/>
          </a:bodyPr>
          <a:lstStyle/>
          <a:p>
            <a:pPr marL="0" marR="0" lvl="0" indent="0" defTabSz="896386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Segoe UI Semibold" panose="020B0702040204020203" pitchFamily="34" charset="0"/>
                <a:cs typeface="Segoe UI Semibold" panose="020B0702040204020203" pitchFamily="34" charset="0"/>
              </a:rPr>
              <a:t>Validate token</a:t>
            </a:r>
          </a:p>
        </p:txBody>
      </p:sp>
      <p:grpSp>
        <p:nvGrpSpPr>
          <p:cNvPr id="37" name="Group 36"/>
          <p:cNvGrpSpPr/>
          <p:nvPr/>
        </p:nvGrpSpPr>
        <p:grpSpPr>
          <a:xfrm>
            <a:off x="6315933" y="3049575"/>
            <a:ext cx="424791" cy="424791"/>
            <a:chOff x="6560457" y="2743630"/>
            <a:chExt cx="424791" cy="424791"/>
          </a:xfrm>
        </p:grpSpPr>
        <p:sp>
          <p:nvSpPr>
            <p:cNvPr id="38" name="Oval 37"/>
            <p:cNvSpPr/>
            <p:nvPr/>
          </p:nvSpPr>
          <p:spPr bwMode="auto">
            <a:xfrm>
              <a:off x="6560457" y="2743630"/>
              <a:ext cx="424791" cy="424791"/>
            </a:xfrm>
            <a:prstGeom prst="ellipse">
              <a:avLst/>
            </a:prstGeom>
            <a:solidFill>
              <a:srgbClr val="F2F2F2"/>
            </a:solidFill>
            <a:ln w="3175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endParaRPr>
            </a:p>
          </p:txBody>
        </p:sp>
        <p:grpSp>
          <p:nvGrpSpPr>
            <p:cNvPr id="39" name="Group 38"/>
            <p:cNvGrpSpPr/>
            <p:nvPr/>
          </p:nvGrpSpPr>
          <p:grpSpPr>
            <a:xfrm>
              <a:off x="6560457" y="2743630"/>
              <a:ext cx="424791" cy="424791"/>
              <a:chOff x="8257201" y="4912135"/>
              <a:chExt cx="777240" cy="777240"/>
            </a:xfrm>
            <a:solidFill>
              <a:srgbClr val="EDC30D"/>
            </a:solidFill>
          </p:grpSpPr>
          <p:sp>
            <p:nvSpPr>
              <p:cNvPr id="40" name="Oval 37"/>
              <p:cNvSpPr/>
              <p:nvPr/>
            </p:nvSpPr>
            <p:spPr>
              <a:xfrm>
                <a:off x="8257201" y="4912135"/>
                <a:ext cx="777240" cy="777240"/>
              </a:xfrm>
              <a:custGeom>
                <a:avLst/>
                <a:gdLst/>
                <a:ahLst/>
                <a:cxnLst/>
                <a:rect l="l" t="t" r="r" b="b"/>
                <a:pathLst>
                  <a:path w="777240" h="777240">
                    <a:moveTo>
                      <a:pt x="388620" y="32004"/>
                    </a:moveTo>
                    <a:cubicBezTo>
                      <a:pt x="191666" y="32004"/>
                      <a:pt x="32004" y="191666"/>
                      <a:pt x="32004" y="388620"/>
                    </a:cubicBezTo>
                    <a:cubicBezTo>
                      <a:pt x="32004" y="585574"/>
                      <a:pt x="191666" y="745236"/>
                      <a:pt x="388620" y="745236"/>
                    </a:cubicBezTo>
                    <a:cubicBezTo>
                      <a:pt x="585574" y="745236"/>
                      <a:pt x="745236" y="585574"/>
                      <a:pt x="745236" y="388620"/>
                    </a:cubicBezTo>
                    <a:cubicBezTo>
                      <a:pt x="745236" y="191666"/>
                      <a:pt x="585574" y="32004"/>
                      <a:pt x="388620" y="32004"/>
                    </a:cubicBezTo>
                    <a:close/>
                    <a:moveTo>
                      <a:pt x="388620" y="0"/>
                    </a:moveTo>
                    <a:cubicBezTo>
                      <a:pt x="603249" y="0"/>
                      <a:pt x="777240" y="173991"/>
                      <a:pt x="777240" y="388620"/>
                    </a:cubicBezTo>
                    <a:cubicBezTo>
                      <a:pt x="777240" y="603249"/>
                      <a:pt x="603249" y="777240"/>
                      <a:pt x="388620" y="777240"/>
                    </a:cubicBezTo>
                    <a:cubicBezTo>
                      <a:pt x="173991" y="777240"/>
                      <a:pt x="0" y="603249"/>
                      <a:pt x="0" y="388620"/>
                    </a:cubicBezTo>
                    <a:cubicBezTo>
                      <a:pt x="0" y="173991"/>
                      <a:pt x="173991" y="0"/>
                      <a:pt x="38862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89058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53" b="0" i="0" u="none" strike="noStrike" kern="0" cap="none" spc="0" normalizeH="0" baseline="0" noProof="0" dirty="0">
                  <a:ln>
                    <a:solidFill>
                      <a:srgbClr val="FFFFFF">
                        <a:alpha val="0"/>
                      </a:srgbClr>
                    </a:solidFill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</a:endParaRPr>
              </a:p>
            </p:txBody>
          </p:sp>
          <p:sp>
            <p:nvSpPr>
              <p:cNvPr id="41" name="Freeform 40"/>
              <p:cNvSpPr/>
              <p:nvPr/>
            </p:nvSpPr>
            <p:spPr>
              <a:xfrm>
                <a:off x="8400884" y="5110098"/>
                <a:ext cx="489875" cy="381314"/>
              </a:xfrm>
              <a:custGeom>
                <a:avLst/>
                <a:gdLst>
                  <a:gd name="connsiteX0" fmla="*/ 0 w 464344"/>
                  <a:gd name="connsiteY0" fmla="*/ 211932 h 400050"/>
                  <a:gd name="connsiteX1" fmla="*/ 169069 w 464344"/>
                  <a:gd name="connsiteY1" fmla="*/ 400050 h 400050"/>
                  <a:gd name="connsiteX2" fmla="*/ 464344 w 464344"/>
                  <a:gd name="connsiteY2" fmla="*/ 90488 h 400050"/>
                  <a:gd name="connsiteX3" fmla="*/ 397669 w 464344"/>
                  <a:gd name="connsiteY3" fmla="*/ 0 h 400050"/>
                  <a:gd name="connsiteX4" fmla="*/ 166688 w 464344"/>
                  <a:gd name="connsiteY4" fmla="*/ 209550 h 400050"/>
                  <a:gd name="connsiteX5" fmla="*/ 76200 w 464344"/>
                  <a:gd name="connsiteY5" fmla="*/ 121444 h 400050"/>
                  <a:gd name="connsiteX6" fmla="*/ 0 w 464344"/>
                  <a:gd name="connsiteY6" fmla="*/ 211932 h 400050"/>
                  <a:gd name="connsiteX0" fmla="*/ 0 w 464344"/>
                  <a:gd name="connsiteY0" fmla="*/ 211932 h 400050"/>
                  <a:gd name="connsiteX1" fmla="*/ 169069 w 464344"/>
                  <a:gd name="connsiteY1" fmla="*/ 400050 h 400050"/>
                  <a:gd name="connsiteX2" fmla="*/ 464344 w 464344"/>
                  <a:gd name="connsiteY2" fmla="*/ 90488 h 400050"/>
                  <a:gd name="connsiteX3" fmla="*/ 397669 w 464344"/>
                  <a:gd name="connsiteY3" fmla="*/ 0 h 400050"/>
                  <a:gd name="connsiteX4" fmla="*/ 166688 w 464344"/>
                  <a:gd name="connsiteY4" fmla="*/ 209550 h 400050"/>
                  <a:gd name="connsiteX5" fmla="*/ 76200 w 464344"/>
                  <a:gd name="connsiteY5" fmla="*/ 121444 h 400050"/>
                  <a:gd name="connsiteX6" fmla="*/ 0 w 464344"/>
                  <a:gd name="connsiteY6" fmla="*/ 211932 h 400050"/>
                  <a:gd name="connsiteX0" fmla="*/ 0 w 464344"/>
                  <a:gd name="connsiteY0" fmla="*/ 211932 h 400050"/>
                  <a:gd name="connsiteX1" fmla="*/ 169069 w 464344"/>
                  <a:gd name="connsiteY1" fmla="*/ 400050 h 400050"/>
                  <a:gd name="connsiteX2" fmla="*/ 464344 w 464344"/>
                  <a:gd name="connsiteY2" fmla="*/ 90488 h 400050"/>
                  <a:gd name="connsiteX3" fmla="*/ 397669 w 464344"/>
                  <a:gd name="connsiteY3" fmla="*/ 0 h 400050"/>
                  <a:gd name="connsiteX4" fmla="*/ 166688 w 464344"/>
                  <a:gd name="connsiteY4" fmla="*/ 209550 h 400050"/>
                  <a:gd name="connsiteX5" fmla="*/ 76200 w 464344"/>
                  <a:gd name="connsiteY5" fmla="*/ 121444 h 400050"/>
                  <a:gd name="connsiteX6" fmla="*/ 0 w 464344"/>
                  <a:gd name="connsiteY6" fmla="*/ 211932 h 400050"/>
                  <a:gd name="connsiteX0" fmla="*/ 0 w 464344"/>
                  <a:gd name="connsiteY0" fmla="*/ 211932 h 401791"/>
                  <a:gd name="connsiteX1" fmla="*/ 169069 w 464344"/>
                  <a:gd name="connsiteY1" fmla="*/ 400050 h 401791"/>
                  <a:gd name="connsiteX2" fmla="*/ 464344 w 464344"/>
                  <a:gd name="connsiteY2" fmla="*/ 90488 h 401791"/>
                  <a:gd name="connsiteX3" fmla="*/ 397669 w 464344"/>
                  <a:gd name="connsiteY3" fmla="*/ 0 h 401791"/>
                  <a:gd name="connsiteX4" fmla="*/ 166688 w 464344"/>
                  <a:gd name="connsiteY4" fmla="*/ 209550 h 401791"/>
                  <a:gd name="connsiteX5" fmla="*/ 76200 w 464344"/>
                  <a:gd name="connsiteY5" fmla="*/ 121444 h 401791"/>
                  <a:gd name="connsiteX6" fmla="*/ 0 w 464344"/>
                  <a:gd name="connsiteY6" fmla="*/ 211932 h 401791"/>
                  <a:gd name="connsiteX0" fmla="*/ 0 w 464344"/>
                  <a:gd name="connsiteY0" fmla="*/ 211932 h 400155"/>
                  <a:gd name="connsiteX1" fmla="*/ 169069 w 464344"/>
                  <a:gd name="connsiteY1" fmla="*/ 400050 h 400155"/>
                  <a:gd name="connsiteX2" fmla="*/ 464344 w 464344"/>
                  <a:gd name="connsiteY2" fmla="*/ 90488 h 400155"/>
                  <a:gd name="connsiteX3" fmla="*/ 397669 w 464344"/>
                  <a:gd name="connsiteY3" fmla="*/ 0 h 400155"/>
                  <a:gd name="connsiteX4" fmla="*/ 166688 w 464344"/>
                  <a:gd name="connsiteY4" fmla="*/ 209550 h 400155"/>
                  <a:gd name="connsiteX5" fmla="*/ 76200 w 464344"/>
                  <a:gd name="connsiteY5" fmla="*/ 121444 h 400155"/>
                  <a:gd name="connsiteX6" fmla="*/ 0 w 464344"/>
                  <a:gd name="connsiteY6" fmla="*/ 211932 h 400155"/>
                  <a:gd name="connsiteX0" fmla="*/ 0 w 464344"/>
                  <a:gd name="connsiteY0" fmla="*/ 211932 h 400141"/>
                  <a:gd name="connsiteX1" fmla="*/ 169069 w 464344"/>
                  <a:gd name="connsiteY1" fmla="*/ 400050 h 400141"/>
                  <a:gd name="connsiteX2" fmla="*/ 464344 w 464344"/>
                  <a:gd name="connsiteY2" fmla="*/ 90488 h 400141"/>
                  <a:gd name="connsiteX3" fmla="*/ 397669 w 464344"/>
                  <a:gd name="connsiteY3" fmla="*/ 0 h 400141"/>
                  <a:gd name="connsiteX4" fmla="*/ 166688 w 464344"/>
                  <a:gd name="connsiteY4" fmla="*/ 209550 h 400141"/>
                  <a:gd name="connsiteX5" fmla="*/ 76200 w 464344"/>
                  <a:gd name="connsiteY5" fmla="*/ 121444 h 400141"/>
                  <a:gd name="connsiteX6" fmla="*/ 0 w 464344"/>
                  <a:gd name="connsiteY6" fmla="*/ 211932 h 400141"/>
                  <a:gd name="connsiteX0" fmla="*/ 0 w 464344"/>
                  <a:gd name="connsiteY0" fmla="*/ 211932 h 400141"/>
                  <a:gd name="connsiteX1" fmla="*/ 169069 w 464344"/>
                  <a:gd name="connsiteY1" fmla="*/ 400050 h 400141"/>
                  <a:gd name="connsiteX2" fmla="*/ 464344 w 464344"/>
                  <a:gd name="connsiteY2" fmla="*/ 90488 h 400141"/>
                  <a:gd name="connsiteX3" fmla="*/ 397669 w 464344"/>
                  <a:gd name="connsiteY3" fmla="*/ 0 h 400141"/>
                  <a:gd name="connsiteX4" fmla="*/ 166688 w 464344"/>
                  <a:gd name="connsiteY4" fmla="*/ 209550 h 400141"/>
                  <a:gd name="connsiteX5" fmla="*/ 76200 w 464344"/>
                  <a:gd name="connsiteY5" fmla="*/ 121444 h 400141"/>
                  <a:gd name="connsiteX6" fmla="*/ 0 w 464344"/>
                  <a:gd name="connsiteY6" fmla="*/ 211932 h 400141"/>
                  <a:gd name="connsiteX0" fmla="*/ 0 w 464344"/>
                  <a:gd name="connsiteY0" fmla="*/ 211932 h 400141"/>
                  <a:gd name="connsiteX1" fmla="*/ 169069 w 464344"/>
                  <a:gd name="connsiteY1" fmla="*/ 400050 h 400141"/>
                  <a:gd name="connsiteX2" fmla="*/ 464344 w 464344"/>
                  <a:gd name="connsiteY2" fmla="*/ 90488 h 400141"/>
                  <a:gd name="connsiteX3" fmla="*/ 397669 w 464344"/>
                  <a:gd name="connsiteY3" fmla="*/ 0 h 400141"/>
                  <a:gd name="connsiteX4" fmla="*/ 166688 w 464344"/>
                  <a:gd name="connsiteY4" fmla="*/ 209550 h 400141"/>
                  <a:gd name="connsiteX5" fmla="*/ 76200 w 464344"/>
                  <a:gd name="connsiteY5" fmla="*/ 121444 h 400141"/>
                  <a:gd name="connsiteX6" fmla="*/ 0 w 464344"/>
                  <a:gd name="connsiteY6" fmla="*/ 211932 h 400141"/>
                  <a:gd name="connsiteX0" fmla="*/ 0 w 464344"/>
                  <a:gd name="connsiteY0" fmla="*/ 211932 h 400141"/>
                  <a:gd name="connsiteX1" fmla="*/ 169069 w 464344"/>
                  <a:gd name="connsiteY1" fmla="*/ 400050 h 400141"/>
                  <a:gd name="connsiteX2" fmla="*/ 464344 w 464344"/>
                  <a:gd name="connsiteY2" fmla="*/ 90488 h 400141"/>
                  <a:gd name="connsiteX3" fmla="*/ 397669 w 464344"/>
                  <a:gd name="connsiteY3" fmla="*/ 0 h 400141"/>
                  <a:gd name="connsiteX4" fmla="*/ 166688 w 464344"/>
                  <a:gd name="connsiteY4" fmla="*/ 209550 h 400141"/>
                  <a:gd name="connsiteX5" fmla="*/ 76200 w 464344"/>
                  <a:gd name="connsiteY5" fmla="*/ 121444 h 400141"/>
                  <a:gd name="connsiteX6" fmla="*/ 0 w 464344"/>
                  <a:gd name="connsiteY6" fmla="*/ 211932 h 400141"/>
                  <a:gd name="connsiteX0" fmla="*/ 0 w 464344"/>
                  <a:gd name="connsiteY0" fmla="*/ 211932 h 400141"/>
                  <a:gd name="connsiteX1" fmla="*/ 169069 w 464344"/>
                  <a:gd name="connsiteY1" fmla="*/ 400050 h 400141"/>
                  <a:gd name="connsiteX2" fmla="*/ 464344 w 464344"/>
                  <a:gd name="connsiteY2" fmla="*/ 90488 h 400141"/>
                  <a:gd name="connsiteX3" fmla="*/ 397669 w 464344"/>
                  <a:gd name="connsiteY3" fmla="*/ 0 h 400141"/>
                  <a:gd name="connsiteX4" fmla="*/ 166688 w 464344"/>
                  <a:gd name="connsiteY4" fmla="*/ 209550 h 400141"/>
                  <a:gd name="connsiteX5" fmla="*/ 76200 w 464344"/>
                  <a:gd name="connsiteY5" fmla="*/ 121444 h 400141"/>
                  <a:gd name="connsiteX6" fmla="*/ 0 w 464344"/>
                  <a:gd name="connsiteY6" fmla="*/ 211932 h 400141"/>
                  <a:gd name="connsiteX0" fmla="*/ 0 w 464344"/>
                  <a:gd name="connsiteY0" fmla="*/ 211932 h 400141"/>
                  <a:gd name="connsiteX1" fmla="*/ 169069 w 464344"/>
                  <a:gd name="connsiteY1" fmla="*/ 400050 h 400141"/>
                  <a:gd name="connsiteX2" fmla="*/ 464344 w 464344"/>
                  <a:gd name="connsiteY2" fmla="*/ 90488 h 400141"/>
                  <a:gd name="connsiteX3" fmla="*/ 397669 w 464344"/>
                  <a:gd name="connsiteY3" fmla="*/ 0 h 400141"/>
                  <a:gd name="connsiteX4" fmla="*/ 166688 w 464344"/>
                  <a:gd name="connsiteY4" fmla="*/ 209550 h 400141"/>
                  <a:gd name="connsiteX5" fmla="*/ 76200 w 464344"/>
                  <a:gd name="connsiteY5" fmla="*/ 121444 h 400141"/>
                  <a:gd name="connsiteX6" fmla="*/ 0 w 464344"/>
                  <a:gd name="connsiteY6" fmla="*/ 211932 h 400141"/>
                  <a:gd name="connsiteX0" fmla="*/ 0 w 471488"/>
                  <a:gd name="connsiteY0" fmla="*/ 211932 h 401670"/>
                  <a:gd name="connsiteX1" fmla="*/ 169069 w 471488"/>
                  <a:gd name="connsiteY1" fmla="*/ 400050 h 401670"/>
                  <a:gd name="connsiteX2" fmla="*/ 471488 w 471488"/>
                  <a:gd name="connsiteY2" fmla="*/ 95251 h 401670"/>
                  <a:gd name="connsiteX3" fmla="*/ 397669 w 471488"/>
                  <a:gd name="connsiteY3" fmla="*/ 0 h 401670"/>
                  <a:gd name="connsiteX4" fmla="*/ 166688 w 471488"/>
                  <a:gd name="connsiteY4" fmla="*/ 209550 h 401670"/>
                  <a:gd name="connsiteX5" fmla="*/ 76200 w 471488"/>
                  <a:gd name="connsiteY5" fmla="*/ 121444 h 401670"/>
                  <a:gd name="connsiteX6" fmla="*/ 0 w 471488"/>
                  <a:gd name="connsiteY6" fmla="*/ 211932 h 401670"/>
                  <a:gd name="connsiteX0" fmla="*/ 0 w 471488"/>
                  <a:gd name="connsiteY0" fmla="*/ 211932 h 400100"/>
                  <a:gd name="connsiteX1" fmla="*/ 169069 w 471488"/>
                  <a:gd name="connsiteY1" fmla="*/ 400050 h 400100"/>
                  <a:gd name="connsiteX2" fmla="*/ 471488 w 471488"/>
                  <a:gd name="connsiteY2" fmla="*/ 95251 h 400100"/>
                  <a:gd name="connsiteX3" fmla="*/ 397669 w 471488"/>
                  <a:gd name="connsiteY3" fmla="*/ 0 h 400100"/>
                  <a:gd name="connsiteX4" fmla="*/ 166688 w 471488"/>
                  <a:gd name="connsiteY4" fmla="*/ 209550 h 400100"/>
                  <a:gd name="connsiteX5" fmla="*/ 76200 w 471488"/>
                  <a:gd name="connsiteY5" fmla="*/ 121444 h 400100"/>
                  <a:gd name="connsiteX6" fmla="*/ 0 w 471488"/>
                  <a:gd name="connsiteY6" fmla="*/ 211932 h 400100"/>
                  <a:gd name="connsiteX0" fmla="*/ 0 w 471488"/>
                  <a:gd name="connsiteY0" fmla="*/ 211932 h 400182"/>
                  <a:gd name="connsiteX1" fmla="*/ 169069 w 471488"/>
                  <a:gd name="connsiteY1" fmla="*/ 400050 h 400182"/>
                  <a:gd name="connsiteX2" fmla="*/ 471488 w 471488"/>
                  <a:gd name="connsiteY2" fmla="*/ 95251 h 400182"/>
                  <a:gd name="connsiteX3" fmla="*/ 397669 w 471488"/>
                  <a:gd name="connsiteY3" fmla="*/ 0 h 400182"/>
                  <a:gd name="connsiteX4" fmla="*/ 166688 w 471488"/>
                  <a:gd name="connsiteY4" fmla="*/ 209550 h 400182"/>
                  <a:gd name="connsiteX5" fmla="*/ 76200 w 471488"/>
                  <a:gd name="connsiteY5" fmla="*/ 121444 h 400182"/>
                  <a:gd name="connsiteX6" fmla="*/ 0 w 471488"/>
                  <a:gd name="connsiteY6" fmla="*/ 211932 h 400182"/>
                  <a:gd name="connsiteX0" fmla="*/ 0 w 471488"/>
                  <a:gd name="connsiteY0" fmla="*/ 211932 h 400189"/>
                  <a:gd name="connsiteX1" fmla="*/ 169069 w 471488"/>
                  <a:gd name="connsiteY1" fmla="*/ 400050 h 400189"/>
                  <a:gd name="connsiteX2" fmla="*/ 471488 w 471488"/>
                  <a:gd name="connsiteY2" fmla="*/ 95251 h 400189"/>
                  <a:gd name="connsiteX3" fmla="*/ 397669 w 471488"/>
                  <a:gd name="connsiteY3" fmla="*/ 0 h 400189"/>
                  <a:gd name="connsiteX4" fmla="*/ 166688 w 471488"/>
                  <a:gd name="connsiteY4" fmla="*/ 209550 h 400189"/>
                  <a:gd name="connsiteX5" fmla="*/ 76200 w 471488"/>
                  <a:gd name="connsiteY5" fmla="*/ 121444 h 400189"/>
                  <a:gd name="connsiteX6" fmla="*/ 0 w 471488"/>
                  <a:gd name="connsiteY6" fmla="*/ 211932 h 400189"/>
                  <a:gd name="connsiteX0" fmla="*/ 0 w 471488"/>
                  <a:gd name="connsiteY0" fmla="*/ 211932 h 395431"/>
                  <a:gd name="connsiteX1" fmla="*/ 178594 w 471488"/>
                  <a:gd name="connsiteY1" fmla="*/ 395288 h 395431"/>
                  <a:gd name="connsiteX2" fmla="*/ 471488 w 471488"/>
                  <a:gd name="connsiteY2" fmla="*/ 95251 h 395431"/>
                  <a:gd name="connsiteX3" fmla="*/ 397669 w 471488"/>
                  <a:gd name="connsiteY3" fmla="*/ 0 h 395431"/>
                  <a:gd name="connsiteX4" fmla="*/ 166688 w 471488"/>
                  <a:gd name="connsiteY4" fmla="*/ 209550 h 395431"/>
                  <a:gd name="connsiteX5" fmla="*/ 76200 w 471488"/>
                  <a:gd name="connsiteY5" fmla="*/ 121444 h 395431"/>
                  <a:gd name="connsiteX6" fmla="*/ 0 w 471488"/>
                  <a:gd name="connsiteY6" fmla="*/ 211932 h 395431"/>
                  <a:gd name="connsiteX0" fmla="*/ 0 w 471488"/>
                  <a:gd name="connsiteY0" fmla="*/ 211932 h 395331"/>
                  <a:gd name="connsiteX1" fmla="*/ 178594 w 471488"/>
                  <a:gd name="connsiteY1" fmla="*/ 395288 h 395331"/>
                  <a:gd name="connsiteX2" fmla="*/ 471488 w 471488"/>
                  <a:gd name="connsiteY2" fmla="*/ 95251 h 395331"/>
                  <a:gd name="connsiteX3" fmla="*/ 397669 w 471488"/>
                  <a:gd name="connsiteY3" fmla="*/ 0 h 395331"/>
                  <a:gd name="connsiteX4" fmla="*/ 166688 w 471488"/>
                  <a:gd name="connsiteY4" fmla="*/ 209550 h 395331"/>
                  <a:gd name="connsiteX5" fmla="*/ 76200 w 471488"/>
                  <a:gd name="connsiteY5" fmla="*/ 121444 h 395331"/>
                  <a:gd name="connsiteX6" fmla="*/ 0 w 471488"/>
                  <a:gd name="connsiteY6" fmla="*/ 211932 h 395331"/>
                  <a:gd name="connsiteX0" fmla="*/ 0 w 471488"/>
                  <a:gd name="connsiteY0" fmla="*/ 211932 h 395331"/>
                  <a:gd name="connsiteX1" fmla="*/ 178594 w 471488"/>
                  <a:gd name="connsiteY1" fmla="*/ 395288 h 395331"/>
                  <a:gd name="connsiteX2" fmla="*/ 471488 w 471488"/>
                  <a:gd name="connsiteY2" fmla="*/ 95251 h 395331"/>
                  <a:gd name="connsiteX3" fmla="*/ 397669 w 471488"/>
                  <a:gd name="connsiteY3" fmla="*/ 0 h 395331"/>
                  <a:gd name="connsiteX4" fmla="*/ 166688 w 471488"/>
                  <a:gd name="connsiteY4" fmla="*/ 209550 h 395331"/>
                  <a:gd name="connsiteX5" fmla="*/ 76200 w 471488"/>
                  <a:gd name="connsiteY5" fmla="*/ 121444 h 395331"/>
                  <a:gd name="connsiteX6" fmla="*/ 0 w 471488"/>
                  <a:gd name="connsiteY6" fmla="*/ 211932 h 395331"/>
                  <a:gd name="connsiteX0" fmla="*/ 0 w 469107"/>
                  <a:gd name="connsiteY0" fmla="*/ 211932 h 396777"/>
                  <a:gd name="connsiteX1" fmla="*/ 178594 w 469107"/>
                  <a:gd name="connsiteY1" fmla="*/ 395288 h 396777"/>
                  <a:gd name="connsiteX2" fmla="*/ 469107 w 469107"/>
                  <a:gd name="connsiteY2" fmla="*/ 104776 h 396777"/>
                  <a:gd name="connsiteX3" fmla="*/ 397669 w 469107"/>
                  <a:gd name="connsiteY3" fmla="*/ 0 h 396777"/>
                  <a:gd name="connsiteX4" fmla="*/ 166688 w 469107"/>
                  <a:gd name="connsiteY4" fmla="*/ 209550 h 396777"/>
                  <a:gd name="connsiteX5" fmla="*/ 76200 w 469107"/>
                  <a:gd name="connsiteY5" fmla="*/ 121444 h 396777"/>
                  <a:gd name="connsiteX6" fmla="*/ 0 w 469107"/>
                  <a:gd name="connsiteY6" fmla="*/ 211932 h 396777"/>
                  <a:gd name="connsiteX0" fmla="*/ 0 w 469107"/>
                  <a:gd name="connsiteY0" fmla="*/ 211932 h 395386"/>
                  <a:gd name="connsiteX1" fmla="*/ 178594 w 469107"/>
                  <a:gd name="connsiteY1" fmla="*/ 395288 h 395386"/>
                  <a:gd name="connsiteX2" fmla="*/ 469107 w 469107"/>
                  <a:gd name="connsiteY2" fmla="*/ 104776 h 395386"/>
                  <a:gd name="connsiteX3" fmla="*/ 397669 w 469107"/>
                  <a:gd name="connsiteY3" fmla="*/ 0 h 395386"/>
                  <a:gd name="connsiteX4" fmla="*/ 166688 w 469107"/>
                  <a:gd name="connsiteY4" fmla="*/ 209550 h 395386"/>
                  <a:gd name="connsiteX5" fmla="*/ 76200 w 469107"/>
                  <a:gd name="connsiteY5" fmla="*/ 121444 h 395386"/>
                  <a:gd name="connsiteX6" fmla="*/ 0 w 469107"/>
                  <a:gd name="connsiteY6" fmla="*/ 211932 h 395386"/>
                  <a:gd name="connsiteX0" fmla="*/ 0 w 469107"/>
                  <a:gd name="connsiteY0" fmla="*/ 211932 h 395296"/>
                  <a:gd name="connsiteX1" fmla="*/ 178594 w 469107"/>
                  <a:gd name="connsiteY1" fmla="*/ 395288 h 395296"/>
                  <a:gd name="connsiteX2" fmla="*/ 469107 w 469107"/>
                  <a:gd name="connsiteY2" fmla="*/ 104776 h 395296"/>
                  <a:gd name="connsiteX3" fmla="*/ 397669 w 469107"/>
                  <a:gd name="connsiteY3" fmla="*/ 0 h 395296"/>
                  <a:gd name="connsiteX4" fmla="*/ 166688 w 469107"/>
                  <a:gd name="connsiteY4" fmla="*/ 209550 h 395296"/>
                  <a:gd name="connsiteX5" fmla="*/ 76200 w 469107"/>
                  <a:gd name="connsiteY5" fmla="*/ 121444 h 395296"/>
                  <a:gd name="connsiteX6" fmla="*/ 0 w 469107"/>
                  <a:gd name="connsiteY6" fmla="*/ 211932 h 395296"/>
                  <a:gd name="connsiteX0" fmla="*/ 0 w 469107"/>
                  <a:gd name="connsiteY0" fmla="*/ 211932 h 395296"/>
                  <a:gd name="connsiteX1" fmla="*/ 178594 w 469107"/>
                  <a:gd name="connsiteY1" fmla="*/ 395288 h 395296"/>
                  <a:gd name="connsiteX2" fmla="*/ 469107 w 469107"/>
                  <a:gd name="connsiteY2" fmla="*/ 104776 h 395296"/>
                  <a:gd name="connsiteX3" fmla="*/ 397669 w 469107"/>
                  <a:gd name="connsiteY3" fmla="*/ 0 h 395296"/>
                  <a:gd name="connsiteX4" fmla="*/ 166688 w 469107"/>
                  <a:gd name="connsiteY4" fmla="*/ 209550 h 395296"/>
                  <a:gd name="connsiteX5" fmla="*/ 71437 w 469107"/>
                  <a:gd name="connsiteY5" fmla="*/ 133350 h 395296"/>
                  <a:gd name="connsiteX6" fmla="*/ 0 w 469107"/>
                  <a:gd name="connsiteY6" fmla="*/ 211932 h 395296"/>
                  <a:gd name="connsiteX0" fmla="*/ 0 w 469107"/>
                  <a:gd name="connsiteY0" fmla="*/ 211932 h 395296"/>
                  <a:gd name="connsiteX1" fmla="*/ 178594 w 469107"/>
                  <a:gd name="connsiteY1" fmla="*/ 395288 h 395296"/>
                  <a:gd name="connsiteX2" fmla="*/ 469107 w 469107"/>
                  <a:gd name="connsiteY2" fmla="*/ 104776 h 395296"/>
                  <a:gd name="connsiteX3" fmla="*/ 397669 w 469107"/>
                  <a:gd name="connsiteY3" fmla="*/ 0 h 395296"/>
                  <a:gd name="connsiteX4" fmla="*/ 166688 w 469107"/>
                  <a:gd name="connsiteY4" fmla="*/ 209550 h 395296"/>
                  <a:gd name="connsiteX5" fmla="*/ 71437 w 469107"/>
                  <a:gd name="connsiteY5" fmla="*/ 133350 h 395296"/>
                  <a:gd name="connsiteX6" fmla="*/ 0 w 469107"/>
                  <a:gd name="connsiteY6" fmla="*/ 211932 h 395296"/>
                  <a:gd name="connsiteX0" fmla="*/ 0 w 469107"/>
                  <a:gd name="connsiteY0" fmla="*/ 211932 h 395296"/>
                  <a:gd name="connsiteX1" fmla="*/ 178594 w 469107"/>
                  <a:gd name="connsiteY1" fmla="*/ 395288 h 395296"/>
                  <a:gd name="connsiteX2" fmla="*/ 469107 w 469107"/>
                  <a:gd name="connsiteY2" fmla="*/ 104776 h 395296"/>
                  <a:gd name="connsiteX3" fmla="*/ 397669 w 469107"/>
                  <a:gd name="connsiteY3" fmla="*/ 0 h 395296"/>
                  <a:gd name="connsiteX4" fmla="*/ 166688 w 469107"/>
                  <a:gd name="connsiteY4" fmla="*/ 209550 h 395296"/>
                  <a:gd name="connsiteX5" fmla="*/ 71437 w 469107"/>
                  <a:gd name="connsiteY5" fmla="*/ 133350 h 395296"/>
                  <a:gd name="connsiteX6" fmla="*/ 0 w 469107"/>
                  <a:gd name="connsiteY6" fmla="*/ 211932 h 395296"/>
                  <a:gd name="connsiteX0" fmla="*/ 0 w 469107"/>
                  <a:gd name="connsiteY0" fmla="*/ 211932 h 395296"/>
                  <a:gd name="connsiteX1" fmla="*/ 178594 w 469107"/>
                  <a:gd name="connsiteY1" fmla="*/ 395288 h 395296"/>
                  <a:gd name="connsiteX2" fmla="*/ 469107 w 469107"/>
                  <a:gd name="connsiteY2" fmla="*/ 104776 h 395296"/>
                  <a:gd name="connsiteX3" fmla="*/ 397669 w 469107"/>
                  <a:gd name="connsiteY3" fmla="*/ 0 h 395296"/>
                  <a:gd name="connsiteX4" fmla="*/ 166688 w 469107"/>
                  <a:gd name="connsiteY4" fmla="*/ 209550 h 395296"/>
                  <a:gd name="connsiteX5" fmla="*/ 71437 w 469107"/>
                  <a:gd name="connsiteY5" fmla="*/ 133350 h 395296"/>
                  <a:gd name="connsiteX6" fmla="*/ 0 w 469107"/>
                  <a:gd name="connsiteY6" fmla="*/ 211932 h 395296"/>
                  <a:gd name="connsiteX0" fmla="*/ 0 w 469107"/>
                  <a:gd name="connsiteY0" fmla="*/ 211932 h 395296"/>
                  <a:gd name="connsiteX1" fmla="*/ 178594 w 469107"/>
                  <a:gd name="connsiteY1" fmla="*/ 395288 h 395296"/>
                  <a:gd name="connsiteX2" fmla="*/ 469107 w 469107"/>
                  <a:gd name="connsiteY2" fmla="*/ 104776 h 395296"/>
                  <a:gd name="connsiteX3" fmla="*/ 397669 w 469107"/>
                  <a:gd name="connsiteY3" fmla="*/ 0 h 395296"/>
                  <a:gd name="connsiteX4" fmla="*/ 166688 w 469107"/>
                  <a:gd name="connsiteY4" fmla="*/ 209550 h 395296"/>
                  <a:gd name="connsiteX5" fmla="*/ 71437 w 469107"/>
                  <a:gd name="connsiteY5" fmla="*/ 133350 h 395296"/>
                  <a:gd name="connsiteX6" fmla="*/ 0 w 469107"/>
                  <a:gd name="connsiteY6" fmla="*/ 211932 h 395296"/>
                  <a:gd name="connsiteX0" fmla="*/ 0 w 469107"/>
                  <a:gd name="connsiteY0" fmla="*/ 211932 h 395296"/>
                  <a:gd name="connsiteX1" fmla="*/ 178594 w 469107"/>
                  <a:gd name="connsiteY1" fmla="*/ 395288 h 395296"/>
                  <a:gd name="connsiteX2" fmla="*/ 469107 w 469107"/>
                  <a:gd name="connsiteY2" fmla="*/ 104776 h 395296"/>
                  <a:gd name="connsiteX3" fmla="*/ 397669 w 469107"/>
                  <a:gd name="connsiteY3" fmla="*/ 0 h 395296"/>
                  <a:gd name="connsiteX4" fmla="*/ 166688 w 469107"/>
                  <a:gd name="connsiteY4" fmla="*/ 209550 h 395296"/>
                  <a:gd name="connsiteX5" fmla="*/ 71437 w 469107"/>
                  <a:gd name="connsiteY5" fmla="*/ 133350 h 395296"/>
                  <a:gd name="connsiteX6" fmla="*/ 0 w 469107"/>
                  <a:gd name="connsiteY6" fmla="*/ 211932 h 395296"/>
                  <a:gd name="connsiteX0" fmla="*/ 0 w 469286"/>
                  <a:gd name="connsiteY0" fmla="*/ 211932 h 395296"/>
                  <a:gd name="connsiteX1" fmla="*/ 178594 w 469286"/>
                  <a:gd name="connsiteY1" fmla="*/ 395288 h 395296"/>
                  <a:gd name="connsiteX2" fmla="*/ 469107 w 469286"/>
                  <a:gd name="connsiteY2" fmla="*/ 104776 h 395296"/>
                  <a:gd name="connsiteX3" fmla="*/ 397669 w 469286"/>
                  <a:gd name="connsiteY3" fmla="*/ 0 h 395296"/>
                  <a:gd name="connsiteX4" fmla="*/ 166688 w 469286"/>
                  <a:gd name="connsiteY4" fmla="*/ 209550 h 395296"/>
                  <a:gd name="connsiteX5" fmla="*/ 71437 w 469286"/>
                  <a:gd name="connsiteY5" fmla="*/ 133350 h 395296"/>
                  <a:gd name="connsiteX6" fmla="*/ 0 w 469286"/>
                  <a:gd name="connsiteY6" fmla="*/ 211932 h 395296"/>
                  <a:gd name="connsiteX0" fmla="*/ 0 w 474512"/>
                  <a:gd name="connsiteY0" fmla="*/ 211932 h 395296"/>
                  <a:gd name="connsiteX1" fmla="*/ 178594 w 474512"/>
                  <a:gd name="connsiteY1" fmla="*/ 395288 h 395296"/>
                  <a:gd name="connsiteX2" fmla="*/ 469107 w 474512"/>
                  <a:gd name="connsiteY2" fmla="*/ 104776 h 395296"/>
                  <a:gd name="connsiteX3" fmla="*/ 397669 w 474512"/>
                  <a:gd name="connsiteY3" fmla="*/ 0 h 395296"/>
                  <a:gd name="connsiteX4" fmla="*/ 166688 w 474512"/>
                  <a:gd name="connsiteY4" fmla="*/ 209550 h 395296"/>
                  <a:gd name="connsiteX5" fmla="*/ 71437 w 474512"/>
                  <a:gd name="connsiteY5" fmla="*/ 133350 h 395296"/>
                  <a:gd name="connsiteX6" fmla="*/ 0 w 474512"/>
                  <a:gd name="connsiteY6" fmla="*/ 211932 h 395296"/>
                  <a:gd name="connsiteX0" fmla="*/ 0 w 461448"/>
                  <a:gd name="connsiteY0" fmla="*/ 211932 h 396898"/>
                  <a:gd name="connsiteX1" fmla="*/ 178594 w 461448"/>
                  <a:gd name="connsiteY1" fmla="*/ 395288 h 396898"/>
                  <a:gd name="connsiteX2" fmla="*/ 454819 w 461448"/>
                  <a:gd name="connsiteY2" fmla="*/ 100014 h 396898"/>
                  <a:gd name="connsiteX3" fmla="*/ 397669 w 461448"/>
                  <a:gd name="connsiteY3" fmla="*/ 0 h 396898"/>
                  <a:gd name="connsiteX4" fmla="*/ 166688 w 461448"/>
                  <a:gd name="connsiteY4" fmla="*/ 209550 h 396898"/>
                  <a:gd name="connsiteX5" fmla="*/ 71437 w 461448"/>
                  <a:gd name="connsiteY5" fmla="*/ 133350 h 396898"/>
                  <a:gd name="connsiteX6" fmla="*/ 0 w 461448"/>
                  <a:gd name="connsiteY6" fmla="*/ 211932 h 396898"/>
                  <a:gd name="connsiteX0" fmla="*/ 0 w 466181"/>
                  <a:gd name="connsiteY0" fmla="*/ 211932 h 396898"/>
                  <a:gd name="connsiteX1" fmla="*/ 178594 w 466181"/>
                  <a:gd name="connsiteY1" fmla="*/ 395288 h 396898"/>
                  <a:gd name="connsiteX2" fmla="*/ 454819 w 466181"/>
                  <a:gd name="connsiteY2" fmla="*/ 100014 h 396898"/>
                  <a:gd name="connsiteX3" fmla="*/ 397669 w 466181"/>
                  <a:gd name="connsiteY3" fmla="*/ 0 h 396898"/>
                  <a:gd name="connsiteX4" fmla="*/ 166688 w 466181"/>
                  <a:gd name="connsiteY4" fmla="*/ 209550 h 396898"/>
                  <a:gd name="connsiteX5" fmla="*/ 71437 w 466181"/>
                  <a:gd name="connsiteY5" fmla="*/ 133350 h 396898"/>
                  <a:gd name="connsiteX6" fmla="*/ 0 w 466181"/>
                  <a:gd name="connsiteY6" fmla="*/ 211932 h 396898"/>
                  <a:gd name="connsiteX0" fmla="*/ 0 w 466181"/>
                  <a:gd name="connsiteY0" fmla="*/ 211932 h 395288"/>
                  <a:gd name="connsiteX1" fmla="*/ 178594 w 466181"/>
                  <a:gd name="connsiteY1" fmla="*/ 395288 h 395288"/>
                  <a:gd name="connsiteX2" fmla="*/ 454819 w 466181"/>
                  <a:gd name="connsiteY2" fmla="*/ 100014 h 395288"/>
                  <a:gd name="connsiteX3" fmla="*/ 397669 w 466181"/>
                  <a:gd name="connsiteY3" fmla="*/ 0 h 395288"/>
                  <a:gd name="connsiteX4" fmla="*/ 166688 w 466181"/>
                  <a:gd name="connsiteY4" fmla="*/ 209550 h 395288"/>
                  <a:gd name="connsiteX5" fmla="*/ 71437 w 466181"/>
                  <a:gd name="connsiteY5" fmla="*/ 133350 h 395288"/>
                  <a:gd name="connsiteX6" fmla="*/ 0 w 466181"/>
                  <a:gd name="connsiteY6" fmla="*/ 211932 h 395288"/>
                  <a:gd name="connsiteX0" fmla="*/ 0 w 458125"/>
                  <a:gd name="connsiteY0" fmla="*/ 211932 h 395374"/>
                  <a:gd name="connsiteX1" fmla="*/ 178594 w 458125"/>
                  <a:gd name="connsiteY1" fmla="*/ 395288 h 395374"/>
                  <a:gd name="connsiteX2" fmla="*/ 314086 w 458125"/>
                  <a:gd name="connsiteY2" fmla="*/ 234103 h 395374"/>
                  <a:gd name="connsiteX3" fmla="*/ 454819 w 458125"/>
                  <a:gd name="connsiteY3" fmla="*/ 100014 h 395374"/>
                  <a:gd name="connsiteX4" fmla="*/ 397669 w 458125"/>
                  <a:gd name="connsiteY4" fmla="*/ 0 h 395374"/>
                  <a:gd name="connsiteX5" fmla="*/ 166688 w 458125"/>
                  <a:gd name="connsiteY5" fmla="*/ 209550 h 395374"/>
                  <a:gd name="connsiteX6" fmla="*/ 71437 w 458125"/>
                  <a:gd name="connsiteY6" fmla="*/ 133350 h 395374"/>
                  <a:gd name="connsiteX7" fmla="*/ 0 w 458125"/>
                  <a:gd name="connsiteY7" fmla="*/ 211932 h 395374"/>
                  <a:gd name="connsiteX0" fmla="*/ 0 w 458125"/>
                  <a:gd name="connsiteY0" fmla="*/ 211932 h 395374"/>
                  <a:gd name="connsiteX1" fmla="*/ 178594 w 458125"/>
                  <a:gd name="connsiteY1" fmla="*/ 395288 h 395374"/>
                  <a:gd name="connsiteX2" fmla="*/ 314086 w 458125"/>
                  <a:gd name="connsiteY2" fmla="*/ 234103 h 395374"/>
                  <a:gd name="connsiteX3" fmla="*/ 454819 w 458125"/>
                  <a:gd name="connsiteY3" fmla="*/ 100014 h 395374"/>
                  <a:gd name="connsiteX4" fmla="*/ 397669 w 458125"/>
                  <a:gd name="connsiteY4" fmla="*/ 0 h 395374"/>
                  <a:gd name="connsiteX5" fmla="*/ 166688 w 458125"/>
                  <a:gd name="connsiteY5" fmla="*/ 209550 h 395374"/>
                  <a:gd name="connsiteX6" fmla="*/ 71437 w 458125"/>
                  <a:gd name="connsiteY6" fmla="*/ 133350 h 395374"/>
                  <a:gd name="connsiteX7" fmla="*/ 0 w 458125"/>
                  <a:gd name="connsiteY7" fmla="*/ 211932 h 395374"/>
                  <a:gd name="connsiteX0" fmla="*/ 0 w 458125"/>
                  <a:gd name="connsiteY0" fmla="*/ 211932 h 395441"/>
                  <a:gd name="connsiteX1" fmla="*/ 178594 w 458125"/>
                  <a:gd name="connsiteY1" fmla="*/ 395288 h 395441"/>
                  <a:gd name="connsiteX2" fmla="*/ 314086 w 458125"/>
                  <a:gd name="connsiteY2" fmla="*/ 234103 h 395441"/>
                  <a:gd name="connsiteX3" fmla="*/ 454819 w 458125"/>
                  <a:gd name="connsiteY3" fmla="*/ 100014 h 395441"/>
                  <a:gd name="connsiteX4" fmla="*/ 397669 w 458125"/>
                  <a:gd name="connsiteY4" fmla="*/ 0 h 395441"/>
                  <a:gd name="connsiteX5" fmla="*/ 166688 w 458125"/>
                  <a:gd name="connsiteY5" fmla="*/ 209550 h 395441"/>
                  <a:gd name="connsiteX6" fmla="*/ 71437 w 458125"/>
                  <a:gd name="connsiteY6" fmla="*/ 133350 h 395441"/>
                  <a:gd name="connsiteX7" fmla="*/ 0 w 458125"/>
                  <a:gd name="connsiteY7" fmla="*/ 211932 h 395441"/>
                  <a:gd name="connsiteX0" fmla="*/ 0 w 458262"/>
                  <a:gd name="connsiteY0" fmla="*/ 211932 h 395480"/>
                  <a:gd name="connsiteX1" fmla="*/ 178594 w 458262"/>
                  <a:gd name="connsiteY1" fmla="*/ 395288 h 395480"/>
                  <a:gd name="connsiteX2" fmla="*/ 311704 w 458262"/>
                  <a:gd name="connsiteY2" fmla="*/ 236484 h 395480"/>
                  <a:gd name="connsiteX3" fmla="*/ 454819 w 458262"/>
                  <a:gd name="connsiteY3" fmla="*/ 100014 h 395480"/>
                  <a:gd name="connsiteX4" fmla="*/ 397669 w 458262"/>
                  <a:gd name="connsiteY4" fmla="*/ 0 h 395480"/>
                  <a:gd name="connsiteX5" fmla="*/ 166688 w 458262"/>
                  <a:gd name="connsiteY5" fmla="*/ 209550 h 395480"/>
                  <a:gd name="connsiteX6" fmla="*/ 71437 w 458262"/>
                  <a:gd name="connsiteY6" fmla="*/ 133350 h 395480"/>
                  <a:gd name="connsiteX7" fmla="*/ 0 w 458262"/>
                  <a:gd name="connsiteY7" fmla="*/ 211932 h 395480"/>
                  <a:gd name="connsiteX0" fmla="*/ 0 w 458262"/>
                  <a:gd name="connsiteY0" fmla="*/ 211932 h 395339"/>
                  <a:gd name="connsiteX1" fmla="*/ 178594 w 458262"/>
                  <a:gd name="connsiteY1" fmla="*/ 395288 h 395339"/>
                  <a:gd name="connsiteX2" fmla="*/ 311704 w 458262"/>
                  <a:gd name="connsiteY2" fmla="*/ 236484 h 395339"/>
                  <a:gd name="connsiteX3" fmla="*/ 454819 w 458262"/>
                  <a:gd name="connsiteY3" fmla="*/ 100014 h 395339"/>
                  <a:gd name="connsiteX4" fmla="*/ 397669 w 458262"/>
                  <a:gd name="connsiteY4" fmla="*/ 0 h 395339"/>
                  <a:gd name="connsiteX5" fmla="*/ 166688 w 458262"/>
                  <a:gd name="connsiteY5" fmla="*/ 209550 h 395339"/>
                  <a:gd name="connsiteX6" fmla="*/ 71437 w 458262"/>
                  <a:gd name="connsiteY6" fmla="*/ 133350 h 395339"/>
                  <a:gd name="connsiteX7" fmla="*/ 0 w 458262"/>
                  <a:gd name="connsiteY7" fmla="*/ 211932 h 395339"/>
                  <a:gd name="connsiteX0" fmla="*/ 0 w 460643"/>
                  <a:gd name="connsiteY0" fmla="*/ 219076 h 395388"/>
                  <a:gd name="connsiteX1" fmla="*/ 180975 w 460643"/>
                  <a:gd name="connsiteY1" fmla="*/ 395288 h 395388"/>
                  <a:gd name="connsiteX2" fmla="*/ 314085 w 460643"/>
                  <a:gd name="connsiteY2" fmla="*/ 236484 h 395388"/>
                  <a:gd name="connsiteX3" fmla="*/ 457200 w 460643"/>
                  <a:gd name="connsiteY3" fmla="*/ 100014 h 395388"/>
                  <a:gd name="connsiteX4" fmla="*/ 400050 w 460643"/>
                  <a:gd name="connsiteY4" fmla="*/ 0 h 395388"/>
                  <a:gd name="connsiteX5" fmla="*/ 169069 w 460643"/>
                  <a:gd name="connsiteY5" fmla="*/ 209550 h 395388"/>
                  <a:gd name="connsiteX6" fmla="*/ 73818 w 460643"/>
                  <a:gd name="connsiteY6" fmla="*/ 133350 h 395388"/>
                  <a:gd name="connsiteX7" fmla="*/ 0 w 460643"/>
                  <a:gd name="connsiteY7" fmla="*/ 219076 h 395388"/>
                  <a:gd name="connsiteX0" fmla="*/ 0 w 460643"/>
                  <a:gd name="connsiteY0" fmla="*/ 219076 h 395308"/>
                  <a:gd name="connsiteX1" fmla="*/ 180975 w 460643"/>
                  <a:gd name="connsiteY1" fmla="*/ 395288 h 395308"/>
                  <a:gd name="connsiteX2" fmla="*/ 314085 w 460643"/>
                  <a:gd name="connsiteY2" fmla="*/ 236484 h 395308"/>
                  <a:gd name="connsiteX3" fmla="*/ 457200 w 460643"/>
                  <a:gd name="connsiteY3" fmla="*/ 100014 h 395308"/>
                  <a:gd name="connsiteX4" fmla="*/ 400050 w 460643"/>
                  <a:gd name="connsiteY4" fmla="*/ 0 h 395308"/>
                  <a:gd name="connsiteX5" fmla="*/ 169069 w 460643"/>
                  <a:gd name="connsiteY5" fmla="*/ 209550 h 395308"/>
                  <a:gd name="connsiteX6" fmla="*/ 73818 w 460643"/>
                  <a:gd name="connsiteY6" fmla="*/ 133350 h 395308"/>
                  <a:gd name="connsiteX7" fmla="*/ 0 w 460643"/>
                  <a:gd name="connsiteY7" fmla="*/ 219076 h 395308"/>
                  <a:gd name="connsiteX0" fmla="*/ 16548 w 477191"/>
                  <a:gd name="connsiteY0" fmla="*/ 219076 h 395308"/>
                  <a:gd name="connsiteX1" fmla="*/ 197523 w 477191"/>
                  <a:gd name="connsiteY1" fmla="*/ 395288 h 395308"/>
                  <a:gd name="connsiteX2" fmla="*/ 330633 w 477191"/>
                  <a:gd name="connsiteY2" fmla="*/ 236484 h 395308"/>
                  <a:gd name="connsiteX3" fmla="*/ 473748 w 477191"/>
                  <a:gd name="connsiteY3" fmla="*/ 100014 h 395308"/>
                  <a:gd name="connsiteX4" fmla="*/ 416598 w 477191"/>
                  <a:gd name="connsiteY4" fmla="*/ 0 h 395308"/>
                  <a:gd name="connsiteX5" fmla="*/ 185617 w 477191"/>
                  <a:gd name="connsiteY5" fmla="*/ 209550 h 395308"/>
                  <a:gd name="connsiteX6" fmla="*/ 90366 w 477191"/>
                  <a:gd name="connsiteY6" fmla="*/ 133350 h 395308"/>
                  <a:gd name="connsiteX7" fmla="*/ 16548 w 477191"/>
                  <a:gd name="connsiteY7" fmla="*/ 219076 h 395308"/>
                  <a:gd name="connsiteX0" fmla="*/ 10200 w 470843"/>
                  <a:gd name="connsiteY0" fmla="*/ 219076 h 395305"/>
                  <a:gd name="connsiteX1" fmla="*/ 191175 w 470843"/>
                  <a:gd name="connsiteY1" fmla="*/ 395288 h 395305"/>
                  <a:gd name="connsiteX2" fmla="*/ 324285 w 470843"/>
                  <a:gd name="connsiteY2" fmla="*/ 236484 h 395305"/>
                  <a:gd name="connsiteX3" fmla="*/ 467400 w 470843"/>
                  <a:gd name="connsiteY3" fmla="*/ 100014 h 395305"/>
                  <a:gd name="connsiteX4" fmla="*/ 410250 w 470843"/>
                  <a:gd name="connsiteY4" fmla="*/ 0 h 395305"/>
                  <a:gd name="connsiteX5" fmla="*/ 179269 w 470843"/>
                  <a:gd name="connsiteY5" fmla="*/ 209550 h 395305"/>
                  <a:gd name="connsiteX6" fmla="*/ 84018 w 470843"/>
                  <a:gd name="connsiteY6" fmla="*/ 133350 h 395305"/>
                  <a:gd name="connsiteX7" fmla="*/ 10200 w 470843"/>
                  <a:gd name="connsiteY7" fmla="*/ 219076 h 395305"/>
                  <a:gd name="connsiteX0" fmla="*/ 3259 w 463902"/>
                  <a:gd name="connsiteY0" fmla="*/ 219076 h 395305"/>
                  <a:gd name="connsiteX1" fmla="*/ 184234 w 463902"/>
                  <a:gd name="connsiteY1" fmla="*/ 395288 h 395305"/>
                  <a:gd name="connsiteX2" fmla="*/ 317344 w 463902"/>
                  <a:gd name="connsiteY2" fmla="*/ 236484 h 395305"/>
                  <a:gd name="connsiteX3" fmla="*/ 460459 w 463902"/>
                  <a:gd name="connsiteY3" fmla="*/ 100014 h 395305"/>
                  <a:gd name="connsiteX4" fmla="*/ 403309 w 463902"/>
                  <a:gd name="connsiteY4" fmla="*/ 0 h 395305"/>
                  <a:gd name="connsiteX5" fmla="*/ 172328 w 463902"/>
                  <a:gd name="connsiteY5" fmla="*/ 209550 h 395305"/>
                  <a:gd name="connsiteX6" fmla="*/ 77077 w 463902"/>
                  <a:gd name="connsiteY6" fmla="*/ 133350 h 395305"/>
                  <a:gd name="connsiteX7" fmla="*/ 3259 w 463902"/>
                  <a:gd name="connsiteY7" fmla="*/ 219076 h 395305"/>
                  <a:gd name="connsiteX0" fmla="*/ 3373 w 464016"/>
                  <a:gd name="connsiteY0" fmla="*/ 219076 h 357212"/>
                  <a:gd name="connsiteX1" fmla="*/ 186730 w 464016"/>
                  <a:gd name="connsiteY1" fmla="*/ 357188 h 357212"/>
                  <a:gd name="connsiteX2" fmla="*/ 317458 w 464016"/>
                  <a:gd name="connsiteY2" fmla="*/ 236484 h 357212"/>
                  <a:gd name="connsiteX3" fmla="*/ 460573 w 464016"/>
                  <a:gd name="connsiteY3" fmla="*/ 100014 h 357212"/>
                  <a:gd name="connsiteX4" fmla="*/ 403423 w 464016"/>
                  <a:gd name="connsiteY4" fmla="*/ 0 h 357212"/>
                  <a:gd name="connsiteX5" fmla="*/ 172442 w 464016"/>
                  <a:gd name="connsiteY5" fmla="*/ 209550 h 357212"/>
                  <a:gd name="connsiteX6" fmla="*/ 77191 w 464016"/>
                  <a:gd name="connsiteY6" fmla="*/ 133350 h 357212"/>
                  <a:gd name="connsiteX7" fmla="*/ 3373 w 464016"/>
                  <a:gd name="connsiteY7" fmla="*/ 219076 h 357212"/>
                  <a:gd name="connsiteX0" fmla="*/ 3605 w 464248"/>
                  <a:gd name="connsiteY0" fmla="*/ 219076 h 378641"/>
                  <a:gd name="connsiteX1" fmla="*/ 191725 w 464248"/>
                  <a:gd name="connsiteY1" fmla="*/ 378620 h 378641"/>
                  <a:gd name="connsiteX2" fmla="*/ 317690 w 464248"/>
                  <a:gd name="connsiteY2" fmla="*/ 236484 h 378641"/>
                  <a:gd name="connsiteX3" fmla="*/ 460805 w 464248"/>
                  <a:gd name="connsiteY3" fmla="*/ 100014 h 378641"/>
                  <a:gd name="connsiteX4" fmla="*/ 403655 w 464248"/>
                  <a:gd name="connsiteY4" fmla="*/ 0 h 378641"/>
                  <a:gd name="connsiteX5" fmla="*/ 172674 w 464248"/>
                  <a:gd name="connsiteY5" fmla="*/ 209550 h 378641"/>
                  <a:gd name="connsiteX6" fmla="*/ 77423 w 464248"/>
                  <a:gd name="connsiteY6" fmla="*/ 133350 h 378641"/>
                  <a:gd name="connsiteX7" fmla="*/ 3605 w 464248"/>
                  <a:gd name="connsiteY7" fmla="*/ 219076 h 378641"/>
                  <a:gd name="connsiteX0" fmla="*/ 3470 w 464113"/>
                  <a:gd name="connsiteY0" fmla="*/ 219076 h 378641"/>
                  <a:gd name="connsiteX1" fmla="*/ 191590 w 464113"/>
                  <a:gd name="connsiteY1" fmla="*/ 378620 h 378641"/>
                  <a:gd name="connsiteX2" fmla="*/ 317555 w 464113"/>
                  <a:gd name="connsiteY2" fmla="*/ 236484 h 378641"/>
                  <a:gd name="connsiteX3" fmla="*/ 460670 w 464113"/>
                  <a:gd name="connsiteY3" fmla="*/ 100014 h 378641"/>
                  <a:gd name="connsiteX4" fmla="*/ 403520 w 464113"/>
                  <a:gd name="connsiteY4" fmla="*/ 0 h 378641"/>
                  <a:gd name="connsiteX5" fmla="*/ 174921 w 464113"/>
                  <a:gd name="connsiteY5" fmla="*/ 221457 h 378641"/>
                  <a:gd name="connsiteX6" fmla="*/ 77288 w 464113"/>
                  <a:gd name="connsiteY6" fmla="*/ 133350 h 378641"/>
                  <a:gd name="connsiteX7" fmla="*/ 3470 w 464113"/>
                  <a:gd name="connsiteY7" fmla="*/ 219076 h 378641"/>
                  <a:gd name="connsiteX0" fmla="*/ 3470 w 479103"/>
                  <a:gd name="connsiteY0" fmla="*/ 237452 h 397017"/>
                  <a:gd name="connsiteX1" fmla="*/ 191590 w 479103"/>
                  <a:gd name="connsiteY1" fmla="*/ 396996 h 397017"/>
                  <a:gd name="connsiteX2" fmla="*/ 317555 w 479103"/>
                  <a:gd name="connsiteY2" fmla="*/ 254860 h 397017"/>
                  <a:gd name="connsiteX3" fmla="*/ 460670 w 479103"/>
                  <a:gd name="connsiteY3" fmla="*/ 118390 h 397017"/>
                  <a:gd name="connsiteX4" fmla="*/ 403520 w 479103"/>
                  <a:gd name="connsiteY4" fmla="*/ 18376 h 397017"/>
                  <a:gd name="connsiteX5" fmla="*/ 174921 w 479103"/>
                  <a:gd name="connsiteY5" fmla="*/ 239833 h 397017"/>
                  <a:gd name="connsiteX6" fmla="*/ 77288 w 479103"/>
                  <a:gd name="connsiteY6" fmla="*/ 151726 h 397017"/>
                  <a:gd name="connsiteX7" fmla="*/ 3470 w 479103"/>
                  <a:gd name="connsiteY7" fmla="*/ 237452 h 397017"/>
                  <a:gd name="connsiteX0" fmla="*/ 3470 w 463445"/>
                  <a:gd name="connsiteY0" fmla="*/ 220091 h 379656"/>
                  <a:gd name="connsiteX1" fmla="*/ 191590 w 463445"/>
                  <a:gd name="connsiteY1" fmla="*/ 379635 h 379656"/>
                  <a:gd name="connsiteX2" fmla="*/ 317555 w 463445"/>
                  <a:gd name="connsiteY2" fmla="*/ 237499 h 379656"/>
                  <a:gd name="connsiteX3" fmla="*/ 460670 w 463445"/>
                  <a:gd name="connsiteY3" fmla="*/ 101029 h 379656"/>
                  <a:gd name="connsiteX4" fmla="*/ 403520 w 463445"/>
                  <a:gd name="connsiteY4" fmla="*/ 1015 h 379656"/>
                  <a:gd name="connsiteX5" fmla="*/ 174921 w 463445"/>
                  <a:gd name="connsiteY5" fmla="*/ 222472 h 379656"/>
                  <a:gd name="connsiteX6" fmla="*/ 77288 w 463445"/>
                  <a:gd name="connsiteY6" fmla="*/ 134365 h 379656"/>
                  <a:gd name="connsiteX7" fmla="*/ 3470 w 463445"/>
                  <a:gd name="connsiteY7" fmla="*/ 220091 h 379656"/>
                  <a:gd name="connsiteX0" fmla="*/ 3470 w 471984"/>
                  <a:gd name="connsiteY0" fmla="*/ 220120 h 379685"/>
                  <a:gd name="connsiteX1" fmla="*/ 191590 w 471984"/>
                  <a:gd name="connsiteY1" fmla="*/ 379664 h 379685"/>
                  <a:gd name="connsiteX2" fmla="*/ 317555 w 471984"/>
                  <a:gd name="connsiteY2" fmla="*/ 237528 h 379685"/>
                  <a:gd name="connsiteX3" fmla="*/ 460670 w 471984"/>
                  <a:gd name="connsiteY3" fmla="*/ 101058 h 379685"/>
                  <a:gd name="connsiteX4" fmla="*/ 403520 w 471984"/>
                  <a:gd name="connsiteY4" fmla="*/ 1044 h 379685"/>
                  <a:gd name="connsiteX5" fmla="*/ 174921 w 471984"/>
                  <a:gd name="connsiteY5" fmla="*/ 222501 h 379685"/>
                  <a:gd name="connsiteX6" fmla="*/ 77288 w 471984"/>
                  <a:gd name="connsiteY6" fmla="*/ 134394 h 379685"/>
                  <a:gd name="connsiteX7" fmla="*/ 3470 w 471984"/>
                  <a:gd name="connsiteY7" fmla="*/ 220120 h 379685"/>
                  <a:gd name="connsiteX0" fmla="*/ 3470 w 478667"/>
                  <a:gd name="connsiteY0" fmla="*/ 221676 h 381241"/>
                  <a:gd name="connsiteX1" fmla="*/ 191590 w 478667"/>
                  <a:gd name="connsiteY1" fmla="*/ 381220 h 381241"/>
                  <a:gd name="connsiteX2" fmla="*/ 317555 w 478667"/>
                  <a:gd name="connsiteY2" fmla="*/ 239084 h 381241"/>
                  <a:gd name="connsiteX3" fmla="*/ 465432 w 478667"/>
                  <a:gd name="connsiteY3" fmla="*/ 112139 h 381241"/>
                  <a:gd name="connsiteX4" fmla="*/ 403520 w 478667"/>
                  <a:gd name="connsiteY4" fmla="*/ 2600 h 381241"/>
                  <a:gd name="connsiteX5" fmla="*/ 174921 w 478667"/>
                  <a:gd name="connsiteY5" fmla="*/ 224057 h 381241"/>
                  <a:gd name="connsiteX6" fmla="*/ 77288 w 478667"/>
                  <a:gd name="connsiteY6" fmla="*/ 135950 h 381241"/>
                  <a:gd name="connsiteX7" fmla="*/ 3470 w 478667"/>
                  <a:gd name="connsiteY7" fmla="*/ 221676 h 381241"/>
                  <a:gd name="connsiteX0" fmla="*/ 3470 w 478667"/>
                  <a:gd name="connsiteY0" fmla="*/ 221676 h 381241"/>
                  <a:gd name="connsiteX1" fmla="*/ 191590 w 478667"/>
                  <a:gd name="connsiteY1" fmla="*/ 381220 h 381241"/>
                  <a:gd name="connsiteX2" fmla="*/ 317555 w 478667"/>
                  <a:gd name="connsiteY2" fmla="*/ 239084 h 381241"/>
                  <a:gd name="connsiteX3" fmla="*/ 465432 w 478667"/>
                  <a:gd name="connsiteY3" fmla="*/ 112139 h 381241"/>
                  <a:gd name="connsiteX4" fmla="*/ 403520 w 478667"/>
                  <a:gd name="connsiteY4" fmla="*/ 2600 h 381241"/>
                  <a:gd name="connsiteX5" fmla="*/ 174921 w 478667"/>
                  <a:gd name="connsiteY5" fmla="*/ 224057 h 381241"/>
                  <a:gd name="connsiteX6" fmla="*/ 77288 w 478667"/>
                  <a:gd name="connsiteY6" fmla="*/ 135950 h 381241"/>
                  <a:gd name="connsiteX7" fmla="*/ 3470 w 478667"/>
                  <a:gd name="connsiteY7" fmla="*/ 221676 h 381241"/>
                  <a:gd name="connsiteX0" fmla="*/ 3470 w 468632"/>
                  <a:gd name="connsiteY0" fmla="*/ 221629 h 381402"/>
                  <a:gd name="connsiteX1" fmla="*/ 191590 w 468632"/>
                  <a:gd name="connsiteY1" fmla="*/ 381173 h 381402"/>
                  <a:gd name="connsiteX2" fmla="*/ 327080 w 468632"/>
                  <a:gd name="connsiteY2" fmla="*/ 241419 h 381402"/>
                  <a:gd name="connsiteX3" fmla="*/ 465432 w 468632"/>
                  <a:gd name="connsiteY3" fmla="*/ 112092 h 381402"/>
                  <a:gd name="connsiteX4" fmla="*/ 403520 w 468632"/>
                  <a:gd name="connsiteY4" fmla="*/ 2553 h 381402"/>
                  <a:gd name="connsiteX5" fmla="*/ 174921 w 468632"/>
                  <a:gd name="connsiteY5" fmla="*/ 224010 h 381402"/>
                  <a:gd name="connsiteX6" fmla="*/ 77288 w 468632"/>
                  <a:gd name="connsiteY6" fmla="*/ 135903 h 381402"/>
                  <a:gd name="connsiteX7" fmla="*/ 3470 w 468632"/>
                  <a:gd name="connsiteY7" fmla="*/ 221629 h 381402"/>
                  <a:gd name="connsiteX0" fmla="*/ 3470 w 468632"/>
                  <a:gd name="connsiteY0" fmla="*/ 221629 h 381261"/>
                  <a:gd name="connsiteX1" fmla="*/ 191590 w 468632"/>
                  <a:gd name="connsiteY1" fmla="*/ 381173 h 381261"/>
                  <a:gd name="connsiteX2" fmla="*/ 327080 w 468632"/>
                  <a:gd name="connsiteY2" fmla="*/ 241419 h 381261"/>
                  <a:gd name="connsiteX3" fmla="*/ 465432 w 468632"/>
                  <a:gd name="connsiteY3" fmla="*/ 112092 h 381261"/>
                  <a:gd name="connsiteX4" fmla="*/ 403520 w 468632"/>
                  <a:gd name="connsiteY4" fmla="*/ 2553 h 381261"/>
                  <a:gd name="connsiteX5" fmla="*/ 174921 w 468632"/>
                  <a:gd name="connsiteY5" fmla="*/ 224010 h 381261"/>
                  <a:gd name="connsiteX6" fmla="*/ 77288 w 468632"/>
                  <a:gd name="connsiteY6" fmla="*/ 135903 h 381261"/>
                  <a:gd name="connsiteX7" fmla="*/ 3470 w 468632"/>
                  <a:gd name="connsiteY7" fmla="*/ 221629 h 381261"/>
                  <a:gd name="connsiteX0" fmla="*/ 3470 w 481001"/>
                  <a:gd name="connsiteY0" fmla="*/ 221469 h 381101"/>
                  <a:gd name="connsiteX1" fmla="*/ 191590 w 481001"/>
                  <a:gd name="connsiteY1" fmla="*/ 381013 h 381101"/>
                  <a:gd name="connsiteX2" fmla="*/ 327080 w 481001"/>
                  <a:gd name="connsiteY2" fmla="*/ 241259 h 381101"/>
                  <a:gd name="connsiteX3" fmla="*/ 465432 w 481001"/>
                  <a:gd name="connsiteY3" fmla="*/ 111932 h 381101"/>
                  <a:gd name="connsiteX4" fmla="*/ 403520 w 481001"/>
                  <a:gd name="connsiteY4" fmla="*/ 2393 h 381101"/>
                  <a:gd name="connsiteX5" fmla="*/ 174921 w 481001"/>
                  <a:gd name="connsiteY5" fmla="*/ 223850 h 381101"/>
                  <a:gd name="connsiteX6" fmla="*/ 77288 w 481001"/>
                  <a:gd name="connsiteY6" fmla="*/ 135743 h 381101"/>
                  <a:gd name="connsiteX7" fmla="*/ 3470 w 481001"/>
                  <a:gd name="connsiteY7" fmla="*/ 221469 h 381101"/>
                  <a:gd name="connsiteX0" fmla="*/ 3470 w 485051"/>
                  <a:gd name="connsiteY0" fmla="*/ 221686 h 381318"/>
                  <a:gd name="connsiteX1" fmla="*/ 191590 w 485051"/>
                  <a:gd name="connsiteY1" fmla="*/ 381230 h 381318"/>
                  <a:gd name="connsiteX2" fmla="*/ 327080 w 485051"/>
                  <a:gd name="connsiteY2" fmla="*/ 241476 h 381318"/>
                  <a:gd name="connsiteX3" fmla="*/ 465432 w 485051"/>
                  <a:gd name="connsiteY3" fmla="*/ 112149 h 381318"/>
                  <a:gd name="connsiteX4" fmla="*/ 403520 w 485051"/>
                  <a:gd name="connsiteY4" fmla="*/ 2610 h 381318"/>
                  <a:gd name="connsiteX5" fmla="*/ 174921 w 485051"/>
                  <a:gd name="connsiteY5" fmla="*/ 224067 h 381318"/>
                  <a:gd name="connsiteX6" fmla="*/ 77288 w 485051"/>
                  <a:gd name="connsiteY6" fmla="*/ 135960 h 381318"/>
                  <a:gd name="connsiteX7" fmla="*/ 3470 w 485051"/>
                  <a:gd name="connsiteY7" fmla="*/ 221686 h 381318"/>
                  <a:gd name="connsiteX0" fmla="*/ 3790 w 485371"/>
                  <a:gd name="connsiteY0" fmla="*/ 221686 h 381318"/>
                  <a:gd name="connsiteX1" fmla="*/ 191910 w 485371"/>
                  <a:gd name="connsiteY1" fmla="*/ 381230 h 381318"/>
                  <a:gd name="connsiteX2" fmla="*/ 327400 w 485371"/>
                  <a:gd name="connsiteY2" fmla="*/ 241476 h 381318"/>
                  <a:gd name="connsiteX3" fmla="*/ 465752 w 485371"/>
                  <a:gd name="connsiteY3" fmla="*/ 112149 h 381318"/>
                  <a:gd name="connsiteX4" fmla="*/ 403840 w 485371"/>
                  <a:gd name="connsiteY4" fmla="*/ 2610 h 381318"/>
                  <a:gd name="connsiteX5" fmla="*/ 175241 w 485371"/>
                  <a:gd name="connsiteY5" fmla="*/ 224067 h 381318"/>
                  <a:gd name="connsiteX6" fmla="*/ 77608 w 485371"/>
                  <a:gd name="connsiteY6" fmla="*/ 135960 h 381318"/>
                  <a:gd name="connsiteX7" fmla="*/ 3790 w 485371"/>
                  <a:gd name="connsiteY7" fmla="*/ 221686 h 381318"/>
                  <a:gd name="connsiteX0" fmla="*/ 3554 w 485135"/>
                  <a:gd name="connsiteY0" fmla="*/ 221686 h 381319"/>
                  <a:gd name="connsiteX1" fmla="*/ 191674 w 485135"/>
                  <a:gd name="connsiteY1" fmla="*/ 381230 h 381319"/>
                  <a:gd name="connsiteX2" fmla="*/ 327164 w 485135"/>
                  <a:gd name="connsiteY2" fmla="*/ 241476 h 381319"/>
                  <a:gd name="connsiteX3" fmla="*/ 465516 w 485135"/>
                  <a:gd name="connsiteY3" fmla="*/ 112149 h 381319"/>
                  <a:gd name="connsiteX4" fmla="*/ 403604 w 485135"/>
                  <a:gd name="connsiteY4" fmla="*/ 2610 h 381319"/>
                  <a:gd name="connsiteX5" fmla="*/ 175005 w 485135"/>
                  <a:gd name="connsiteY5" fmla="*/ 224067 h 381319"/>
                  <a:gd name="connsiteX6" fmla="*/ 79753 w 485135"/>
                  <a:gd name="connsiteY6" fmla="*/ 131197 h 381319"/>
                  <a:gd name="connsiteX7" fmla="*/ 3554 w 485135"/>
                  <a:gd name="connsiteY7" fmla="*/ 221686 h 381319"/>
                  <a:gd name="connsiteX0" fmla="*/ 8294 w 489875"/>
                  <a:gd name="connsiteY0" fmla="*/ 221686 h 381314"/>
                  <a:gd name="connsiteX1" fmla="*/ 196414 w 489875"/>
                  <a:gd name="connsiteY1" fmla="*/ 381230 h 381314"/>
                  <a:gd name="connsiteX2" fmla="*/ 331904 w 489875"/>
                  <a:gd name="connsiteY2" fmla="*/ 241476 h 381314"/>
                  <a:gd name="connsiteX3" fmla="*/ 470256 w 489875"/>
                  <a:gd name="connsiteY3" fmla="*/ 112149 h 381314"/>
                  <a:gd name="connsiteX4" fmla="*/ 408344 w 489875"/>
                  <a:gd name="connsiteY4" fmla="*/ 2610 h 381314"/>
                  <a:gd name="connsiteX5" fmla="*/ 179745 w 489875"/>
                  <a:gd name="connsiteY5" fmla="*/ 224067 h 381314"/>
                  <a:gd name="connsiteX6" fmla="*/ 84493 w 489875"/>
                  <a:gd name="connsiteY6" fmla="*/ 131197 h 381314"/>
                  <a:gd name="connsiteX7" fmla="*/ 8294 w 489875"/>
                  <a:gd name="connsiteY7" fmla="*/ 221686 h 3813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89875" h="381314">
                    <a:moveTo>
                      <a:pt x="8294" y="221686"/>
                    </a:moveTo>
                    <a:cubicBezTo>
                      <a:pt x="41235" y="256215"/>
                      <a:pt x="166292" y="385076"/>
                      <a:pt x="196414" y="381230"/>
                    </a:cubicBezTo>
                    <a:cubicBezTo>
                      <a:pt x="226536" y="377384"/>
                      <a:pt x="217207" y="352998"/>
                      <a:pt x="331904" y="241476"/>
                    </a:cubicBezTo>
                    <a:cubicBezTo>
                      <a:pt x="446601" y="129954"/>
                      <a:pt x="417035" y="154341"/>
                      <a:pt x="470256" y="112149"/>
                    </a:cubicBezTo>
                    <a:cubicBezTo>
                      <a:pt x="523477" y="69957"/>
                      <a:pt x="456763" y="-16043"/>
                      <a:pt x="408344" y="2610"/>
                    </a:cubicBezTo>
                    <a:cubicBezTo>
                      <a:pt x="359926" y="21263"/>
                      <a:pt x="263883" y="128023"/>
                      <a:pt x="179745" y="224067"/>
                    </a:cubicBezTo>
                    <a:cubicBezTo>
                      <a:pt x="147201" y="194698"/>
                      <a:pt x="120212" y="155407"/>
                      <a:pt x="84493" y="131197"/>
                    </a:cubicBezTo>
                    <a:cubicBezTo>
                      <a:pt x="48774" y="106987"/>
                      <a:pt x="-24647" y="187157"/>
                      <a:pt x="8294" y="22168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89058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53" b="0" i="0" u="none" strike="noStrike" kern="0" cap="none" spc="0" normalizeH="0" baseline="0" noProof="0" dirty="0">
                  <a:ln>
                    <a:solidFill>
                      <a:srgbClr val="FFFFFF">
                        <a:alpha val="0"/>
                      </a:srgbClr>
                    </a:solidFill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</a:endParaRPr>
              </a:p>
            </p:txBody>
          </p:sp>
        </p:grpSp>
      </p:grpSp>
      <p:sp>
        <p:nvSpPr>
          <p:cNvPr id="42" name="Rectangle 41"/>
          <p:cNvSpPr/>
          <p:nvPr/>
        </p:nvSpPr>
        <p:spPr bwMode="auto">
          <a:xfrm>
            <a:off x="9622971" y="5282312"/>
            <a:ext cx="1680785" cy="806774"/>
          </a:xfrm>
          <a:prstGeom prst="rect">
            <a:avLst/>
          </a:prstGeom>
          <a:solidFill>
            <a:srgbClr val="282828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8288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defTabSz="91410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61" b="0" i="0" u="none" strike="noStrike" kern="0" cap="none" spc="0" normalizeH="0" baseline="0" noProof="0" dirty="0">
                <a:ln>
                  <a:noFill/>
                </a:ln>
                <a:solidFill>
                  <a:srgbClr val="F2F2F2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API keys</a:t>
            </a:r>
          </a:p>
        </p:txBody>
      </p:sp>
      <p:sp>
        <p:nvSpPr>
          <p:cNvPr id="43" name="Rectangle 42"/>
          <p:cNvSpPr/>
          <p:nvPr/>
        </p:nvSpPr>
        <p:spPr bwMode="auto">
          <a:xfrm>
            <a:off x="9622971" y="4225525"/>
            <a:ext cx="1680785" cy="806774"/>
          </a:xfrm>
          <a:prstGeom prst="rect">
            <a:avLst/>
          </a:prstGeom>
          <a:solidFill>
            <a:srgbClr val="282828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8288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defTabSz="91410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61" b="0" i="0" u="none" strike="noStrike" kern="0" cap="none" spc="0" normalizeH="0" baseline="0" noProof="0" dirty="0">
                <a:ln>
                  <a:noFill/>
                </a:ln>
                <a:solidFill>
                  <a:srgbClr val="F2F2F2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Report 2</a:t>
            </a:r>
          </a:p>
        </p:txBody>
      </p:sp>
      <p:sp>
        <p:nvSpPr>
          <p:cNvPr id="44" name="Rectangle 43"/>
          <p:cNvSpPr/>
          <p:nvPr/>
        </p:nvSpPr>
        <p:spPr bwMode="auto">
          <a:xfrm>
            <a:off x="9305967" y="2267811"/>
            <a:ext cx="1997789" cy="806774"/>
          </a:xfrm>
          <a:prstGeom prst="rect">
            <a:avLst/>
          </a:prstGeom>
          <a:solidFill>
            <a:srgbClr val="282828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8288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defTabSz="91410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61" b="0" i="0" u="none" strike="noStrike" kern="0" cap="none" spc="0" normalizeH="0" baseline="0" noProof="0" dirty="0">
                <a:ln>
                  <a:noFill/>
                </a:ln>
                <a:solidFill>
                  <a:srgbClr val="F2F2F2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Workspace</a:t>
            </a:r>
          </a:p>
        </p:txBody>
      </p:sp>
      <p:sp>
        <p:nvSpPr>
          <p:cNvPr id="45" name="Rectangle 44"/>
          <p:cNvSpPr/>
          <p:nvPr/>
        </p:nvSpPr>
        <p:spPr bwMode="auto">
          <a:xfrm>
            <a:off x="9622971" y="3246668"/>
            <a:ext cx="1680785" cy="806774"/>
          </a:xfrm>
          <a:prstGeom prst="rect">
            <a:avLst/>
          </a:prstGeom>
          <a:solidFill>
            <a:srgbClr val="282828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8288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defTabSz="91410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61" b="0" i="0" u="none" strike="noStrike" kern="0" cap="none" spc="0" normalizeH="0" baseline="0" noProof="0" dirty="0">
                <a:ln>
                  <a:noFill/>
                </a:ln>
                <a:solidFill>
                  <a:srgbClr val="F2F2F2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Report 1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422112" y="1485140"/>
            <a:ext cx="2509962" cy="622056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 marL="0" marR="0" lvl="0" indent="0" defTabSz="896386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+mj-lt"/>
                <a:ea typeface="Segoe UI Black" panose="020B0A02040204020203" pitchFamily="34" charset="0"/>
                <a:cs typeface="Segoe UI Black" panose="020B0A02040204020203" pitchFamily="34" charset="0"/>
              </a:rPr>
              <a:t>Application</a:t>
            </a:r>
          </a:p>
        </p:txBody>
      </p:sp>
      <p:sp>
        <p:nvSpPr>
          <p:cNvPr id="53" name="Rectangle 52"/>
          <p:cNvSpPr/>
          <p:nvPr/>
        </p:nvSpPr>
        <p:spPr>
          <a:xfrm>
            <a:off x="0" y="0"/>
            <a:ext cx="12192000" cy="15709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457200" rIns="457200"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Provide seamless authentication experiences</a:t>
            </a:r>
            <a:endParaRPr kumimoji="0" lang="en-US" sz="4400" b="0" i="0" u="none" strike="noStrike" kern="0" cap="none" spc="0" normalizeH="0" baseline="0" noProof="0" dirty="0">
              <a:ln>
                <a:noFill/>
              </a:ln>
              <a:solidFill>
                <a:srgbClr val="282828"/>
              </a:solidFill>
              <a:effectLst/>
              <a:uLnTx/>
              <a:uFillTx/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400" b="0" i="0" u="none" strike="noStrike" kern="0" cap="none" spc="0" normalizeH="0" baseline="0" noProof="0" dirty="0">
              <a:ln>
                <a:noFill/>
              </a:ln>
              <a:solidFill>
                <a:srgbClr val="282828"/>
              </a:solidFill>
              <a:effectLst/>
              <a:uLnTx/>
              <a:uFillTx/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8" name="Rectangle 27"/>
          <p:cNvSpPr/>
          <p:nvPr/>
        </p:nvSpPr>
        <p:spPr bwMode="auto">
          <a:xfrm>
            <a:off x="422113" y="1485140"/>
            <a:ext cx="3047811" cy="4945380"/>
          </a:xfrm>
          <a:prstGeom prst="rect">
            <a:avLst/>
          </a:prstGeom>
          <a:noFill/>
          <a:ln w="12700">
            <a:solidFill>
              <a:srgbClr val="1E1E1E">
                <a:alpha val="50000"/>
              </a:srgbClr>
            </a:solidFill>
            <a:prstDash val="sysDash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10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961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</a:endParaRPr>
          </a:p>
        </p:txBody>
      </p:sp>
      <p:grpSp>
        <p:nvGrpSpPr>
          <p:cNvPr id="48" name="Group 47"/>
          <p:cNvGrpSpPr/>
          <p:nvPr/>
        </p:nvGrpSpPr>
        <p:grpSpPr>
          <a:xfrm>
            <a:off x="0" y="6600607"/>
            <a:ext cx="2029968" cy="257393"/>
            <a:chOff x="10162032" y="6604155"/>
            <a:chExt cx="2029968" cy="257393"/>
          </a:xfrm>
        </p:grpSpPr>
        <p:sp>
          <p:nvSpPr>
            <p:cNvPr id="50" name="Rectangle 49"/>
            <p:cNvSpPr/>
            <p:nvPr/>
          </p:nvSpPr>
          <p:spPr>
            <a:xfrm>
              <a:off x="10838688" y="6605516"/>
              <a:ext cx="676656" cy="251512"/>
            </a:xfrm>
            <a:prstGeom prst="rect">
              <a:avLst/>
            </a:prstGeom>
            <a:solidFill>
              <a:srgbClr val="EDC30D"/>
            </a:solidFill>
            <a:ln w="6350">
              <a:solidFill>
                <a:srgbClr val="EDC30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282828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Embed</a:t>
              </a:r>
            </a:p>
          </p:txBody>
        </p:sp>
        <p:sp>
          <p:nvSpPr>
            <p:cNvPr id="54" name="Rectangle 53"/>
            <p:cNvSpPr/>
            <p:nvPr/>
          </p:nvSpPr>
          <p:spPr>
            <a:xfrm>
              <a:off x="10162032" y="6605516"/>
              <a:ext cx="676656" cy="251512"/>
            </a:xfrm>
            <a:prstGeom prst="rect">
              <a:avLst/>
            </a:prstGeom>
            <a:solidFill>
              <a:srgbClr val="282828"/>
            </a:solidFill>
            <a:ln w="6350">
              <a:solidFill>
                <a:srgbClr val="28282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EDC30D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Create</a:t>
              </a:r>
            </a:p>
          </p:txBody>
        </p:sp>
        <p:sp>
          <p:nvSpPr>
            <p:cNvPr id="55" name="Rectangle 54"/>
            <p:cNvSpPr/>
            <p:nvPr/>
          </p:nvSpPr>
          <p:spPr>
            <a:xfrm>
              <a:off x="11515344" y="6605516"/>
              <a:ext cx="676656" cy="251512"/>
            </a:xfrm>
            <a:prstGeom prst="rect">
              <a:avLst/>
            </a:prstGeom>
            <a:solidFill>
              <a:srgbClr val="282828"/>
            </a:solidFill>
            <a:ln w="6350">
              <a:solidFill>
                <a:srgbClr val="28282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EDC30D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Deploy</a:t>
              </a:r>
            </a:p>
          </p:txBody>
        </p:sp>
        <p:cxnSp>
          <p:nvCxnSpPr>
            <p:cNvPr id="56" name="Straight Connector 55"/>
            <p:cNvCxnSpPr/>
            <p:nvPr/>
          </p:nvCxnSpPr>
          <p:spPr>
            <a:xfrm>
              <a:off x="11515344" y="6604155"/>
              <a:ext cx="0" cy="25603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>
              <a:off x="10838688" y="6605516"/>
              <a:ext cx="0" cy="25603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90031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36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/>
          <p:cNvSpPr/>
          <p:nvPr/>
        </p:nvSpPr>
        <p:spPr>
          <a:xfrm>
            <a:off x="0" y="0"/>
            <a:ext cx="12192000" cy="15709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457200" rIns="457200"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Provide seamless authentication experiences</a:t>
            </a:r>
            <a:endParaRPr kumimoji="0" lang="en-US" sz="4400" b="0" i="0" u="none" strike="noStrike" kern="0" cap="none" spc="0" normalizeH="0" baseline="0" noProof="0" dirty="0">
              <a:ln>
                <a:noFill/>
              </a:ln>
              <a:solidFill>
                <a:srgbClr val="282828"/>
              </a:solidFill>
              <a:effectLst/>
              <a:uLnTx/>
              <a:uFillTx/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400" b="0" i="0" u="none" strike="noStrike" kern="0" cap="none" spc="0" normalizeH="0" baseline="0" noProof="0" dirty="0">
              <a:ln>
                <a:noFill/>
              </a:ln>
              <a:solidFill>
                <a:srgbClr val="282828"/>
              </a:solidFill>
              <a:effectLst/>
              <a:uLnTx/>
              <a:uFillTx/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6" name="Rectangle 45"/>
          <p:cNvSpPr/>
          <p:nvPr/>
        </p:nvSpPr>
        <p:spPr bwMode="auto">
          <a:xfrm>
            <a:off x="8758772" y="1485140"/>
            <a:ext cx="3047811" cy="4945380"/>
          </a:xfrm>
          <a:prstGeom prst="rect">
            <a:avLst/>
          </a:prstGeom>
          <a:solidFill>
            <a:srgbClr val="EDC30D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10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961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8758771" y="1473672"/>
            <a:ext cx="3047812" cy="622056"/>
          </a:xfrm>
          <a:prstGeom prst="rect">
            <a:avLst/>
          </a:prstGeom>
          <a:solidFill>
            <a:srgbClr val="EDC30D"/>
          </a:solidFill>
        </p:spPr>
        <p:txBody>
          <a:bodyPr wrap="square" lIns="179285" tIns="143428" rIns="179285" bIns="143428" rtlCol="0">
            <a:spAutoFit/>
          </a:bodyPr>
          <a:lstStyle/>
          <a:p>
            <a:pPr marL="0" marR="0" lvl="0" indent="0" defTabSz="896386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+mj-lt"/>
                <a:ea typeface="Segoe UI Black" panose="020B0A02040204020203" pitchFamily="34" charset="0"/>
                <a:cs typeface="Segoe UI Black" panose="020B0A02040204020203" pitchFamily="34" charset="0"/>
              </a:rPr>
              <a:t>Power BI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988035" y="2268207"/>
            <a:ext cx="1972511" cy="806774"/>
          </a:xfrm>
          <a:prstGeom prst="rect">
            <a:avLst/>
          </a:prstGeom>
          <a:solidFill>
            <a:srgbClr val="282828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8288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defTabSz="91410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61" b="0" i="0" u="none" strike="noStrike" kern="0" cap="none" spc="0" normalizeH="0" baseline="0" noProof="0" dirty="0">
                <a:ln>
                  <a:noFill/>
                </a:ln>
                <a:solidFill>
                  <a:srgbClr val="F2F2F2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Users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985104" y="4214083"/>
            <a:ext cx="1946970" cy="806774"/>
          </a:xfrm>
          <a:prstGeom prst="rect">
            <a:avLst/>
          </a:prstGeom>
          <a:solidFill>
            <a:srgbClr val="282828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8288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defTabSz="91410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61" b="0" i="0" u="none" strike="noStrike" kern="0" cap="none" spc="0" normalizeH="0" baseline="0" noProof="0" dirty="0">
                <a:ln>
                  <a:noFill/>
                </a:ln>
                <a:solidFill>
                  <a:srgbClr val="F2F2F2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Permissions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988036" y="3246668"/>
            <a:ext cx="1946970" cy="806774"/>
          </a:xfrm>
          <a:prstGeom prst="rect">
            <a:avLst/>
          </a:prstGeom>
          <a:solidFill>
            <a:srgbClr val="282828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8288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defTabSz="91410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61" b="0" i="0" u="none" strike="noStrike" kern="0" cap="none" spc="0" normalizeH="0" baseline="0" noProof="0" dirty="0">
                <a:ln>
                  <a:noFill/>
                </a:ln>
                <a:solidFill>
                  <a:srgbClr val="F2F2F2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Auth. providers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985103" y="5282314"/>
            <a:ext cx="1946971" cy="806774"/>
          </a:xfrm>
          <a:prstGeom prst="rect">
            <a:avLst/>
          </a:prstGeom>
          <a:solidFill>
            <a:srgbClr val="282828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8288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defTabSz="91410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61" b="0" i="0" u="none" strike="noStrike" kern="0" cap="none" spc="0" normalizeH="0" baseline="0" noProof="0" dirty="0">
                <a:ln>
                  <a:noFill/>
                </a:ln>
                <a:solidFill>
                  <a:srgbClr val="F2F2F2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API keys</a:t>
            </a:r>
          </a:p>
        </p:txBody>
      </p:sp>
      <p:sp>
        <p:nvSpPr>
          <p:cNvPr id="28" name="Left Arrow 27"/>
          <p:cNvSpPr/>
          <p:nvPr/>
        </p:nvSpPr>
        <p:spPr>
          <a:xfrm>
            <a:off x="5537200" y="3464943"/>
            <a:ext cx="3086100" cy="370224"/>
          </a:xfrm>
          <a:prstGeom prst="leftArrow">
            <a:avLst/>
          </a:prstGeom>
          <a:solidFill>
            <a:srgbClr val="EDC3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3" name="Freeform 22"/>
          <p:cNvSpPr/>
          <p:nvPr/>
        </p:nvSpPr>
        <p:spPr>
          <a:xfrm>
            <a:off x="3719171" y="2266417"/>
            <a:ext cx="707957" cy="808168"/>
          </a:xfrm>
          <a:custGeom>
            <a:avLst/>
            <a:gdLst>
              <a:gd name="connsiteX0" fmla="*/ 599650 w 1199300"/>
              <a:gd name="connsiteY0" fmla="*/ 88729 h 1369060"/>
              <a:gd name="connsiteX1" fmla="*/ 270362 w 1199300"/>
              <a:gd name="connsiteY1" fmla="*/ 418017 h 1369060"/>
              <a:gd name="connsiteX2" fmla="*/ 599650 w 1199300"/>
              <a:gd name="connsiteY2" fmla="*/ 747305 h 1369060"/>
              <a:gd name="connsiteX3" fmla="*/ 928938 w 1199300"/>
              <a:gd name="connsiteY3" fmla="*/ 418017 h 1369060"/>
              <a:gd name="connsiteX4" fmla="*/ 599650 w 1199300"/>
              <a:gd name="connsiteY4" fmla="*/ 88729 h 1369060"/>
              <a:gd name="connsiteX5" fmla="*/ 599651 w 1199300"/>
              <a:gd name="connsiteY5" fmla="*/ 0 h 1369060"/>
              <a:gd name="connsiteX6" fmla="*/ 1017668 w 1199300"/>
              <a:gd name="connsiteY6" fmla="*/ 418017 h 1369060"/>
              <a:gd name="connsiteX7" fmla="*/ 833368 w 1199300"/>
              <a:gd name="connsiteY7" fmla="*/ 764643 h 1369060"/>
              <a:gd name="connsiteX8" fmla="*/ 772437 w 1199300"/>
              <a:gd name="connsiteY8" fmla="*/ 797716 h 1369060"/>
              <a:gd name="connsiteX9" fmla="*/ 833061 w 1199300"/>
              <a:gd name="connsiteY9" fmla="*/ 816535 h 1369060"/>
              <a:gd name="connsiteX10" fmla="*/ 1199300 w 1199300"/>
              <a:gd name="connsiteY10" fmla="*/ 1369060 h 1369060"/>
              <a:gd name="connsiteX11" fmla="*/ 1092443 w 1199300"/>
              <a:gd name="connsiteY11" fmla="*/ 1369060 h 1369060"/>
              <a:gd name="connsiteX12" fmla="*/ 599650 w 1199300"/>
              <a:gd name="connsiteY12" fmla="*/ 876268 h 1369060"/>
              <a:gd name="connsiteX13" fmla="*/ 106857 w 1199300"/>
              <a:gd name="connsiteY13" fmla="*/ 1369060 h 1369060"/>
              <a:gd name="connsiteX14" fmla="*/ 0 w 1199300"/>
              <a:gd name="connsiteY14" fmla="*/ 1369060 h 1369060"/>
              <a:gd name="connsiteX15" fmla="*/ 366239 w 1199300"/>
              <a:gd name="connsiteY15" fmla="*/ 816535 h 1369060"/>
              <a:gd name="connsiteX16" fmla="*/ 426865 w 1199300"/>
              <a:gd name="connsiteY16" fmla="*/ 797716 h 1369060"/>
              <a:gd name="connsiteX17" fmla="*/ 365934 w 1199300"/>
              <a:gd name="connsiteY17" fmla="*/ 764643 h 1369060"/>
              <a:gd name="connsiteX18" fmla="*/ 181634 w 1199300"/>
              <a:gd name="connsiteY18" fmla="*/ 418017 h 1369060"/>
              <a:gd name="connsiteX19" fmla="*/ 599651 w 1199300"/>
              <a:gd name="connsiteY19" fmla="*/ 0 h 1369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199300" h="1369060">
                <a:moveTo>
                  <a:pt x="599650" y="88729"/>
                </a:moveTo>
                <a:cubicBezTo>
                  <a:pt x="417789" y="88729"/>
                  <a:pt x="270362" y="236156"/>
                  <a:pt x="270362" y="418017"/>
                </a:cubicBezTo>
                <a:cubicBezTo>
                  <a:pt x="270362" y="599878"/>
                  <a:pt x="417789" y="747305"/>
                  <a:pt x="599650" y="747305"/>
                </a:cubicBezTo>
                <a:cubicBezTo>
                  <a:pt x="781511" y="747305"/>
                  <a:pt x="928938" y="599878"/>
                  <a:pt x="928938" y="418017"/>
                </a:cubicBezTo>
                <a:cubicBezTo>
                  <a:pt x="928938" y="236156"/>
                  <a:pt x="781511" y="88729"/>
                  <a:pt x="599650" y="88729"/>
                </a:cubicBezTo>
                <a:close/>
                <a:moveTo>
                  <a:pt x="599651" y="0"/>
                </a:moveTo>
                <a:cubicBezTo>
                  <a:pt x="830515" y="0"/>
                  <a:pt x="1017668" y="187153"/>
                  <a:pt x="1017668" y="418017"/>
                </a:cubicBezTo>
                <a:cubicBezTo>
                  <a:pt x="1017668" y="562307"/>
                  <a:pt x="944561" y="689522"/>
                  <a:pt x="833368" y="764643"/>
                </a:cubicBezTo>
                <a:lnTo>
                  <a:pt x="772437" y="797716"/>
                </a:lnTo>
                <a:lnTo>
                  <a:pt x="833061" y="816535"/>
                </a:lnTo>
                <a:cubicBezTo>
                  <a:pt x="1048285" y="907566"/>
                  <a:pt x="1199300" y="1120678"/>
                  <a:pt x="1199300" y="1369060"/>
                </a:cubicBezTo>
                <a:lnTo>
                  <a:pt x="1092443" y="1369060"/>
                </a:lnTo>
                <a:cubicBezTo>
                  <a:pt x="1092443" y="1096898"/>
                  <a:pt x="871812" y="876268"/>
                  <a:pt x="599650" y="876268"/>
                </a:cubicBezTo>
                <a:cubicBezTo>
                  <a:pt x="327488" y="876268"/>
                  <a:pt x="106857" y="1096898"/>
                  <a:pt x="106857" y="1369060"/>
                </a:cubicBezTo>
                <a:lnTo>
                  <a:pt x="0" y="1369060"/>
                </a:lnTo>
                <a:cubicBezTo>
                  <a:pt x="0" y="1120678"/>
                  <a:pt x="151016" y="907566"/>
                  <a:pt x="366239" y="816535"/>
                </a:cubicBezTo>
                <a:lnTo>
                  <a:pt x="426865" y="797716"/>
                </a:lnTo>
                <a:lnTo>
                  <a:pt x="365934" y="764643"/>
                </a:lnTo>
                <a:cubicBezTo>
                  <a:pt x="254741" y="689522"/>
                  <a:pt x="181634" y="562307"/>
                  <a:pt x="181634" y="418017"/>
                </a:cubicBezTo>
                <a:cubicBezTo>
                  <a:pt x="181634" y="187153"/>
                  <a:pt x="368787" y="0"/>
                  <a:pt x="599651" y="0"/>
                </a:cubicBezTo>
                <a:close/>
              </a:path>
            </a:pathLst>
          </a:cu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sp>
        <p:nvSpPr>
          <p:cNvPr id="42" name="Rectangle 41"/>
          <p:cNvSpPr/>
          <p:nvPr/>
        </p:nvSpPr>
        <p:spPr bwMode="auto">
          <a:xfrm>
            <a:off x="9622971" y="5282312"/>
            <a:ext cx="1680785" cy="806774"/>
          </a:xfrm>
          <a:prstGeom prst="rect">
            <a:avLst/>
          </a:prstGeom>
          <a:solidFill>
            <a:srgbClr val="282828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8288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defTabSz="91410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61" b="0" i="0" u="none" strike="noStrike" kern="0" cap="none" spc="0" normalizeH="0" baseline="0" noProof="0" dirty="0">
                <a:ln>
                  <a:noFill/>
                </a:ln>
                <a:solidFill>
                  <a:srgbClr val="F2F2F2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API keys</a:t>
            </a:r>
          </a:p>
        </p:txBody>
      </p:sp>
      <p:sp>
        <p:nvSpPr>
          <p:cNvPr id="43" name="Rectangle 42"/>
          <p:cNvSpPr/>
          <p:nvPr/>
        </p:nvSpPr>
        <p:spPr bwMode="auto">
          <a:xfrm>
            <a:off x="9622971" y="4225525"/>
            <a:ext cx="1680785" cy="806774"/>
          </a:xfrm>
          <a:prstGeom prst="rect">
            <a:avLst/>
          </a:prstGeom>
          <a:solidFill>
            <a:srgbClr val="282828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8288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defTabSz="91410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61" b="0" i="0" u="none" strike="noStrike" kern="0" cap="none" spc="0" normalizeH="0" baseline="0" noProof="0" dirty="0">
                <a:ln>
                  <a:noFill/>
                </a:ln>
                <a:solidFill>
                  <a:srgbClr val="F2F2F2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Report 2</a:t>
            </a:r>
          </a:p>
        </p:txBody>
      </p:sp>
      <p:sp>
        <p:nvSpPr>
          <p:cNvPr id="44" name="Rectangle 43"/>
          <p:cNvSpPr/>
          <p:nvPr/>
        </p:nvSpPr>
        <p:spPr bwMode="auto">
          <a:xfrm>
            <a:off x="9305967" y="2267811"/>
            <a:ext cx="1997789" cy="806774"/>
          </a:xfrm>
          <a:prstGeom prst="rect">
            <a:avLst/>
          </a:prstGeom>
          <a:solidFill>
            <a:srgbClr val="282828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8288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defTabSz="91410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61" b="0" i="0" u="none" strike="noStrike" kern="0" cap="none" spc="0" normalizeH="0" baseline="0" noProof="0" dirty="0">
                <a:ln>
                  <a:noFill/>
                </a:ln>
                <a:solidFill>
                  <a:srgbClr val="F2F2F2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Workspace</a:t>
            </a:r>
          </a:p>
        </p:txBody>
      </p:sp>
      <p:sp>
        <p:nvSpPr>
          <p:cNvPr id="45" name="Rectangle 44"/>
          <p:cNvSpPr/>
          <p:nvPr/>
        </p:nvSpPr>
        <p:spPr bwMode="auto">
          <a:xfrm>
            <a:off x="9622971" y="3246668"/>
            <a:ext cx="1680785" cy="806774"/>
          </a:xfrm>
          <a:prstGeom prst="rect">
            <a:avLst/>
          </a:prstGeom>
          <a:solidFill>
            <a:srgbClr val="282828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8288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defTabSz="91410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61" b="0" i="0" u="none" strike="noStrike" kern="0" cap="none" spc="0" normalizeH="0" baseline="0" noProof="0" dirty="0">
                <a:ln>
                  <a:noFill/>
                </a:ln>
                <a:solidFill>
                  <a:srgbClr val="F2F2F2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Report 1</a:t>
            </a:r>
          </a:p>
        </p:txBody>
      </p:sp>
      <p:sp>
        <p:nvSpPr>
          <p:cNvPr id="29" name="Rectangle 28"/>
          <p:cNvSpPr/>
          <p:nvPr/>
        </p:nvSpPr>
        <p:spPr bwMode="auto">
          <a:xfrm>
            <a:off x="3702928" y="3246668"/>
            <a:ext cx="1680785" cy="806774"/>
          </a:xfrm>
          <a:prstGeom prst="rect">
            <a:avLst/>
          </a:prstGeom>
          <a:solidFill>
            <a:srgbClr val="282828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8288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defTabSz="91410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61" b="0" i="0" u="none" strike="noStrike" kern="0" cap="none" spc="0" normalizeH="0" baseline="0" noProof="0" dirty="0">
                <a:ln>
                  <a:noFill/>
                </a:ln>
                <a:solidFill>
                  <a:srgbClr val="F2F2F2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Report 1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22112" y="1485140"/>
            <a:ext cx="2509962" cy="622056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 marL="0" marR="0" lvl="0" indent="0" defTabSz="896386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+mj-lt"/>
                <a:ea typeface="Segoe UI Black" panose="020B0A02040204020203" pitchFamily="34" charset="0"/>
                <a:cs typeface="Segoe UI Black" panose="020B0A02040204020203" pitchFamily="34" charset="0"/>
              </a:rPr>
              <a:t>Application</a:t>
            </a:r>
          </a:p>
        </p:txBody>
      </p:sp>
      <p:sp>
        <p:nvSpPr>
          <p:cNvPr id="18" name="Rectangle 17"/>
          <p:cNvSpPr/>
          <p:nvPr/>
        </p:nvSpPr>
        <p:spPr bwMode="auto">
          <a:xfrm>
            <a:off x="422113" y="1485140"/>
            <a:ext cx="3047811" cy="4945380"/>
          </a:xfrm>
          <a:prstGeom prst="rect">
            <a:avLst/>
          </a:prstGeom>
          <a:noFill/>
          <a:ln w="12700">
            <a:solidFill>
              <a:srgbClr val="1E1E1E">
                <a:alpha val="50000"/>
              </a:srgbClr>
            </a:solidFill>
            <a:prstDash val="sysDash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10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961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0" y="6600607"/>
            <a:ext cx="2029968" cy="257393"/>
            <a:chOff x="10162032" y="6604155"/>
            <a:chExt cx="2029968" cy="257393"/>
          </a:xfrm>
        </p:grpSpPr>
        <p:sp>
          <p:nvSpPr>
            <p:cNvPr id="30" name="Rectangle 29"/>
            <p:cNvSpPr/>
            <p:nvPr/>
          </p:nvSpPr>
          <p:spPr>
            <a:xfrm>
              <a:off x="10838688" y="6605516"/>
              <a:ext cx="676656" cy="251512"/>
            </a:xfrm>
            <a:prstGeom prst="rect">
              <a:avLst/>
            </a:prstGeom>
            <a:solidFill>
              <a:srgbClr val="EDC30D"/>
            </a:solidFill>
            <a:ln w="6350">
              <a:solidFill>
                <a:srgbClr val="EDC30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282828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Embed</a:t>
              </a: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10162032" y="6605516"/>
              <a:ext cx="676656" cy="251512"/>
            </a:xfrm>
            <a:prstGeom prst="rect">
              <a:avLst/>
            </a:prstGeom>
            <a:solidFill>
              <a:srgbClr val="282828"/>
            </a:solidFill>
            <a:ln w="6350">
              <a:solidFill>
                <a:srgbClr val="28282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EDC30D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Create</a:t>
              </a: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11515344" y="6605516"/>
              <a:ext cx="676656" cy="251512"/>
            </a:xfrm>
            <a:prstGeom prst="rect">
              <a:avLst/>
            </a:prstGeom>
            <a:solidFill>
              <a:srgbClr val="282828"/>
            </a:solidFill>
            <a:ln w="6350">
              <a:solidFill>
                <a:srgbClr val="28282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EDC30D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Deploy</a:t>
              </a:r>
            </a:p>
          </p:txBody>
        </p:sp>
        <p:cxnSp>
          <p:nvCxnSpPr>
            <p:cNvPr id="34" name="Straight Connector 33"/>
            <p:cNvCxnSpPr/>
            <p:nvPr/>
          </p:nvCxnSpPr>
          <p:spPr>
            <a:xfrm>
              <a:off x="11515344" y="6604155"/>
              <a:ext cx="0" cy="25603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10838688" y="6605516"/>
              <a:ext cx="0" cy="25603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5120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1" y="487"/>
            <a:ext cx="5165366" cy="6857027"/>
          </a:xfrm>
          <a:prstGeom prst="rect">
            <a:avLst/>
          </a:prstGeom>
          <a:solidFill>
            <a:srgbClr val="1E1E1E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itle 5"/>
          <p:cNvSpPr txBox="1">
            <a:spLocks/>
          </p:cNvSpPr>
          <p:nvPr/>
        </p:nvSpPr>
        <p:spPr>
          <a:xfrm>
            <a:off x="5350931" y="186267"/>
            <a:ext cx="3776134" cy="1041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IN" sz="48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Resources …</a:t>
            </a:r>
            <a:endParaRPr lang="en-IN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86631" y="4969788"/>
            <a:ext cx="4558602" cy="1558156"/>
            <a:chOff x="2736501" y="2280354"/>
            <a:chExt cx="4558602" cy="1558156"/>
          </a:xfrm>
        </p:grpSpPr>
        <p:grpSp>
          <p:nvGrpSpPr>
            <p:cNvPr id="7" name="Group 6"/>
            <p:cNvGrpSpPr/>
            <p:nvPr/>
          </p:nvGrpSpPr>
          <p:grpSpPr>
            <a:xfrm>
              <a:off x="2736501" y="2280354"/>
              <a:ext cx="720132" cy="1558156"/>
              <a:chOff x="2736501" y="2227603"/>
              <a:chExt cx="720132" cy="1558156"/>
            </a:xfrm>
          </p:grpSpPr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3" cstate="print">
                <a:biLevel thresh="2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36501" y="2227603"/>
                <a:ext cx="720132" cy="720132"/>
              </a:xfrm>
              <a:prstGeom prst="rect">
                <a:avLst/>
              </a:prstGeom>
            </p:spPr>
          </p:pic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4" cstate="print">
                <a:biLevel thresh="2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36501" y="3065627"/>
                <a:ext cx="720132" cy="720132"/>
              </a:xfrm>
              <a:prstGeom prst="rect">
                <a:avLst/>
              </a:prstGeom>
            </p:spPr>
          </p:pic>
        </p:grpSp>
        <p:sp>
          <p:nvSpPr>
            <p:cNvPr id="9" name="TextBox 8"/>
            <p:cNvSpPr txBox="1"/>
            <p:nvPr/>
          </p:nvSpPr>
          <p:spPr>
            <a:xfrm>
              <a:off x="3607358" y="2455754"/>
              <a:ext cx="368774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000" dirty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amynic@microsoft.com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607357" y="3293778"/>
              <a:ext cx="368774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000" dirty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@AmyKateNicho</a:t>
              </a:r>
            </a:p>
          </p:txBody>
        </p:sp>
      </p:grpSp>
      <p:sp>
        <p:nvSpPr>
          <p:cNvPr id="13" name="Freeform 8"/>
          <p:cNvSpPr>
            <a:spLocks noChangeAspect="1"/>
          </p:cNvSpPr>
          <p:nvPr/>
        </p:nvSpPr>
        <p:spPr bwMode="auto">
          <a:xfrm>
            <a:off x="3289751" y="186267"/>
            <a:ext cx="1655481" cy="1749703"/>
          </a:xfrm>
          <a:custGeom>
            <a:avLst/>
            <a:gdLst>
              <a:gd name="connsiteX0" fmla="*/ 391886 w 6079389"/>
              <a:gd name="connsiteY0" fmla="*/ 3446312 h 6425371"/>
              <a:gd name="connsiteX1" fmla="*/ 783772 w 6079389"/>
              <a:gd name="connsiteY1" fmla="*/ 3838198 h 6425371"/>
              <a:gd name="connsiteX2" fmla="*/ 783771 w 6079389"/>
              <a:gd name="connsiteY2" fmla="*/ 4814284 h 6425371"/>
              <a:gd name="connsiteX3" fmla="*/ 391885 w 6079389"/>
              <a:gd name="connsiteY3" fmla="*/ 5206170 h 6425371"/>
              <a:gd name="connsiteX4" fmla="*/ 391886 w 6079389"/>
              <a:gd name="connsiteY4" fmla="*/ 5206169 h 6425371"/>
              <a:gd name="connsiteX5" fmla="*/ 0 w 6079389"/>
              <a:gd name="connsiteY5" fmla="*/ 4814283 h 6425371"/>
              <a:gd name="connsiteX6" fmla="*/ 0 w 6079389"/>
              <a:gd name="connsiteY6" fmla="*/ 3838198 h 6425371"/>
              <a:gd name="connsiteX7" fmla="*/ 391886 w 6079389"/>
              <a:gd name="connsiteY7" fmla="*/ 3446312 h 6425371"/>
              <a:gd name="connsiteX8" fmla="*/ 1531258 w 6079389"/>
              <a:gd name="connsiteY8" fmla="*/ 3090714 h 6425371"/>
              <a:gd name="connsiteX9" fmla="*/ 1923144 w 6079389"/>
              <a:gd name="connsiteY9" fmla="*/ 3482600 h 6425371"/>
              <a:gd name="connsiteX10" fmla="*/ 1923143 w 6079389"/>
              <a:gd name="connsiteY10" fmla="*/ 5169881 h 6425371"/>
              <a:gd name="connsiteX11" fmla="*/ 1531257 w 6079389"/>
              <a:gd name="connsiteY11" fmla="*/ 5561767 h 6425371"/>
              <a:gd name="connsiteX12" fmla="*/ 1531258 w 6079389"/>
              <a:gd name="connsiteY12" fmla="*/ 5561766 h 6425371"/>
              <a:gd name="connsiteX13" fmla="*/ 1139372 w 6079389"/>
              <a:gd name="connsiteY13" fmla="*/ 5169880 h 6425371"/>
              <a:gd name="connsiteX14" fmla="*/ 1139372 w 6079389"/>
              <a:gd name="connsiteY14" fmla="*/ 3482600 h 6425371"/>
              <a:gd name="connsiteX15" fmla="*/ 1531258 w 6079389"/>
              <a:gd name="connsiteY15" fmla="*/ 3090714 h 6425371"/>
              <a:gd name="connsiteX16" fmla="*/ 2670630 w 6079389"/>
              <a:gd name="connsiteY16" fmla="*/ 2655284 h 6425371"/>
              <a:gd name="connsiteX17" fmla="*/ 3062516 w 6079389"/>
              <a:gd name="connsiteY17" fmla="*/ 3047170 h 6425371"/>
              <a:gd name="connsiteX18" fmla="*/ 3062515 w 6079389"/>
              <a:gd name="connsiteY18" fmla="*/ 5605309 h 6425371"/>
              <a:gd name="connsiteX19" fmla="*/ 2670629 w 6079389"/>
              <a:gd name="connsiteY19" fmla="*/ 5997195 h 6425371"/>
              <a:gd name="connsiteX20" fmla="*/ 2670630 w 6079389"/>
              <a:gd name="connsiteY20" fmla="*/ 5997194 h 6425371"/>
              <a:gd name="connsiteX21" fmla="*/ 2278744 w 6079389"/>
              <a:gd name="connsiteY21" fmla="*/ 5605308 h 6425371"/>
              <a:gd name="connsiteX22" fmla="*/ 2278744 w 6079389"/>
              <a:gd name="connsiteY22" fmla="*/ 3047170 h 6425371"/>
              <a:gd name="connsiteX23" fmla="*/ 2670630 w 6079389"/>
              <a:gd name="connsiteY23" fmla="*/ 2655284 h 6425371"/>
              <a:gd name="connsiteX24" fmla="*/ 3810002 w 6079389"/>
              <a:gd name="connsiteY24" fmla="*/ 2227106 h 6425371"/>
              <a:gd name="connsiteX25" fmla="*/ 4201888 w 6079389"/>
              <a:gd name="connsiteY25" fmla="*/ 2618992 h 6425371"/>
              <a:gd name="connsiteX26" fmla="*/ 4201887 w 6079389"/>
              <a:gd name="connsiteY26" fmla="*/ 6033485 h 6425371"/>
              <a:gd name="connsiteX27" fmla="*/ 3810001 w 6079389"/>
              <a:gd name="connsiteY27" fmla="*/ 6425371 h 6425371"/>
              <a:gd name="connsiteX28" fmla="*/ 3810002 w 6079389"/>
              <a:gd name="connsiteY28" fmla="*/ 6425370 h 6425371"/>
              <a:gd name="connsiteX29" fmla="*/ 3418116 w 6079389"/>
              <a:gd name="connsiteY29" fmla="*/ 6033484 h 6425371"/>
              <a:gd name="connsiteX30" fmla="*/ 3418116 w 6079389"/>
              <a:gd name="connsiteY30" fmla="*/ 2618992 h 6425371"/>
              <a:gd name="connsiteX31" fmla="*/ 3810002 w 6079389"/>
              <a:gd name="connsiteY31" fmla="*/ 2227106 h 6425371"/>
              <a:gd name="connsiteX32" fmla="*/ 808679 w 6079389"/>
              <a:gd name="connsiteY32" fmla="*/ 1114 h 6425371"/>
              <a:gd name="connsiteX33" fmla="*/ 926895 w 6079389"/>
              <a:gd name="connsiteY33" fmla="*/ 20551 h 6425371"/>
              <a:gd name="connsiteX34" fmla="*/ 5587189 w 6079389"/>
              <a:gd name="connsiteY34" fmla="*/ 1434210 h 6425371"/>
              <a:gd name="connsiteX35" fmla="*/ 6069794 w 6079389"/>
              <a:gd name="connsiteY35" fmla="*/ 1993544 h 6425371"/>
              <a:gd name="connsiteX36" fmla="*/ 6079389 w 6079389"/>
              <a:gd name="connsiteY36" fmla="*/ 5307043 h 6425371"/>
              <a:gd name="connsiteX37" fmla="*/ 5810258 w 6079389"/>
              <a:gd name="connsiteY37" fmla="*/ 5768485 h 6425371"/>
              <a:gd name="connsiteX38" fmla="*/ 5345135 w 6079389"/>
              <a:gd name="connsiteY38" fmla="*/ 5858727 h 6425371"/>
              <a:gd name="connsiteX39" fmla="*/ 5219433 w 6079389"/>
              <a:gd name="connsiteY39" fmla="*/ 5835161 h 6425371"/>
              <a:gd name="connsiteX40" fmla="*/ 4766077 w 6079389"/>
              <a:gd name="connsiteY40" fmla="*/ 5678449 h 6425371"/>
              <a:gd name="connsiteX41" fmla="*/ 4668743 w 6079389"/>
              <a:gd name="connsiteY41" fmla="*/ 5478276 h 6425371"/>
              <a:gd name="connsiteX42" fmla="*/ 4868916 w 6079389"/>
              <a:gd name="connsiteY42" fmla="*/ 5380942 h 6425371"/>
              <a:gd name="connsiteX43" fmla="*/ 5322272 w 6079389"/>
              <a:gd name="connsiteY43" fmla="*/ 5537654 h 6425371"/>
              <a:gd name="connsiteX44" fmla="*/ 5612887 w 6079389"/>
              <a:gd name="connsiteY44" fmla="*/ 5536560 h 6425371"/>
              <a:gd name="connsiteX45" fmla="*/ 5783942 w 6079389"/>
              <a:gd name="connsiteY45" fmla="*/ 5264226 h 6425371"/>
              <a:gd name="connsiteX46" fmla="*/ 5787925 w 6079389"/>
              <a:gd name="connsiteY46" fmla="*/ 1967172 h 6425371"/>
              <a:gd name="connsiteX47" fmla="*/ 5502375 w 6079389"/>
              <a:gd name="connsiteY47" fmla="*/ 1733625 h 6425371"/>
              <a:gd name="connsiteX48" fmla="*/ 769189 w 6079389"/>
              <a:gd name="connsiteY48" fmla="*/ 311225 h 6425371"/>
              <a:gd name="connsiteX49" fmla="*/ 486578 w 6079389"/>
              <a:gd name="connsiteY49" fmla="*/ 541560 h 6425371"/>
              <a:gd name="connsiteX50" fmla="*/ 481719 w 6079389"/>
              <a:gd name="connsiteY50" fmla="*/ 589762 h 6425371"/>
              <a:gd name="connsiteX51" fmla="*/ 480717 w 6079389"/>
              <a:gd name="connsiteY51" fmla="*/ 589762 h 6425371"/>
              <a:gd name="connsiteX52" fmla="*/ 480716 w 6079389"/>
              <a:gd name="connsiteY52" fmla="*/ 2839184 h 6425371"/>
              <a:gd name="connsiteX53" fmla="*/ 331070 w 6079389"/>
              <a:gd name="connsiteY53" fmla="*/ 2988830 h 6425371"/>
              <a:gd name="connsiteX54" fmla="*/ 331071 w 6079389"/>
              <a:gd name="connsiteY54" fmla="*/ 2988829 h 6425371"/>
              <a:gd name="connsiteX55" fmla="*/ 181425 w 6079389"/>
              <a:gd name="connsiteY55" fmla="*/ 2839183 h 6425371"/>
              <a:gd name="connsiteX56" fmla="*/ 181426 w 6079389"/>
              <a:gd name="connsiteY56" fmla="*/ 557970 h 6425371"/>
              <a:gd name="connsiteX57" fmla="*/ 182475 w 6079389"/>
              <a:gd name="connsiteY57" fmla="*/ 557970 h 6425371"/>
              <a:gd name="connsiteX58" fmla="*/ 182394 w 6079389"/>
              <a:gd name="connsiteY58" fmla="*/ 555809 h 6425371"/>
              <a:gd name="connsiteX59" fmla="*/ 201831 w 6079389"/>
              <a:gd name="connsiteY59" fmla="*/ 437593 h 6425371"/>
              <a:gd name="connsiteX60" fmla="*/ 808679 w 6079389"/>
              <a:gd name="connsiteY60" fmla="*/ 1114 h 6425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6079389" h="6425371">
                <a:moveTo>
                  <a:pt x="391886" y="3446312"/>
                </a:moveTo>
                <a:cubicBezTo>
                  <a:pt x="608319" y="3446312"/>
                  <a:pt x="783772" y="3621765"/>
                  <a:pt x="783772" y="3838198"/>
                </a:cubicBezTo>
                <a:cubicBezTo>
                  <a:pt x="783772" y="4163560"/>
                  <a:pt x="783771" y="4488922"/>
                  <a:pt x="783771" y="4814284"/>
                </a:cubicBezTo>
                <a:cubicBezTo>
                  <a:pt x="783771" y="5030717"/>
                  <a:pt x="608318" y="5206170"/>
                  <a:pt x="391885" y="5206170"/>
                </a:cubicBezTo>
                <a:lnTo>
                  <a:pt x="391886" y="5206169"/>
                </a:lnTo>
                <a:cubicBezTo>
                  <a:pt x="175453" y="5206169"/>
                  <a:pt x="0" y="5030716"/>
                  <a:pt x="0" y="4814283"/>
                </a:cubicBezTo>
                <a:lnTo>
                  <a:pt x="0" y="3838198"/>
                </a:lnTo>
                <a:cubicBezTo>
                  <a:pt x="0" y="3621765"/>
                  <a:pt x="175453" y="3446312"/>
                  <a:pt x="391886" y="3446312"/>
                </a:cubicBezTo>
                <a:close/>
                <a:moveTo>
                  <a:pt x="1531258" y="3090714"/>
                </a:moveTo>
                <a:cubicBezTo>
                  <a:pt x="1747691" y="3090714"/>
                  <a:pt x="1923144" y="3266167"/>
                  <a:pt x="1923144" y="3482600"/>
                </a:cubicBezTo>
                <a:cubicBezTo>
                  <a:pt x="1923144" y="4045027"/>
                  <a:pt x="1923143" y="4607454"/>
                  <a:pt x="1923143" y="5169881"/>
                </a:cubicBezTo>
                <a:cubicBezTo>
                  <a:pt x="1923143" y="5386314"/>
                  <a:pt x="1747690" y="5561767"/>
                  <a:pt x="1531257" y="5561767"/>
                </a:cubicBezTo>
                <a:lnTo>
                  <a:pt x="1531258" y="5561766"/>
                </a:lnTo>
                <a:cubicBezTo>
                  <a:pt x="1314825" y="5561766"/>
                  <a:pt x="1139372" y="5386313"/>
                  <a:pt x="1139372" y="5169880"/>
                </a:cubicBezTo>
                <a:lnTo>
                  <a:pt x="1139372" y="3482600"/>
                </a:lnTo>
                <a:cubicBezTo>
                  <a:pt x="1139372" y="3266167"/>
                  <a:pt x="1314825" y="3090714"/>
                  <a:pt x="1531258" y="3090714"/>
                </a:cubicBezTo>
                <a:close/>
                <a:moveTo>
                  <a:pt x="2670630" y="2655284"/>
                </a:moveTo>
                <a:cubicBezTo>
                  <a:pt x="2887063" y="2655284"/>
                  <a:pt x="3062516" y="2830737"/>
                  <a:pt x="3062516" y="3047170"/>
                </a:cubicBezTo>
                <a:cubicBezTo>
                  <a:pt x="3062516" y="3899883"/>
                  <a:pt x="3062515" y="4752596"/>
                  <a:pt x="3062515" y="5605309"/>
                </a:cubicBezTo>
                <a:cubicBezTo>
                  <a:pt x="3062515" y="5821742"/>
                  <a:pt x="2887062" y="5997195"/>
                  <a:pt x="2670629" y="5997195"/>
                </a:cubicBezTo>
                <a:lnTo>
                  <a:pt x="2670630" y="5997194"/>
                </a:lnTo>
                <a:cubicBezTo>
                  <a:pt x="2454197" y="5997194"/>
                  <a:pt x="2278744" y="5821741"/>
                  <a:pt x="2278744" y="5605308"/>
                </a:cubicBezTo>
                <a:lnTo>
                  <a:pt x="2278744" y="3047170"/>
                </a:lnTo>
                <a:cubicBezTo>
                  <a:pt x="2278744" y="2830737"/>
                  <a:pt x="2454197" y="2655284"/>
                  <a:pt x="2670630" y="2655284"/>
                </a:cubicBezTo>
                <a:close/>
                <a:moveTo>
                  <a:pt x="3810002" y="2227106"/>
                </a:moveTo>
                <a:cubicBezTo>
                  <a:pt x="4026435" y="2227106"/>
                  <a:pt x="4201888" y="2402559"/>
                  <a:pt x="4201888" y="2618992"/>
                </a:cubicBezTo>
                <a:cubicBezTo>
                  <a:pt x="4201888" y="3757156"/>
                  <a:pt x="4201887" y="4895321"/>
                  <a:pt x="4201887" y="6033485"/>
                </a:cubicBezTo>
                <a:cubicBezTo>
                  <a:pt x="4201887" y="6249918"/>
                  <a:pt x="4026434" y="6425371"/>
                  <a:pt x="3810001" y="6425371"/>
                </a:cubicBezTo>
                <a:lnTo>
                  <a:pt x="3810002" y="6425370"/>
                </a:lnTo>
                <a:cubicBezTo>
                  <a:pt x="3593569" y="6425370"/>
                  <a:pt x="3418116" y="6249917"/>
                  <a:pt x="3418116" y="6033484"/>
                </a:cubicBezTo>
                <a:lnTo>
                  <a:pt x="3418116" y="2618992"/>
                </a:lnTo>
                <a:cubicBezTo>
                  <a:pt x="3418116" y="2402559"/>
                  <a:pt x="3593569" y="2227106"/>
                  <a:pt x="3810002" y="2227106"/>
                </a:cubicBezTo>
                <a:close/>
                <a:moveTo>
                  <a:pt x="808679" y="1114"/>
                </a:moveTo>
                <a:lnTo>
                  <a:pt x="926895" y="20551"/>
                </a:lnTo>
                <a:lnTo>
                  <a:pt x="5587189" y="1434210"/>
                </a:lnTo>
                <a:cubicBezTo>
                  <a:pt x="6049287" y="1575150"/>
                  <a:pt x="6072666" y="1832395"/>
                  <a:pt x="6069794" y="1993544"/>
                </a:cubicBezTo>
                <a:cubicBezTo>
                  <a:pt x="6059298" y="2680744"/>
                  <a:pt x="6071846" y="4619829"/>
                  <a:pt x="6079389" y="5307043"/>
                </a:cubicBezTo>
                <a:cubicBezTo>
                  <a:pt x="6079269" y="5510180"/>
                  <a:pt x="5961613" y="5663542"/>
                  <a:pt x="5810258" y="5768485"/>
                </a:cubicBezTo>
                <a:cubicBezTo>
                  <a:pt x="5671304" y="5864830"/>
                  <a:pt x="5503187" y="5895562"/>
                  <a:pt x="5345135" y="5858727"/>
                </a:cubicBezTo>
                <a:lnTo>
                  <a:pt x="5219433" y="5835161"/>
                </a:lnTo>
                <a:lnTo>
                  <a:pt x="4766077" y="5678449"/>
                </a:lnTo>
                <a:cubicBezTo>
                  <a:pt x="4683922" y="5650051"/>
                  <a:pt x="4640344" y="5560430"/>
                  <a:pt x="4668743" y="5478276"/>
                </a:cubicBezTo>
                <a:cubicBezTo>
                  <a:pt x="4697141" y="5396121"/>
                  <a:pt x="4786762" y="5352544"/>
                  <a:pt x="4868916" y="5380942"/>
                </a:cubicBezTo>
                <a:lnTo>
                  <a:pt x="5322272" y="5537654"/>
                </a:lnTo>
                <a:cubicBezTo>
                  <a:pt x="5411887" y="5562689"/>
                  <a:pt x="5526041" y="5599877"/>
                  <a:pt x="5612887" y="5536560"/>
                </a:cubicBezTo>
                <a:cubicBezTo>
                  <a:pt x="5699733" y="5473243"/>
                  <a:pt x="5776844" y="5376525"/>
                  <a:pt x="5783942" y="5264226"/>
                </a:cubicBezTo>
                <a:cubicBezTo>
                  <a:pt x="5785270" y="4165208"/>
                  <a:pt x="5786597" y="3066190"/>
                  <a:pt x="5787925" y="1967172"/>
                </a:cubicBezTo>
                <a:cubicBezTo>
                  <a:pt x="5773762" y="1849640"/>
                  <a:pt x="5704476" y="1802152"/>
                  <a:pt x="5502375" y="1733625"/>
                </a:cubicBezTo>
                <a:cubicBezTo>
                  <a:pt x="4665017" y="1449701"/>
                  <a:pt x="1605155" y="509902"/>
                  <a:pt x="769189" y="311225"/>
                </a:cubicBezTo>
                <a:cubicBezTo>
                  <a:pt x="629785" y="311225"/>
                  <a:pt x="513477" y="410108"/>
                  <a:pt x="486578" y="541560"/>
                </a:cubicBezTo>
                <a:lnTo>
                  <a:pt x="481719" y="589762"/>
                </a:lnTo>
                <a:lnTo>
                  <a:pt x="480717" y="589762"/>
                </a:lnTo>
                <a:cubicBezTo>
                  <a:pt x="480717" y="1339569"/>
                  <a:pt x="480716" y="2089377"/>
                  <a:pt x="480716" y="2839184"/>
                </a:cubicBezTo>
                <a:cubicBezTo>
                  <a:pt x="480716" y="2921831"/>
                  <a:pt x="413717" y="2988830"/>
                  <a:pt x="331070" y="2988830"/>
                </a:cubicBezTo>
                <a:lnTo>
                  <a:pt x="331071" y="2988829"/>
                </a:lnTo>
                <a:cubicBezTo>
                  <a:pt x="248424" y="2988829"/>
                  <a:pt x="181425" y="2921830"/>
                  <a:pt x="181425" y="2839183"/>
                </a:cubicBezTo>
                <a:cubicBezTo>
                  <a:pt x="181425" y="2078779"/>
                  <a:pt x="181426" y="1318374"/>
                  <a:pt x="181426" y="557970"/>
                </a:cubicBezTo>
                <a:lnTo>
                  <a:pt x="182475" y="557970"/>
                </a:lnTo>
                <a:cubicBezTo>
                  <a:pt x="182448" y="557250"/>
                  <a:pt x="182421" y="556529"/>
                  <a:pt x="182394" y="555809"/>
                </a:cubicBezTo>
                <a:cubicBezTo>
                  <a:pt x="184813" y="516583"/>
                  <a:pt x="191199" y="477016"/>
                  <a:pt x="201831" y="437593"/>
                </a:cubicBezTo>
                <a:cubicBezTo>
                  <a:pt x="276256" y="161632"/>
                  <a:pt x="534099" y="-15818"/>
                  <a:pt x="808679" y="1114"/>
                </a:cubicBezTo>
                <a:close/>
              </a:path>
            </a:pathLst>
          </a:custGeom>
          <a:solidFill>
            <a:srgbClr val="EDC30D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Text Placeholder 4"/>
          <p:cNvSpPr txBox="1">
            <a:spLocks/>
          </p:cNvSpPr>
          <p:nvPr/>
        </p:nvSpPr>
        <p:spPr>
          <a:xfrm>
            <a:off x="5551997" y="1504594"/>
            <a:ext cx="5069400" cy="4663284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182880" tIns="146304" rIns="182880" bIns="146304" rtlCol="0">
            <a:noAutofit/>
          </a:bodyPr>
          <a:lstStyle>
            <a:lvl1pPr marL="182845" marR="0" indent="-182845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3921" kern="1200" spc="0" baseline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406400" marR="0" indent="-182563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Segoe UI Light" panose="020B0502040204020203" pitchFamily="34" charset="0"/>
              <a:buChar char="−"/>
              <a:tabLst/>
              <a:defRPr sz="3200" kern="1200" spc="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2pPr>
            <a:lvl3pPr marL="635000" marR="0" indent="-182563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Courier New" panose="02070309020205020404" pitchFamily="49" charset="0"/>
              <a:buChar char="o"/>
              <a:tabLst/>
              <a:defRPr sz="2800" kern="1200" spc="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733802" marR="0" indent="-285695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765" kern="1200" spc="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957856" marR="0" indent="-285695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765" kern="1200" spc="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defTabSz="914400" fontAlgn="base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solidFill>
                  <a:srgbClr val="000000"/>
                </a:solidFill>
                <a:latin typeface="Segoe UI Light"/>
                <a:ea typeface="Calibri" panose="020F0502020204030204" pitchFamily="34" charset="0"/>
                <a:cs typeface="Times New Roman" panose="02020603050405020304" pitchFamily="18" charset="0"/>
              </a:rPr>
              <a:t>Get </a:t>
            </a:r>
            <a:r>
              <a:rPr lang="en-US" sz="2000" b="1" dirty="0">
                <a:solidFill>
                  <a:srgbClr val="000000"/>
                </a:solidFill>
                <a:latin typeface="Segoe UI Light"/>
                <a:ea typeface="Calibri" panose="020F0502020204030204" pitchFamily="34" charset="0"/>
                <a:cs typeface="Times New Roman" panose="02020603050405020304" pitchFamily="18" charset="0"/>
              </a:rPr>
              <a:t>signed up </a:t>
            </a:r>
            <a:r>
              <a:rPr lang="en-US" sz="2000" dirty="0">
                <a:solidFill>
                  <a:srgbClr val="000000"/>
                </a:solidFill>
                <a:latin typeface="Segoe UI Light"/>
                <a:ea typeface="Calibri" panose="020F0502020204030204" pitchFamily="34" charset="0"/>
                <a:cs typeface="Times New Roman" panose="02020603050405020304" pitchFamily="18" charset="0"/>
              </a:rPr>
              <a:t>at </a:t>
            </a:r>
            <a:r>
              <a:rPr lang="en-US" sz="2000" dirty="0">
                <a:solidFill>
                  <a:srgbClr val="000000"/>
                </a:solidFill>
                <a:latin typeface="Segoe UI Light"/>
                <a:ea typeface="Calibri" panose="020F0502020204030204" pitchFamily="34" charset="0"/>
                <a:cs typeface="Times New Roman" panose="02020603050405020304" pitchFamily="18" charset="0"/>
                <a:hlinkClick r:id="rId5"/>
              </a:rPr>
              <a:t>https://powerbi.microsoft.com/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Ligh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 defTabSz="914400" fontAlgn="base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/>
                <a:ea typeface="Calibri" panose="020F0502020204030204" pitchFamily="34" charset="0"/>
                <a:cs typeface="Times New Roman" panose="02020603050405020304" pitchFamily="18" charset="0"/>
              </a:rPr>
              <a:t>Power BI Desktop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/>
                <a:ea typeface="Calibri" panose="020F0502020204030204" pitchFamily="34" charset="0"/>
                <a:cs typeface="Times New Roman" panose="02020603050405020304" pitchFamily="18" charset="0"/>
              </a:rPr>
              <a:t>is</a:t>
            </a:r>
            <a:r>
              <a:rPr kumimoji="0" lang="en-US" sz="2000" b="0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/>
                <a:ea typeface="Calibri" panose="020F0502020204030204" pitchFamily="34" charset="0"/>
                <a:cs typeface="Times New Roman" panose="02020603050405020304" pitchFamily="18" charset="0"/>
              </a:rPr>
              <a:t> a </a:t>
            </a:r>
            <a:r>
              <a:rPr lang="en-US" sz="2000" dirty="0">
                <a:solidFill>
                  <a:srgbClr val="000000"/>
                </a:solidFill>
                <a:latin typeface="Segoe UI Light"/>
                <a:ea typeface="Calibri" panose="020F0502020204030204" pitchFamily="34" charset="0"/>
                <a:cs typeface="Times New Roman" panose="02020603050405020304" pitchFamily="18" charset="0"/>
              </a:rPr>
              <a:t>free download: </a:t>
            </a:r>
            <a:r>
              <a:rPr lang="en-US" sz="2000" dirty="0">
                <a:solidFill>
                  <a:srgbClr val="000000"/>
                </a:solidFill>
                <a:latin typeface="Segoe UI Light"/>
                <a:ea typeface="Calibri" panose="020F0502020204030204" pitchFamily="34" charset="0"/>
                <a:cs typeface="Times New Roman" panose="02020603050405020304" pitchFamily="18" charset="0"/>
                <a:hlinkClick r:id="rId6"/>
              </a:rPr>
              <a:t>https://powerbi.microsoft.com/en-us/desktop/</a:t>
            </a:r>
            <a:r>
              <a:rPr lang="en-US" sz="2000" dirty="0">
                <a:solidFill>
                  <a:srgbClr val="000000"/>
                </a:solidFill>
                <a:latin typeface="Segoe UI Ligh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Ligh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 defTabSz="914400" fontAlgn="base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solidFill>
                  <a:srgbClr val="000000"/>
                </a:solidFill>
                <a:latin typeface="Segoe UI Light"/>
                <a:ea typeface="Calibri" panose="020F0502020204030204" pitchFamily="34" charset="0"/>
                <a:cs typeface="Times New Roman" panose="02020603050405020304" pitchFamily="18" charset="0"/>
              </a:rPr>
              <a:t>Keep up to date and follow samples on the </a:t>
            </a:r>
            <a:r>
              <a:rPr lang="en-US" sz="2000" b="1" dirty="0">
                <a:solidFill>
                  <a:srgbClr val="000000"/>
                </a:solidFill>
                <a:latin typeface="Segoe UI Light"/>
                <a:ea typeface="Calibri" panose="020F0502020204030204" pitchFamily="34" charset="0"/>
                <a:cs typeface="Times New Roman" panose="02020603050405020304" pitchFamily="18" charset="0"/>
              </a:rPr>
              <a:t>Power BI Blog</a:t>
            </a:r>
            <a:r>
              <a:rPr lang="en-US" sz="2000" dirty="0">
                <a:solidFill>
                  <a:srgbClr val="000000"/>
                </a:solidFill>
                <a:latin typeface="Segoe UI Light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US" sz="2000" dirty="0">
                <a:solidFill>
                  <a:srgbClr val="000000"/>
                </a:solidFill>
                <a:latin typeface="Segoe UI Light"/>
                <a:ea typeface="Calibri" panose="020F0502020204030204" pitchFamily="34" charset="0"/>
                <a:cs typeface="Times New Roman" panose="02020603050405020304" pitchFamily="18" charset="0"/>
                <a:hlinkClick r:id="rId7"/>
              </a:rPr>
              <a:t>https://powerbi.microsoft.com/en-us/blog/</a:t>
            </a:r>
            <a:r>
              <a:rPr lang="en-US" sz="2000" dirty="0">
                <a:solidFill>
                  <a:srgbClr val="000000"/>
                </a:solidFill>
                <a:latin typeface="Segoe UI Ligh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Ligh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 defTabSz="914400" fontAlgn="base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/>
                <a:ea typeface="Calibri" panose="020F0502020204030204" pitchFamily="34" charset="0"/>
                <a:cs typeface="Times New Roman" panose="02020603050405020304" pitchFamily="18" charset="0"/>
              </a:rPr>
              <a:t>Find this presentation and all the demo content and extra samples on</a:t>
            </a:r>
            <a:r>
              <a:rPr kumimoji="0" lang="en-US" sz="2000" b="0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2000" b="1" i="0" u="none" strike="noStrike" kern="1200" cap="none" spc="0" normalizeH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/>
                <a:ea typeface="Calibri" panose="020F0502020204030204" pitchFamily="34" charset="0"/>
                <a:cs typeface="Times New Roman" panose="02020603050405020304" pitchFamily="18" charset="0"/>
              </a:rPr>
              <a:t>Github</a:t>
            </a:r>
            <a:r>
              <a:rPr kumimoji="0" lang="en-US" sz="2000" b="0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GB" sz="2000" dirty="0">
                <a:solidFill>
                  <a:srgbClr val="000000"/>
                </a:solidFill>
                <a:latin typeface="Segoe UI Light"/>
                <a:ea typeface="Calibri" panose="020F0502020204030204" pitchFamily="34" charset="0"/>
                <a:cs typeface="Times New Roman" panose="02020603050405020304" pitchFamily="18" charset="0"/>
                <a:hlinkClick r:id="rId8"/>
              </a:rPr>
              <a:t>https://github.com/dxuk/AzureWorkshops</a:t>
            </a:r>
            <a:r>
              <a:rPr lang="en-GB" sz="2000" dirty="0">
                <a:solidFill>
                  <a:srgbClr val="000000"/>
                </a:solidFill>
                <a:latin typeface="Segoe UI Ligh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Ligh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6558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1" y="487"/>
            <a:ext cx="5165366" cy="6857027"/>
          </a:xfrm>
          <a:prstGeom prst="rect">
            <a:avLst/>
          </a:prstGeom>
          <a:solidFill>
            <a:srgbClr val="1E1E1E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5"/>
          <p:cNvSpPr txBox="1">
            <a:spLocks/>
          </p:cNvSpPr>
          <p:nvPr/>
        </p:nvSpPr>
        <p:spPr>
          <a:xfrm>
            <a:off x="252306" y="1992098"/>
            <a:ext cx="4760699" cy="2873805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705" b="0" i="0" u="none" strike="noStrike" kern="1200" cap="none" spc="-102" normalizeH="0" baseline="0" noProof="0" dirty="0">
                <a:ln w="3175"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n-ea"/>
                <a:cs typeface="Segoe UI" pitchFamily="34" charset="0"/>
              </a:rPr>
              <a:t>Stories, information and Data </a:t>
            </a:r>
          </a:p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4705" dirty="0">
              <a:solidFill>
                <a:schemeClr val="bg1"/>
              </a:solidFill>
            </a:endParaRPr>
          </a:p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-102" normalizeH="0" baseline="0" noProof="0" dirty="0">
                <a:ln w="3175"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bold" panose="020B0702040204020203" pitchFamily="34" charset="0"/>
                <a:cs typeface="Segoe UI Semibold" panose="020B0702040204020203" pitchFamily="34" charset="0"/>
              </a:rPr>
              <a:t>… As visuals …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3087" y="1761573"/>
            <a:ext cx="5849180" cy="3736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173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236" y="-93106"/>
            <a:ext cx="10496765" cy="695062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5525" y="-210466"/>
            <a:ext cx="12287526" cy="8191684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 bwMode="auto">
          <a:xfrm>
            <a:off x="1" y="487"/>
            <a:ext cx="5165366" cy="6857027"/>
          </a:xfrm>
          <a:prstGeom prst="rect">
            <a:avLst/>
          </a:prstGeom>
          <a:solidFill>
            <a:srgbClr val="1E1E1E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5"/>
          <p:cNvSpPr txBox="1">
            <a:spLocks/>
          </p:cNvSpPr>
          <p:nvPr/>
        </p:nvSpPr>
        <p:spPr>
          <a:xfrm>
            <a:off x="252306" y="1992098"/>
            <a:ext cx="4760699" cy="2873805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705" b="0" i="0" u="none" strike="noStrike" kern="1200" cap="none" spc="-102" normalizeH="0" baseline="0" noProof="0" dirty="0">
                <a:ln w="3175"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n-ea"/>
                <a:cs typeface="Segoe UI" pitchFamily="34" charset="0"/>
              </a:rPr>
              <a:t>Stories, information and Data </a:t>
            </a:r>
          </a:p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4705" dirty="0">
              <a:solidFill>
                <a:schemeClr val="bg1"/>
              </a:solidFill>
            </a:endParaRPr>
          </a:p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-102" normalizeH="0" baseline="0" noProof="0" dirty="0">
                <a:ln w="3175"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bold" panose="020B0702040204020203" pitchFamily="34" charset="0"/>
                <a:cs typeface="Segoe UI Semibold" panose="020B0702040204020203" pitchFamily="34" charset="0"/>
              </a:rPr>
              <a:t>… As visuals …</a:t>
            </a:r>
          </a:p>
        </p:txBody>
      </p:sp>
    </p:spTree>
    <p:extLst>
      <p:ext uri="{BB962C8B-B14F-4D97-AF65-F5344CB8AC3E}">
        <p14:creationId xmlns:p14="http://schemas.microsoft.com/office/powerpoint/2010/main" val="3116569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C3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404642" y="1372459"/>
            <a:ext cx="11132266" cy="2387600"/>
          </a:xfrm>
        </p:spPr>
        <p:txBody>
          <a:bodyPr/>
          <a:lstStyle/>
          <a:p>
            <a:pPr algn="l"/>
            <a:r>
              <a:rPr lang="en-US" dirty="0">
                <a:solidFill>
                  <a:srgbClr val="282828"/>
                </a:solidFill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Microsoft </a:t>
            </a:r>
            <a:r>
              <a:rPr lang="en-US" dirty="0">
                <a:solidFill>
                  <a:srgbClr val="282828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PowerBI.com</a:t>
            </a:r>
            <a:endParaRPr lang="en-US" dirty="0">
              <a:solidFill>
                <a:srgbClr val="282828"/>
              </a:solidFill>
              <a:latin typeface="Segoe UI Light" panose="020B0502040204020203" pitchFamily="34" charset="0"/>
              <a:ea typeface="Segoe UI Black" panose="020B0A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404642" y="3852134"/>
            <a:ext cx="9144000" cy="1655762"/>
          </a:xfrm>
        </p:spPr>
        <p:txBody>
          <a:bodyPr>
            <a:normAutofit/>
          </a:bodyPr>
          <a:lstStyle/>
          <a:p>
            <a:pPr algn="l"/>
            <a:r>
              <a:rPr lang="en-US" sz="3200" dirty="0">
                <a:solidFill>
                  <a:srgbClr val="282828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Experience your data … anyway, anywhere, anytime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44" y="5977204"/>
            <a:ext cx="1852639" cy="830367"/>
          </a:xfrm>
          <a:prstGeom prst="rect">
            <a:avLst/>
          </a:prstGeom>
        </p:spPr>
      </p:pic>
      <p:sp>
        <p:nvSpPr>
          <p:cNvPr id="5" name="Freeform 8"/>
          <p:cNvSpPr>
            <a:spLocks noChangeAspect="1"/>
          </p:cNvSpPr>
          <p:nvPr/>
        </p:nvSpPr>
        <p:spPr bwMode="auto">
          <a:xfrm>
            <a:off x="10335152" y="206097"/>
            <a:ext cx="1655481" cy="1749703"/>
          </a:xfrm>
          <a:custGeom>
            <a:avLst/>
            <a:gdLst>
              <a:gd name="connsiteX0" fmla="*/ 391886 w 6079389"/>
              <a:gd name="connsiteY0" fmla="*/ 3446312 h 6425371"/>
              <a:gd name="connsiteX1" fmla="*/ 783772 w 6079389"/>
              <a:gd name="connsiteY1" fmla="*/ 3838198 h 6425371"/>
              <a:gd name="connsiteX2" fmla="*/ 783771 w 6079389"/>
              <a:gd name="connsiteY2" fmla="*/ 4814284 h 6425371"/>
              <a:gd name="connsiteX3" fmla="*/ 391885 w 6079389"/>
              <a:gd name="connsiteY3" fmla="*/ 5206170 h 6425371"/>
              <a:gd name="connsiteX4" fmla="*/ 391886 w 6079389"/>
              <a:gd name="connsiteY4" fmla="*/ 5206169 h 6425371"/>
              <a:gd name="connsiteX5" fmla="*/ 0 w 6079389"/>
              <a:gd name="connsiteY5" fmla="*/ 4814283 h 6425371"/>
              <a:gd name="connsiteX6" fmla="*/ 0 w 6079389"/>
              <a:gd name="connsiteY6" fmla="*/ 3838198 h 6425371"/>
              <a:gd name="connsiteX7" fmla="*/ 391886 w 6079389"/>
              <a:gd name="connsiteY7" fmla="*/ 3446312 h 6425371"/>
              <a:gd name="connsiteX8" fmla="*/ 1531258 w 6079389"/>
              <a:gd name="connsiteY8" fmla="*/ 3090714 h 6425371"/>
              <a:gd name="connsiteX9" fmla="*/ 1923144 w 6079389"/>
              <a:gd name="connsiteY9" fmla="*/ 3482600 h 6425371"/>
              <a:gd name="connsiteX10" fmla="*/ 1923143 w 6079389"/>
              <a:gd name="connsiteY10" fmla="*/ 5169881 h 6425371"/>
              <a:gd name="connsiteX11" fmla="*/ 1531257 w 6079389"/>
              <a:gd name="connsiteY11" fmla="*/ 5561767 h 6425371"/>
              <a:gd name="connsiteX12" fmla="*/ 1531258 w 6079389"/>
              <a:gd name="connsiteY12" fmla="*/ 5561766 h 6425371"/>
              <a:gd name="connsiteX13" fmla="*/ 1139372 w 6079389"/>
              <a:gd name="connsiteY13" fmla="*/ 5169880 h 6425371"/>
              <a:gd name="connsiteX14" fmla="*/ 1139372 w 6079389"/>
              <a:gd name="connsiteY14" fmla="*/ 3482600 h 6425371"/>
              <a:gd name="connsiteX15" fmla="*/ 1531258 w 6079389"/>
              <a:gd name="connsiteY15" fmla="*/ 3090714 h 6425371"/>
              <a:gd name="connsiteX16" fmla="*/ 2670630 w 6079389"/>
              <a:gd name="connsiteY16" fmla="*/ 2655284 h 6425371"/>
              <a:gd name="connsiteX17" fmla="*/ 3062516 w 6079389"/>
              <a:gd name="connsiteY17" fmla="*/ 3047170 h 6425371"/>
              <a:gd name="connsiteX18" fmla="*/ 3062515 w 6079389"/>
              <a:gd name="connsiteY18" fmla="*/ 5605309 h 6425371"/>
              <a:gd name="connsiteX19" fmla="*/ 2670629 w 6079389"/>
              <a:gd name="connsiteY19" fmla="*/ 5997195 h 6425371"/>
              <a:gd name="connsiteX20" fmla="*/ 2670630 w 6079389"/>
              <a:gd name="connsiteY20" fmla="*/ 5997194 h 6425371"/>
              <a:gd name="connsiteX21" fmla="*/ 2278744 w 6079389"/>
              <a:gd name="connsiteY21" fmla="*/ 5605308 h 6425371"/>
              <a:gd name="connsiteX22" fmla="*/ 2278744 w 6079389"/>
              <a:gd name="connsiteY22" fmla="*/ 3047170 h 6425371"/>
              <a:gd name="connsiteX23" fmla="*/ 2670630 w 6079389"/>
              <a:gd name="connsiteY23" fmla="*/ 2655284 h 6425371"/>
              <a:gd name="connsiteX24" fmla="*/ 3810002 w 6079389"/>
              <a:gd name="connsiteY24" fmla="*/ 2227106 h 6425371"/>
              <a:gd name="connsiteX25" fmla="*/ 4201888 w 6079389"/>
              <a:gd name="connsiteY25" fmla="*/ 2618992 h 6425371"/>
              <a:gd name="connsiteX26" fmla="*/ 4201887 w 6079389"/>
              <a:gd name="connsiteY26" fmla="*/ 6033485 h 6425371"/>
              <a:gd name="connsiteX27" fmla="*/ 3810001 w 6079389"/>
              <a:gd name="connsiteY27" fmla="*/ 6425371 h 6425371"/>
              <a:gd name="connsiteX28" fmla="*/ 3810002 w 6079389"/>
              <a:gd name="connsiteY28" fmla="*/ 6425370 h 6425371"/>
              <a:gd name="connsiteX29" fmla="*/ 3418116 w 6079389"/>
              <a:gd name="connsiteY29" fmla="*/ 6033484 h 6425371"/>
              <a:gd name="connsiteX30" fmla="*/ 3418116 w 6079389"/>
              <a:gd name="connsiteY30" fmla="*/ 2618992 h 6425371"/>
              <a:gd name="connsiteX31" fmla="*/ 3810002 w 6079389"/>
              <a:gd name="connsiteY31" fmla="*/ 2227106 h 6425371"/>
              <a:gd name="connsiteX32" fmla="*/ 808679 w 6079389"/>
              <a:gd name="connsiteY32" fmla="*/ 1114 h 6425371"/>
              <a:gd name="connsiteX33" fmla="*/ 926895 w 6079389"/>
              <a:gd name="connsiteY33" fmla="*/ 20551 h 6425371"/>
              <a:gd name="connsiteX34" fmla="*/ 5587189 w 6079389"/>
              <a:gd name="connsiteY34" fmla="*/ 1434210 h 6425371"/>
              <a:gd name="connsiteX35" fmla="*/ 6069794 w 6079389"/>
              <a:gd name="connsiteY35" fmla="*/ 1993544 h 6425371"/>
              <a:gd name="connsiteX36" fmla="*/ 6079389 w 6079389"/>
              <a:gd name="connsiteY36" fmla="*/ 5307043 h 6425371"/>
              <a:gd name="connsiteX37" fmla="*/ 5810258 w 6079389"/>
              <a:gd name="connsiteY37" fmla="*/ 5768485 h 6425371"/>
              <a:gd name="connsiteX38" fmla="*/ 5345135 w 6079389"/>
              <a:gd name="connsiteY38" fmla="*/ 5858727 h 6425371"/>
              <a:gd name="connsiteX39" fmla="*/ 5219433 w 6079389"/>
              <a:gd name="connsiteY39" fmla="*/ 5835161 h 6425371"/>
              <a:gd name="connsiteX40" fmla="*/ 4766077 w 6079389"/>
              <a:gd name="connsiteY40" fmla="*/ 5678449 h 6425371"/>
              <a:gd name="connsiteX41" fmla="*/ 4668743 w 6079389"/>
              <a:gd name="connsiteY41" fmla="*/ 5478276 h 6425371"/>
              <a:gd name="connsiteX42" fmla="*/ 4868916 w 6079389"/>
              <a:gd name="connsiteY42" fmla="*/ 5380942 h 6425371"/>
              <a:gd name="connsiteX43" fmla="*/ 5322272 w 6079389"/>
              <a:gd name="connsiteY43" fmla="*/ 5537654 h 6425371"/>
              <a:gd name="connsiteX44" fmla="*/ 5612887 w 6079389"/>
              <a:gd name="connsiteY44" fmla="*/ 5536560 h 6425371"/>
              <a:gd name="connsiteX45" fmla="*/ 5783942 w 6079389"/>
              <a:gd name="connsiteY45" fmla="*/ 5264226 h 6425371"/>
              <a:gd name="connsiteX46" fmla="*/ 5787925 w 6079389"/>
              <a:gd name="connsiteY46" fmla="*/ 1967172 h 6425371"/>
              <a:gd name="connsiteX47" fmla="*/ 5502375 w 6079389"/>
              <a:gd name="connsiteY47" fmla="*/ 1733625 h 6425371"/>
              <a:gd name="connsiteX48" fmla="*/ 769189 w 6079389"/>
              <a:gd name="connsiteY48" fmla="*/ 311225 h 6425371"/>
              <a:gd name="connsiteX49" fmla="*/ 486578 w 6079389"/>
              <a:gd name="connsiteY49" fmla="*/ 541560 h 6425371"/>
              <a:gd name="connsiteX50" fmla="*/ 481719 w 6079389"/>
              <a:gd name="connsiteY50" fmla="*/ 589762 h 6425371"/>
              <a:gd name="connsiteX51" fmla="*/ 480717 w 6079389"/>
              <a:gd name="connsiteY51" fmla="*/ 589762 h 6425371"/>
              <a:gd name="connsiteX52" fmla="*/ 480716 w 6079389"/>
              <a:gd name="connsiteY52" fmla="*/ 2839184 h 6425371"/>
              <a:gd name="connsiteX53" fmla="*/ 331070 w 6079389"/>
              <a:gd name="connsiteY53" fmla="*/ 2988830 h 6425371"/>
              <a:gd name="connsiteX54" fmla="*/ 331071 w 6079389"/>
              <a:gd name="connsiteY54" fmla="*/ 2988829 h 6425371"/>
              <a:gd name="connsiteX55" fmla="*/ 181425 w 6079389"/>
              <a:gd name="connsiteY55" fmla="*/ 2839183 h 6425371"/>
              <a:gd name="connsiteX56" fmla="*/ 181426 w 6079389"/>
              <a:gd name="connsiteY56" fmla="*/ 557970 h 6425371"/>
              <a:gd name="connsiteX57" fmla="*/ 182475 w 6079389"/>
              <a:gd name="connsiteY57" fmla="*/ 557970 h 6425371"/>
              <a:gd name="connsiteX58" fmla="*/ 182394 w 6079389"/>
              <a:gd name="connsiteY58" fmla="*/ 555809 h 6425371"/>
              <a:gd name="connsiteX59" fmla="*/ 201831 w 6079389"/>
              <a:gd name="connsiteY59" fmla="*/ 437593 h 6425371"/>
              <a:gd name="connsiteX60" fmla="*/ 808679 w 6079389"/>
              <a:gd name="connsiteY60" fmla="*/ 1114 h 6425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6079389" h="6425371">
                <a:moveTo>
                  <a:pt x="391886" y="3446312"/>
                </a:moveTo>
                <a:cubicBezTo>
                  <a:pt x="608319" y="3446312"/>
                  <a:pt x="783772" y="3621765"/>
                  <a:pt x="783772" y="3838198"/>
                </a:cubicBezTo>
                <a:cubicBezTo>
                  <a:pt x="783772" y="4163560"/>
                  <a:pt x="783771" y="4488922"/>
                  <a:pt x="783771" y="4814284"/>
                </a:cubicBezTo>
                <a:cubicBezTo>
                  <a:pt x="783771" y="5030717"/>
                  <a:pt x="608318" y="5206170"/>
                  <a:pt x="391885" y="5206170"/>
                </a:cubicBezTo>
                <a:lnTo>
                  <a:pt x="391886" y="5206169"/>
                </a:lnTo>
                <a:cubicBezTo>
                  <a:pt x="175453" y="5206169"/>
                  <a:pt x="0" y="5030716"/>
                  <a:pt x="0" y="4814283"/>
                </a:cubicBezTo>
                <a:lnTo>
                  <a:pt x="0" y="3838198"/>
                </a:lnTo>
                <a:cubicBezTo>
                  <a:pt x="0" y="3621765"/>
                  <a:pt x="175453" y="3446312"/>
                  <a:pt x="391886" y="3446312"/>
                </a:cubicBezTo>
                <a:close/>
                <a:moveTo>
                  <a:pt x="1531258" y="3090714"/>
                </a:moveTo>
                <a:cubicBezTo>
                  <a:pt x="1747691" y="3090714"/>
                  <a:pt x="1923144" y="3266167"/>
                  <a:pt x="1923144" y="3482600"/>
                </a:cubicBezTo>
                <a:cubicBezTo>
                  <a:pt x="1923144" y="4045027"/>
                  <a:pt x="1923143" y="4607454"/>
                  <a:pt x="1923143" y="5169881"/>
                </a:cubicBezTo>
                <a:cubicBezTo>
                  <a:pt x="1923143" y="5386314"/>
                  <a:pt x="1747690" y="5561767"/>
                  <a:pt x="1531257" y="5561767"/>
                </a:cubicBezTo>
                <a:lnTo>
                  <a:pt x="1531258" y="5561766"/>
                </a:lnTo>
                <a:cubicBezTo>
                  <a:pt x="1314825" y="5561766"/>
                  <a:pt x="1139372" y="5386313"/>
                  <a:pt x="1139372" y="5169880"/>
                </a:cubicBezTo>
                <a:lnTo>
                  <a:pt x="1139372" y="3482600"/>
                </a:lnTo>
                <a:cubicBezTo>
                  <a:pt x="1139372" y="3266167"/>
                  <a:pt x="1314825" y="3090714"/>
                  <a:pt x="1531258" y="3090714"/>
                </a:cubicBezTo>
                <a:close/>
                <a:moveTo>
                  <a:pt x="2670630" y="2655284"/>
                </a:moveTo>
                <a:cubicBezTo>
                  <a:pt x="2887063" y="2655284"/>
                  <a:pt x="3062516" y="2830737"/>
                  <a:pt x="3062516" y="3047170"/>
                </a:cubicBezTo>
                <a:cubicBezTo>
                  <a:pt x="3062516" y="3899883"/>
                  <a:pt x="3062515" y="4752596"/>
                  <a:pt x="3062515" y="5605309"/>
                </a:cubicBezTo>
                <a:cubicBezTo>
                  <a:pt x="3062515" y="5821742"/>
                  <a:pt x="2887062" y="5997195"/>
                  <a:pt x="2670629" y="5997195"/>
                </a:cubicBezTo>
                <a:lnTo>
                  <a:pt x="2670630" y="5997194"/>
                </a:lnTo>
                <a:cubicBezTo>
                  <a:pt x="2454197" y="5997194"/>
                  <a:pt x="2278744" y="5821741"/>
                  <a:pt x="2278744" y="5605308"/>
                </a:cubicBezTo>
                <a:lnTo>
                  <a:pt x="2278744" y="3047170"/>
                </a:lnTo>
                <a:cubicBezTo>
                  <a:pt x="2278744" y="2830737"/>
                  <a:pt x="2454197" y="2655284"/>
                  <a:pt x="2670630" y="2655284"/>
                </a:cubicBezTo>
                <a:close/>
                <a:moveTo>
                  <a:pt x="3810002" y="2227106"/>
                </a:moveTo>
                <a:cubicBezTo>
                  <a:pt x="4026435" y="2227106"/>
                  <a:pt x="4201888" y="2402559"/>
                  <a:pt x="4201888" y="2618992"/>
                </a:cubicBezTo>
                <a:cubicBezTo>
                  <a:pt x="4201888" y="3757156"/>
                  <a:pt x="4201887" y="4895321"/>
                  <a:pt x="4201887" y="6033485"/>
                </a:cubicBezTo>
                <a:cubicBezTo>
                  <a:pt x="4201887" y="6249918"/>
                  <a:pt x="4026434" y="6425371"/>
                  <a:pt x="3810001" y="6425371"/>
                </a:cubicBezTo>
                <a:lnTo>
                  <a:pt x="3810002" y="6425370"/>
                </a:lnTo>
                <a:cubicBezTo>
                  <a:pt x="3593569" y="6425370"/>
                  <a:pt x="3418116" y="6249917"/>
                  <a:pt x="3418116" y="6033484"/>
                </a:cubicBezTo>
                <a:lnTo>
                  <a:pt x="3418116" y="2618992"/>
                </a:lnTo>
                <a:cubicBezTo>
                  <a:pt x="3418116" y="2402559"/>
                  <a:pt x="3593569" y="2227106"/>
                  <a:pt x="3810002" y="2227106"/>
                </a:cubicBezTo>
                <a:close/>
                <a:moveTo>
                  <a:pt x="808679" y="1114"/>
                </a:moveTo>
                <a:lnTo>
                  <a:pt x="926895" y="20551"/>
                </a:lnTo>
                <a:lnTo>
                  <a:pt x="5587189" y="1434210"/>
                </a:lnTo>
                <a:cubicBezTo>
                  <a:pt x="6049287" y="1575150"/>
                  <a:pt x="6072666" y="1832395"/>
                  <a:pt x="6069794" y="1993544"/>
                </a:cubicBezTo>
                <a:cubicBezTo>
                  <a:pt x="6059298" y="2680744"/>
                  <a:pt x="6071846" y="4619829"/>
                  <a:pt x="6079389" y="5307043"/>
                </a:cubicBezTo>
                <a:cubicBezTo>
                  <a:pt x="6079269" y="5510180"/>
                  <a:pt x="5961613" y="5663542"/>
                  <a:pt x="5810258" y="5768485"/>
                </a:cubicBezTo>
                <a:cubicBezTo>
                  <a:pt x="5671304" y="5864830"/>
                  <a:pt x="5503187" y="5895562"/>
                  <a:pt x="5345135" y="5858727"/>
                </a:cubicBezTo>
                <a:lnTo>
                  <a:pt x="5219433" y="5835161"/>
                </a:lnTo>
                <a:lnTo>
                  <a:pt x="4766077" y="5678449"/>
                </a:lnTo>
                <a:cubicBezTo>
                  <a:pt x="4683922" y="5650051"/>
                  <a:pt x="4640344" y="5560430"/>
                  <a:pt x="4668743" y="5478276"/>
                </a:cubicBezTo>
                <a:cubicBezTo>
                  <a:pt x="4697141" y="5396121"/>
                  <a:pt x="4786762" y="5352544"/>
                  <a:pt x="4868916" y="5380942"/>
                </a:cubicBezTo>
                <a:lnTo>
                  <a:pt x="5322272" y="5537654"/>
                </a:lnTo>
                <a:cubicBezTo>
                  <a:pt x="5411887" y="5562689"/>
                  <a:pt x="5526041" y="5599877"/>
                  <a:pt x="5612887" y="5536560"/>
                </a:cubicBezTo>
                <a:cubicBezTo>
                  <a:pt x="5699733" y="5473243"/>
                  <a:pt x="5776844" y="5376525"/>
                  <a:pt x="5783942" y="5264226"/>
                </a:cubicBezTo>
                <a:cubicBezTo>
                  <a:pt x="5785270" y="4165208"/>
                  <a:pt x="5786597" y="3066190"/>
                  <a:pt x="5787925" y="1967172"/>
                </a:cubicBezTo>
                <a:cubicBezTo>
                  <a:pt x="5773762" y="1849640"/>
                  <a:pt x="5704476" y="1802152"/>
                  <a:pt x="5502375" y="1733625"/>
                </a:cubicBezTo>
                <a:cubicBezTo>
                  <a:pt x="4665017" y="1449701"/>
                  <a:pt x="1605155" y="509902"/>
                  <a:pt x="769189" y="311225"/>
                </a:cubicBezTo>
                <a:cubicBezTo>
                  <a:pt x="629785" y="311225"/>
                  <a:pt x="513477" y="410108"/>
                  <a:pt x="486578" y="541560"/>
                </a:cubicBezTo>
                <a:lnTo>
                  <a:pt x="481719" y="589762"/>
                </a:lnTo>
                <a:lnTo>
                  <a:pt x="480717" y="589762"/>
                </a:lnTo>
                <a:cubicBezTo>
                  <a:pt x="480717" y="1339569"/>
                  <a:pt x="480716" y="2089377"/>
                  <a:pt x="480716" y="2839184"/>
                </a:cubicBezTo>
                <a:cubicBezTo>
                  <a:pt x="480716" y="2921831"/>
                  <a:pt x="413717" y="2988830"/>
                  <a:pt x="331070" y="2988830"/>
                </a:cubicBezTo>
                <a:lnTo>
                  <a:pt x="331071" y="2988829"/>
                </a:lnTo>
                <a:cubicBezTo>
                  <a:pt x="248424" y="2988829"/>
                  <a:pt x="181425" y="2921830"/>
                  <a:pt x="181425" y="2839183"/>
                </a:cubicBezTo>
                <a:cubicBezTo>
                  <a:pt x="181425" y="2078779"/>
                  <a:pt x="181426" y="1318374"/>
                  <a:pt x="181426" y="557970"/>
                </a:cubicBezTo>
                <a:lnTo>
                  <a:pt x="182475" y="557970"/>
                </a:lnTo>
                <a:cubicBezTo>
                  <a:pt x="182448" y="557250"/>
                  <a:pt x="182421" y="556529"/>
                  <a:pt x="182394" y="555809"/>
                </a:cubicBezTo>
                <a:cubicBezTo>
                  <a:pt x="184813" y="516583"/>
                  <a:pt x="191199" y="477016"/>
                  <a:pt x="201831" y="437593"/>
                </a:cubicBezTo>
                <a:cubicBezTo>
                  <a:pt x="276256" y="161632"/>
                  <a:pt x="534099" y="-15818"/>
                  <a:pt x="808679" y="1114"/>
                </a:cubicBezTo>
                <a:close/>
              </a:path>
            </a:pathLst>
          </a:custGeom>
          <a:solidFill>
            <a:srgbClr val="282828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 kern="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1614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C3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44" y="5977204"/>
            <a:ext cx="1852639" cy="83036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98817" y="3819222"/>
            <a:ext cx="60112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hlinkClick r:id="rId3"/>
              </a:rPr>
              <a:t>https://1drv.ms/v/s!AkqR_k5CDahFlvF9BnDhuCa19QuslQ</a:t>
            </a:r>
            <a:r>
              <a:rPr lang="en-GB" dirty="0"/>
              <a:t> </a:t>
            </a:r>
            <a:endParaRPr lang="en-GB" dirty="0"/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398817" y="1431622"/>
            <a:ext cx="11132266" cy="2387600"/>
          </a:xfrm>
        </p:spPr>
        <p:txBody>
          <a:bodyPr/>
          <a:lstStyle/>
          <a:p>
            <a:pPr algn="l"/>
            <a:r>
              <a:rPr lang="en-US" dirty="0">
                <a:solidFill>
                  <a:srgbClr val="282828"/>
                </a:solidFill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Power BI.com </a:t>
            </a:r>
            <a:r>
              <a:rPr lang="en-US" dirty="0">
                <a:solidFill>
                  <a:srgbClr val="282828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Demo Video</a:t>
            </a:r>
            <a:endParaRPr lang="en-US" dirty="0">
              <a:solidFill>
                <a:srgbClr val="282828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5596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Flowchart: Process 187"/>
          <p:cNvSpPr/>
          <p:nvPr/>
        </p:nvSpPr>
        <p:spPr bwMode="auto">
          <a:xfrm>
            <a:off x="391417" y="893447"/>
            <a:ext cx="3457807" cy="4315180"/>
          </a:xfrm>
          <a:prstGeom prst="flowChartProcess">
            <a:avLst/>
          </a:prstGeom>
          <a:solidFill>
            <a:srgbClr val="EDC30D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50" name="Rectangle 449"/>
          <p:cNvSpPr/>
          <p:nvPr/>
        </p:nvSpPr>
        <p:spPr bwMode="auto">
          <a:xfrm>
            <a:off x="391417" y="893447"/>
            <a:ext cx="11411700" cy="4315180"/>
          </a:xfrm>
          <a:prstGeom prst="rect">
            <a:avLst/>
          </a:prstGeom>
          <a:noFill/>
          <a:ln w="3175">
            <a:solidFill>
              <a:schemeClr val="bg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2400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0" name="Title 10"/>
          <p:cNvSpPr txBox="1">
            <a:spLocks/>
          </p:cNvSpPr>
          <p:nvPr/>
        </p:nvSpPr>
        <p:spPr>
          <a:xfrm>
            <a:off x="159488" y="0"/>
            <a:ext cx="11865975" cy="665151"/>
          </a:xfrm>
          <a:prstGeom prst="rect">
            <a:avLst/>
          </a:prstGeom>
          <a:noFill/>
        </p:spPr>
        <p:txBody>
          <a:bodyPr vert="horz" wrap="square" lIns="0" tIns="91440" rIns="0" bIns="91440" rtlCol="0" anchor="t">
            <a:noAutofit/>
          </a:bodyPr>
          <a:lstStyle>
            <a:lvl1pPr defTabSz="914367">
              <a:lnSpc>
                <a:spcPct val="90000"/>
              </a:lnSpc>
              <a:spcBef>
                <a:spcPct val="0"/>
              </a:spcBef>
              <a:buNone/>
              <a:defRPr lang="en-US" sz="5294" b="0" cap="none" spc="-100" baseline="0" dirty="0" smtClean="0">
                <a:ln w="3175">
                  <a:noFill/>
                </a:ln>
                <a:solidFill>
                  <a:schemeClr val="tx2"/>
                </a:solidFill>
                <a:effectLst/>
                <a:latin typeface="+mj-lt"/>
                <a:cs typeface="Segoe UI" pitchFamily="34" charset="0"/>
              </a:defRPr>
            </a:lvl1pPr>
          </a:lstStyle>
          <a:p>
            <a:pPr marL="0" marR="0" lvl="0" indent="0" defTabSz="914367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3600" b="0" i="0" u="none" strike="noStrike" kern="0" cap="none" spc="-100" normalizeH="0" baseline="0" noProof="0">
                <a:ln w="3175"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cs typeface="Segoe UI" pitchFamily="34" charset="0"/>
              </a:rPr>
              <a:t>Power BI Overview</a:t>
            </a:r>
          </a:p>
        </p:txBody>
      </p:sp>
      <p:pic>
        <p:nvPicPr>
          <p:cNvPr id="142" name="Picture 14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7906" y="5768465"/>
            <a:ext cx="2075044" cy="727912"/>
          </a:xfrm>
          <a:prstGeom prst="rect">
            <a:avLst/>
          </a:prstGeom>
        </p:spPr>
      </p:pic>
      <p:pic>
        <p:nvPicPr>
          <p:cNvPr id="191" name="Picture 19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98880" y="5670445"/>
            <a:ext cx="1838932" cy="1018710"/>
          </a:xfrm>
          <a:prstGeom prst="rect">
            <a:avLst/>
          </a:prstGeom>
        </p:spPr>
      </p:pic>
      <p:sp>
        <p:nvSpPr>
          <p:cNvPr id="144" name="Rectangle 143"/>
          <p:cNvSpPr/>
          <p:nvPr/>
        </p:nvSpPr>
        <p:spPr bwMode="auto">
          <a:xfrm>
            <a:off x="6707573" y="5689757"/>
            <a:ext cx="5101031" cy="945787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387501" marR="0" lvl="0" indent="0" defTabSz="932293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5" name="Rectangle 144"/>
          <p:cNvSpPr/>
          <p:nvPr/>
        </p:nvSpPr>
        <p:spPr>
          <a:xfrm>
            <a:off x="7428667" y="5269863"/>
            <a:ext cx="26812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36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Power BI REST APIs</a:t>
            </a:r>
          </a:p>
        </p:txBody>
      </p:sp>
      <p:sp>
        <p:nvSpPr>
          <p:cNvPr id="147" name="Rectangle 146"/>
          <p:cNvSpPr/>
          <p:nvPr/>
        </p:nvSpPr>
        <p:spPr>
          <a:xfrm>
            <a:off x="943884" y="5269863"/>
            <a:ext cx="22913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36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Power BI Desktop</a:t>
            </a:r>
          </a:p>
        </p:txBody>
      </p:sp>
      <p:sp>
        <p:nvSpPr>
          <p:cNvPr id="192" name="Rectangle 19"/>
          <p:cNvSpPr/>
          <p:nvPr/>
        </p:nvSpPr>
        <p:spPr bwMode="auto">
          <a:xfrm>
            <a:off x="391418" y="4621648"/>
            <a:ext cx="6177980" cy="2011116"/>
          </a:xfrm>
          <a:custGeom>
            <a:avLst/>
            <a:gdLst>
              <a:gd name="connsiteX0" fmla="*/ 0 w 6755948"/>
              <a:gd name="connsiteY0" fmla="*/ 0 h 814436"/>
              <a:gd name="connsiteX1" fmla="*/ 6755948 w 6755948"/>
              <a:gd name="connsiteY1" fmla="*/ 0 h 814436"/>
              <a:gd name="connsiteX2" fmla="*/ 6755948 w 6755948"/>
              <a:gd name="connsiteY2" fmla="*/ 814436 h 814436"/>
              <a:gd name="connsiteX3" fmla="*/ 0 w 6755948"/>
              <a:gd name="connsiteY3" fmla="*/ 814436 h 814436"/>
              <a:gd name="connsiteX4" fmla="*/ 0 w 6755948"/>
              <a:gd name="connsiteY4" fmla="*/ 0 h 814436"/>
              <a:gd name="connsiteX0" fmla="*/ 0 w 6755948"/>
              <a:gd name="connsiteY0" fmla="*/ 0 h 814436"/>
              <a:gd name="connsiteX1" fmla="*/ 245420 w 6755948"/>
              <a:gd name="connsiteY1" fmla="*/ 620 h 814436"/>
              <a:gd name="connsiteX2" fmla="*/ 6755948 w 6755948"/>
              <a:gd name="connsiteY2" fmla="*/ 0 h 814436"/>
              <a:gd name="connsiteX3" fmla="*/ 6755948 w 6755948"/>
              <a:gd name="connsiteY3" fmla="*/ 814436 h 814436"/>
              <a:gd name="connsiteX4" fmla="*/ 0 w 6755948"/>
              <a:gd name="connsiteY4" fmla="*/ 814436 h 814436"/>
              <a:gd name="connsiteX5" fmla="*/ 0 w 6755948"/>
              <a:gd name="connsiteY5" fmla="*/ 0 h 814436"/>
              <a:gd name="connsiteX0" fmla="*/ 0 w 6755948"/>
              <a:gd name="connsiteY0" fmla="*/ 0 h 814436"/>
              <a:gd name="connsiteX1" fmla="*/ 245420 w 6755948"/>
              <a:gd name="connsiteY1" fmla="*/ 620 h 814436"/>
              <a:gd name="connsiteX2" fmla="*/ 528884 w 6755948"/>
              <a:gd name="connsiteY2" fmla="*/ 620 h 814436"/>
              <a:gd name="connsiteX3" fmla="*/ 6755948 w 6755948"/>
              <a:gd name="connsiteY3" fmla="*/ 0 h 814436"/>
              <a:gd name="connsiteX4" fmla="*/ 6755948 w 6755948"/>
              <a:gd name="connsiteY4" fmla="*/ 814436 h 814436"/>
              <a:gd name="connsiteX5" fmla="*/ 0 w 6755948"/>
              <a:gd name="connsiteY5" fmla="*/ 814436 h 814436"/>
              <a:gd name="connsiteX6" fmla="*/ 0 w 6755948"/>
              <a:gd name="connsiteY6" fmla="*/ 0 h 814436"/>
              <a:gd name="connsiteX0" fmla="*/ 0 w 6755948"/>
              <a:gd name="connsiteY0" fmla="*/ 0 h 814436"/>
              <a:gd name="connsiteX1" fmla="*/ 245420 w 6755948"/>
              <a:gd name="connsiteY1" fmla="*/ 620 h 814436"/>
              <a:gd name="connsiteX2" fmla="*/ 373436 w 6755948"/>
              <a:gd name="connsiteY2" fmla="*/ 620 h 814436"/>
              <a:gd name="connsiteX3" fmla="*/ 528884 w 6755948"/>
              <a:gd name="connsiteY3" fmla="*/ 620 h 814436"/>
              <a:gd name="connsiteX4" fmla="*/ 6755948 w 6755948"/>
              <a:gd name="connsiteY4" fmla="*/ 0 h 814436"/>
              <a:gd name="connsiteX5" fmla="*/ 6755948 w 6755948"/>
              <a:gd name="connsiteY5" fmla="*/ 814436 h 814436"/>
              <a:gd name="connsiteX6" fmla="*/ 0 w 6755948"/>
              <a:gd name="connsiteY6" fmla="*/ 814436 h 814436"/>
              <a:gd name="connsiteX7" fmla="*/ 0 w 6755948"/>
              <a:gd name="connsiteY7" fmla="*/ 0 h 814436"/>
              <a:gd name="connsiteX0" fmla="*/ 0 w 6755948"/>
              <a:gd name="connsiteY0" fmla="*/ 374284 h 1188720"/>
              <a:gd name="connsiteX1" fmla="*/ 245420 w 6755948"/>
              <a:gd name="connsiteY1" fmla="*/ 374904 h 1188720"/>
              <a:gd name="connsiteX2" fmla="*/ 382580 w 6755948"/>
              <a:gd name="connsiteY2" fmla="*/ 0 h 1188720"/>
              <a:gd name="connsiteX3" fmla="*/ 528884 w 6755948"/>
              <a:gd name="connsiteY3" fmla="*/ 374904 h 1188720"/>
              <a:gd name="connsiteX4" fmla="*/ 6755948 w 6755948"/>
              <a:gd name="connsiteY4" fmla="*/ 374284 h 1188720"/>
              <a:gd name="connsiteX5" fmla="*/ 6755948 w 6755948"/>
              <a:gd name="connsiteY5" fmla="*/ 1188720 h 1188720"/>
              <a:gd name="connsiteX6" fmla="*/ 0 w 6755948"/>
              <a:gd name="connsiteY6" fmla="*/ 1188720 h 1188720"/>
              <a:gd name="connsiteX7" fmla="*/ 0 w 6755948"/>
              <a:gd name="connsiteY7" fmla="*/ 374284 h 1188720"/>
              <a:gd name="connsiteX0" fmla="*/ 0 w 6755948"/>
              <a:gd name="connsiteY0" fmla="*/ 273117 h 1087553"/>
              <a:gd name="connsiteX1" fmla="*/ 245420 w 6755948"/>
              <a:gd name="connsiteY1" fmla="*/ 273737 h 1087553"/>
              <a:gd name="connsiteX2" fmla="*/ 388635 w 6755948"/>
              <a:gd name="connsiteY2" fmla="*/ 0 h 1087553"/>
              <a:gd name="connsiteX3" fmla="*/ 528884 w 6755948"/>
              <a:gd name="connsiteY3" fmla="*/ 273737 h 1087553"/>
              <a:gd name="connsiteX4" fmla="*/ 6755948 w 6755948"/>
              <a:gd name="connsiteY4" fmla="*/ 273117 h 1087553"/>
              <a:gd name="connsiteX5" fmla="*/ 6755948 w 6755948"/>
              <a:gd name="connsiteY5" fmla="*/ 1087553 h 1087553"/>
              <a:gd name="connsiteX6" fmla="*/ 0 w 6755948"/>
              <a:gd name="connsiteY6" fmla="*/ 1087553 h 1087553"/>
              <a:gd name="connsiteX7" fmla="*/ 0 w 6755948"/>
              <a:gd name="connsiteY7" fmla="*/ 273117 h 1087553"/>
              <a:gd name="connsiteX0" fmla="*/ 0 w 6755948"/>
              <a:gd name="connsiteY0" fmla="*/ 898462 h 1712898"/>
              <a:gd name="connsiteX1" fmla="*/ 245420 w 6755948"/>
              <a:gd name="connsiteY1" fmla="*/ 899082 h 1712898"/>
              <a:gd name="connsiteX2" fmla="*/ 376614 w 6755948"/>
              <a:gd name="connsiteY2" fmla="*/ 0 h 1712898"/>
              <a:gd name="connsiteX3" fmla="*/ 528884 w 6755948"/>
              <a:gd name="connsiteY3" fmla="*/ 899082 h 1712898"/>
              <a:gd name="connsiteX4" fmla="*/ 6755948 w 6755948"/>
              <a:gd name="connsiteY4" fmla="*/ 898462 h 1712898"/>
              <a:gd name="connsiteX5" fmla="*/ 6755948 w 6755948"/>
              <a:gd name="connsiteY5" fmla="*/ 1712898 h 1712898"/>
              <a:gd name="connsiteX6" fmla="*/ 0 w 6755948"/>
              <a:gd name="connsiteY6" fmla="*/ 1712898 h 1712898"/>
              <a:gd name="connsiteX7" fmla="*/ 0 w 6755948"/>
              <a:gd name="connsiteY7" fmla="*/ 898462 h 1712898"/>
              <a:gd name="connsiteX0" fmla="*/ 0 w 6755948"/>
              <a:gd name="connsiteY0" fmla="*/ 708625 h 1523061"/>
              <a:gd name="connsiteX1" fmla="*/ 245420 w 6755948"/>
              <a:gd name="connsiteY1" fmla="*/ 709245 h 1523061"/>
              <a:gd name="connsiteX2" fmla="*/ 388635 w 6755948"/>
              <a:gd name="connsiteY2" fmla="*/ 0 h 1523061"/>
              <a:gd name="connsiteX3" fmla="*/ 528884 w 6755948"/>
              <a:gd name="connsiteY3" fmla="*/ 709245 h 1523061"/>
              <a:gd name="connsiteX4" fmla="*/ 6755948 w 6755948"/>
              <a:gd name="connsiteY4" fmla="*/ 708625 h 1523061"/>
              <a:gd name="connsiteX5" fmla="*/ 6755948 w 6755948"/>
              <a:gd name="connsiteY5" fmla="*/ 1523061 h 1523061"/>
              <a:gd name="connsiteX6" fmla="*/ 0 w 6755948"/>
              <a:gd name="connsiteY6" fmla="*/ 1523061 h 1523061"/>
              <a:gd name="connsiteX7" fmla="*/ 0 w 6755948"/>
              <a:gd name="connsiteY7" fmla="*/ 708625 h 1523061"/>
              <a:gd name="connsiteX0" fmla="*/ 0 w 6755948"/>
              <a:gd name="connsiteY0" fmla="*/ 546905 h 1361341"/>
              <a:gd name="connsiteX1" fmla="*/ 245420 w 6755948"/>
              <a:gd name="connsiteY1" fmla="*/ 547525 h 1361341"/>
              <a:gd name="connsiteX2" fmla="*/ 388635 w 6755948"/>
              <a:gd name="connsiteY2" fmla="*/ 0 h 1361341"/>
              <a:gd name="connsiteX3" fmla="*/ 528884 w 6755948"/>
              <a:gd name="connsiteY3" fmla="*/ 547525 h 1361341"/>
              <a:gd name="connsiteX4" fmla="*/ 6755948 w 6755948"/>
              <a:gd name="connsiteY4" fmla="*/ 546905 h 1361341"/>
              <a:gd name="connsiteX5" fmla="*/ 6755948 w 6755948"/>
              <a:gd name="connsiteY5" fmla="*/ 1361341 h 1361341"/>
              <a:gd name="connsiteX6" fmla="*/ 0 w 6755948"/>
              <a:gd name="connsiteY6" fmla="*/ 1361341 h 1361341"/>
              <a:gd name="connsiteX7" fmla="*/ 0 w 6755948"/>
              <a:gd name="connsiteY7" fmla="*/ 546905 h 1361341"/>
              <a:gd name="connsiteX0" fmla="*/ 0 w 6755948"/>
              <a:gd name="connsiteY0" fmla="*/ 699731 h 1514167"/>
              <a:gd name="connsiteX1" fmla="*/ 245420 w 6755948"/>
              <a:gd name="connsiteY1" fmla="*/ 700351 h 1514167"/>
              <a:gd name="connsiteX2" fmla="*/ 398757 w 6755948"/>
              <a:gd name="connsiteY2" fmla="*/ 0 h 1514167"/>
              <a:gd name="connsiteX3" fmla="*/ 528884 w 6755948"/>
              <a:gd name="connsiteY3" fmla="*/ 700351 h 1514167"/>
              <a:gd name="connsiteX4" fmla="*/ 6755948 w 6755948"/>
              <a:gd name="connsiteY4" fmla="*/ 699731 h 1514167"/>
              <a:gd name="connsiteX5" fmla="*/ 6755948 w 6755948"/>
              <a:gd name="connsiteY5" fmla="*/ 1514167 h 1514167"/>
              <a:gd name="connsiteX6" fmla="*/ 0 w 6755948"/>
              <a:gd name="connsiteY6" fmla="*/ 1514167 h 1514167"/>
              <a:gd name="connsiteX7" fmla="*/ 0 w 6755948"/>
              <a:gd name="connsiteY7" fmla="*/ 699731 h 1514167"/>
              <a:gd name="connsiteX0" fmla="*/ 0 w 6755948"/>
              <a:gd name="connsiteY0" fmla="*/ 934203 h 1748639"/>
              <a:gd name="connsiteX1" fmla="*/ 245420 w 6755948"/>
              <a:gd name="connsiteY1" fmla="*/ 934823 h 1748639"/>
              <a:gd name="connsiteX2" fmla="*/ 398757 w 6755948"/>
              <a:gd name="connsiteY2" fmla="*/ 0 h 1748639"/>
              <a:gd name="connsiteX3" fmla="*/ 528884 w 6755948"/>
              <a:gd name="connsiteY3" fmla="*/ 934823 h 1748639"/>
              <a:gd name="connsiteX4" fmla="*/ 6755948 w 6755948"/>
              <a:gd name="connsiteY4" fmla="*/ 934203 h 1748639"/>
              <a:gd name="connsiteX5" fmla="*/ 6755948 w 6755948"/>
              <a:gd name="connsiteY5" fmla="*/ 1748639 h 1748639"/>
              <a:gd name="connsiteX6" fmla="*/ 0 w 6755948"/>
              <a:gd name="connsiteY6" fmla="*/ 1748639 h 1748639"/>
              <a:gd name="connsiteX7" fmla="*/ 0 w 6755948"/>
              <a:gd name="connsiteY7" fmla="*/ 934203 h 1748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755948" h="1748639">
                <a:moveTo>
                  <a:pt x="0" y="934203"/>
                </a:moveTo>
                <a:lnTo>
                  <a:pt x="245420" y="934823"/>
                </a:lnTo>
                <a:lnTo>
                  <a:pt x="398757" y="0"/>
                </a:lnTo>
                <a:lnTo>
                  <a:pt x="528884" y="934823"/>
                </a:lnTo>
                <a:lnTo>
                  <a:pt x="6755948" y="934203"/>
                </a:lnTo>
                <a:lnTo>
                  <a:pt x="6755948" y="1748639"/>
                </a:lnTo>
                <a:lnTo>
                  <a:pt x="0" y="1748639"/>
                </a:lnTo>
                <a:lnTo>
                  <a:pt x="0" y="934203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 err="1">
              <a:ln>
                <a:noFill/>
              </a:ln>
              <a:solidFill>
                <a:srgbClr val="217346"/>
              </a:solidFill>
              <a:effectLst/>
              <a:uLnTx/>
              <a:uFillTx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9" name="Oval 950"/>
          <p:cNvSpPr>
            <a:spLocks noChangeAspect="1"/>
          </p:cNvSpPr>
          <p:nvPr/>
        </p:nvSpPr>
        <p:spPr>
          <a:xfrm>
            <a:off x="1671253" y="5747492"/>
            <a:ext cx="822960" cy="822954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</a:ln>
          <a:effectLst/>
        </p:spPr>
        <p:txBody>
          <a:bodyPr vert="horz" wrap="none" lIns="0" tIns="45720" rIns="0" bIns="0" rtlCol="0" anchor="t"/>
          <a:lstStyle/>
          <a:p>
            <a:pPr marL="0" marR="0" lvl="0" indent="0" algn="ctr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Segoe UI" pitchFamily="34" charset="0"/>
                <a:cs typeface="Segoe UI" pitchFamily="34" charset="0"/>
              </a:rPr>
              <a:t>Prepare</a:t>
            </a:r>
          </a:p>
        </p:txBody>
      </p:sp>
      <p:sp>
        <p:nvSpPr>
          <p:cNvPr id="150" name="Oval 957"/>
          <p:cNvSpPr>
            <a:spLocks noChangeAspect="1"/>
          </p:cNvSpPr>
          <p:nvPr/>
        </p:nvSpPr>
        <p:spPr>
          <a:xfrm>
            <a:off x="2849022" y="5747490"/>
            <a:ext cx="822960" cy="822958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</a:ln>
          <a:effectLst/>
        </p:spPr>
        <p:txBody>
          <a:bodyPr vert="horz" wrap="none" lIns="0" tIns="45720" rIns="0" bIns="0" rtlCol="0" anchor="t"/>
          <a:lstStyle/>
          <a:p>
            <a:pPr marL="0" marR="0" lvl="0" indent="0" algn="ctr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Segoe UI" pitchFamily="34" charset="0"/>
                <a:cs typeface="Segoe UI" pitchFamily="34" charset="0"/>
              </a:rPr>
              <a:t>Explore</a:t>
            </a:r>
          </a:p>
        </p:txBody>
      </p:sp>
      <p:sp>
        <p:nvSpPr>
          <p:cNvPr id="151" name="Isosceles Triangle 48"/>
          <p:cNvSpPr/>
          <p:nvPr/>
        </p:nvSpPr>
        <p:spPr bwMode="auto">
          <a:xfrm rot="16200000" flipV="1">
            <a:off x="4918635" y="6079541"/>
            <a:ext cx="218865" cy="109433"/>
          </a:xfrm>
          <a:prstGeom prst="triangle">
            <a:avLst/>
          </a:prstGeom>
          <a:solidFill>
            <a:schemeClr val="tx1"/>
          </a:solidFill>
          <a:ln w="3175" cap="flat" cmpd="sng" algn="ctr">
            <a:solidFill>
              <a:srgbClr val="217346"/>
            </a:solidFill>
            <a:prstDash val="solid"/>
          </a:ln>
          <a:effectLst/>
        </p:spPr>
        <p:txBody>
          <a:bodyPr vert="vert" wrap="none" lIns="0" tIns="45720" rIns="0" bIns="0" rtlCol="0" anchor="t"/>
          <a:lstStyle/>
          <a:p>
            <a:pPr marL="0" marR="0" lvl="0" indent="0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1400" b="0" i="0" u="none" strike="noStrike" kern="0" cap="none" spc="0" normalizeH="0" baseline="0" noProof="0" dirty="0" err="1">
              <a:ln>
                <a:noFill/>
              </a:ln>
              <a:solidFill>
                <a:srgbClr val="31B42E"/>
              </a:solidFill>
              <a:effectLst/>
              <a:uLnTx/>
              <a:uFillTx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2" name="Oval 70"/>
          <p:cNvSpPr>
            <a:spLocks noChangeAspect="1"/>
          </p:cNvSpPr>
          <p:nvPr/>
        </p:nvSpPr>
        <p:spPr>
          <a:xfrm>
            <a:off x="5204559" y="5747490"/>
            <a:ext cx="822960" cy="822958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</a:ln>
          <a:effectLst/>
        </p:spPr>
        <p:txBody>
          <a:bodyPr vert="horz" wrap="none" lIns="0" tIns="45720" rIns="0" bIns="0" rtlCol="0" anchor="t"/>
          <a:lstStyle/>
          <a:p>
            <a:pPr marL="0" marR="0" lvl="0" indent="0" algn="ctr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Segoe UI" pitchFamily="34" charset="0"/>
                <a:cs typeface="Segoe UI" pitchFamily="34" charset="0"/>
              </a:rPr>
              <a:t>Share</a:t>
            </a:r>
          </a:p>
        </p:txBody>
      </p:sp>
      <p:sp>
        <p:nvSpPr>
          <p:cNvPr id="153" name="Oval 47"/>
          <p:cNvSpPr>
            <a:spLocks noChangeAspect="1"/>
          </p:cNvSpPr>
          <p:nvPr/>
        </p:nvSpPr>
        <p:spPr>
          <a:xfrm>
            <a:off x="4026791" y="5747490"/>
            <a:ext cx="822960" cy="822958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</a:ln>
          <a:effectLst/>
        </p:spPr>
        <p:txBody>
          <a:bodyPr vert="horz" wrap="none" lIns="0" tIns="45720" rIns="0" bIns="0" rtlCol="0" anchor="t"/>
          <a:lstStyle/>
          <a:p>
            <a:pPr marL="0" marR="0" lvl="0" indent="0" algn="ctr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Segoe UI" pitchFamily="34" charset="0"/>
                <a:cs typeface="Segoe UI" pitchFamily="34" charset="0"/>
              </a:rPr>
              <a:t>Report</a:t>
            </a:r>
          </a:p>
        </p:txBody>
      </p:sp>
      <p:sp>
        <p:nvSpPr>
          <p:cNvPr id="154" name="Isosceles Triangle 48"/>
          <p:cNvSpPr/>
          <p:nvPr/>
        </p:nvSpPr>
        <p:spPr bwMode="auto">
          <a:xfrm rot="16200000" flipV="1">
            <a:off x="3730878" y="6079532"/>
            <a:ext cx="218865" cy="109433"/>
          </a:xfrm>
          <a:prstGeom prst="triangle">
            <a:avLst/>
          </a:prstGeom>
          <a:solidFill>
            <a:schemeClr val="tx1"/>
          </a:solidFill>
          <a:ln w="3175" cap="flat" cmpd="sng" algn="ctr">
            <a:solidFill>
              <a:srgbClr val="217346"/>
            </a:solidFill>
            <a:prstDash val="solid"/>
          </a:ln>
          <a:effectLst/>
        </p:spPr>
        <p:txBody>
          <a:bodyPr vert="vert" wrap="none" lIns="0" tIns="45720" rIns="0" bIns="0" rtlCol="0" anchor="t"/>
          <a:lstStyle/>
          <a:p>
            <a:pPr marL="0" marR="0" lvl="0" indent="0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1400" b="0" i="0" u="none" strike="noStrike" kern="0" cap="none" spc="0" normalizeH="0" baseline="0" noProof="0" dirty="0" err="1">
              <a:ln>
                <a:noFill/>
              </a:ln>
              <a:solidFill>
                <a:srgbClr val="31B42E"/>
              </a:solidFill>
              <a:effectLst/>
              <a:uLnTx/>
              <a:uFillTx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5" name="Isosceles Triangle 48"/>
          <p:cNvSpPr/>
          <p:nvPr/>
        </p:nvSpPr>
        <p:spPr bwMode="auto">
          <a:xfrm rot="16200000" flipV="1">
            <a:off x="2546698" y="6079540"/>
            <a:ext cx="218865" cy="109433"/>
          </a:xfrm>
          <a:prstGeom prst="triangle">
            <a:avLst/>
          </a:prstGeom>
          <a:solidFill>
            <a:schemeClr val="tx1"/>
          </a:solidFill>
          <a:ln w="3175" cap="flat" cmpd="sng" algn="ctr">
            <a:solidFill>
              <a:srgbClr val="217346"/>
            </a:solidFill>
            <a:prstDash val="solid"/>
          </a:ln>
          <a:effectLst/>
        </p:spPr>
        <p:txBody>
          <a:bodyPr vert="vert" wrap="none" lIns="0" tIns="45720" rIns="0" bIns="0" rtlCol="0" anchor="t"/>
          <a:lstStyle/>
          <a:p>
            <a:pPr marL="0" marR="0" lvl="0" indent="0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1400" b="0" i="0" u="none" strike="noStrike" kern="0" cap="none" spc="0" normalizeH="0" baseline="0" noProof="0" dirty="0" err="1">
              <a:ln>
                <a:noFill/>
              </a:ln>
              <a:solidFill>
                <a:srgbClr val="31B42E"/>
              </a:solidFill>
              <a:effectLst/>
              <a:uLnTx/>
              <a:uFillTx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6" name="Freeform 155"/>
          <p:cNvSpPr>
            <a:spLocks noChangeAspect="1" noEditPoints="1"/>
          </p:cNvSpPr>
          <p:nvPr/>
        </p:nvSpPr>
        <p:spPr bwMode="black">
          <a:xfrm>
            <a:off x="1879268" y="6132421"/>
            <a:ext cx="365760" cy="296570"/>
          </a:xfrm>
          <a:custGeom>
            <a:avLst/>
            <a:gdLst>
              <a:gd name="T0" fmla="*/ 600 w 1107"/>
              <a:gd name="T1" fmla="*/ 625 h 897"/>
              <a:gd name="T2" fmla="*/ 649 w 1107"/>
              <a:gd name="T3" fmla="*/ 567 h 897"/>
              <a:gd name="T4" fmla="*/ 727 w 1107"/>
              <a:gd name="T5" fmla="*/ 482 h 897"/>
              <a:gd name="T6" fmla="*/ 601 w 1107"/>
              <a:gd name="T7" fmla="*/ 434 h 897"/>
              <a:gd name="T8" fmla="*/ 628 w 1107"/>
              <a:gd name="T9" fmla="*/ 305 h 897"/>
              <a:gd name="T10" fmla="*/ 547 w 1107"/>
              <a:gd name="T11" fmla="*/ 240 h 897"/>
              <a:gd name="T12" fmla="*/ 427 w 1107"/>
              <a:gd name="T13" fmla="*/ 287 h 897"/>
              <a:gd name="T14" fmla="*/ 368 w 1107"/>
              <a:gd name="T15" fmla="*/ 170 h 897"/>
              <a:gd name="T16" fmla="*/ 285 w 1107"/>
              <a:gd name="T17" fmla="*/ 263 h 897"/>
              <a:gd name="T18" fmla="*/ 241 w 1107"/>
              <a:gd name="T19" fmla="*/ 313 h 897"/>
              <a:gd name="T20" fmla="*/ 139 w 1107"/>
              <a:gd name="T21" fmla="*/ 281 h 897"/>
              <a:gd name="T22" fmla="*/ 79 w 1107"/>
              <a:gd name="T23" fmla="*/ 355 h 897"/>
              <a:gd name="T24" fmla="*/ 132 w 1107"/>
              <a:gd name="T25" fmla="*/ 446 h 897"/>
              <a:gd name="T26" fmla="*/ 83 w 1107"/>
              <a:gd name="T27" fmla="*/ 505 h 897"/>
              <a:gd name="T28" fmla="*/ 5 w 1107"/>
              <a:gd name="T29" fmla="*/ 590 h 897"/>
              <a:gd name="T30" fmla="*/ 132 w 1107"/>
              <a:gd name="T31" fmla="*/ 638 h 897"/>
              <a:gd name="T32" fmla="*/ 145 w 1107"/>
              <a:gd name="T33" fmla="*/ 669 h 897"/>
              <a:gd name="T34" fmla="*/ 110 w 1107"/>
              <a:gd name="T35" fmla="*/ 793 h 897"/>
              <a:gd name="T36" fmla="*/ 230 w 1107"/>
              <a:gd name="T37" fmla="*/ 781 h 897"/>
              <a:gd name="T38" fmla="*/ 306 w 1107"/>
              <a:gd name="T39" fmla="*/ 785 h 897"/>
              <a:gd name="T40" fmla="*/ 346 w 1107"/>
              <a:gd name="T41" fmla="*/ 878 h 897"/>
              <a:gd name="T42" fmla="*/ 440 w 1107"/>
              <a:gd name="T43" fmla="*/ 872 h 897"/>
              <a:gd name="T44" fmla="*/ 466 w 1107"/>
              <a:gd name="T45" fmla="*/ 764 h 897"/>
              <a:gd name="T46" fmla="*/ 539 w 1107"/>
              <a:gd name="T47" fmla="*/ 755 h 897"/>
              <a:gd name="T48" fmla="*/ 659 w 1107"/>
              <a:gd name="T49" fmla="*/ 743 h 897"/>
              <a:gd name="T50" fmla="*/ 263 w 1107"/>
              <a:gd name="T51" fmla="*/ 452 h 897"/>
              <a:gd name="T52" fmla="*/ 281 w 1107"/>
              <a:gd name="T53" fmla="*/ 633 h 897"/>
              <a:gd name="T54" fmla="*/ 1002 w 1107"/>
              <a:gd name="T55" fmla="*/ 332 h 897"/>
              <a:gd name="T56" fmla="*/ 1043 w 1107"/>
              <a:gd name="T57" fmla="*/ 304 h 897"/>
              <a:gd name="T58" fmla="*/ 1107 w 1107"/>
              <a:gd name="T59" fmla="*/ 266 h 897"/>
              <a:gd name="T60" fmla="*/ 1037 w 1107"/>
              <a:gd name="T61" fmla="*/ 213 h 897"/>
              <a:gd name="T62" fmla="*/ 1077 w 1107"/>
              <a:gd name="T63" fmla="*/ 138 h 897"/>
              <a:gd name="T64" fmla="*/ 1038 w 1107"/>
              <a:gd name="T65" fmla="*/ 83 h 897"/>
              <a:gd name="T66" fmla="*/ 956 w 1107"/>
              <a:gd name="T67" fmla="*/ 91 h 897"/>
              <a:gd name="T68" fmla="*/ 940 w 1107"/>
              <a:gd name="T69" fmla="*/ 7 h 897"/>
              <a:gd name="T70" fmla="*/ 872 w 1107"/>
              <a:gd name="T71" fmla="*/ 50 h 897"/>
              <a:gd name="T72" fmla="*/ 836 w 1107"/>
              <a:gd name="T73" fmla="*/ 74 h 897"/>
              <a:gd name="T74" fmla="*/ 778 w 1107"/>
              <a:gd name="T75" fmla="*/ 35 h 897"/>
              <a:gd name="T76" fmla="*/ 728 w 1107"/>
              <a:gd name="T77" fmla="*/ 70 h 897"/>
              <a:gd name="T78" fmla="*/ 744 w 1107"/>
              <a:gd name="T79" fmla="*/ 136 h 897"/>
              <a:gd name="T80" fmla="*/ 703 w 1107"/>
              <a:gd name="T81" fmla="*/ 164 h 897"/>
              <a:gd name="T82" fmla="*/ 640 w 1107"/>
              <a:gd name="T83" fmla="*/ 203 h 897"/>
              <a:gd name="T84" fmla="*/ 710 w 1107"/>
              <a:gd name="T85" fmla="*/ 255 h 897"/>
              <a:gd name="T86" fmla="*/ 712 w 1107"/>
              <a:gd name="T87" fmla="*/ 277 h 897"/>
              <a:gd name="T88" fmla="*/ 668 w 1107"/>
              <a:gd name="T89" fmla="*/ 347 h 897"/>
              <a:gd name="T90" fmla="*/ 745 w 1107"/>
              <a:gd name="T91" fmla="*/ 361 h 897"/>
              <a:gd name="T92" fmla="*/ 791 w 1107"/>
              <a:gd name="T93" fmla="*/ 377 h 897"/>
              <a:gd name="T94" fmla="*/ 799 w 1107"/>
              <a:gd name="T95" fmla="*/ 443 h 897"/>
              <a:gd name="T96" fmla="*/ 859 w 1107"/>
              <a:gd name="T97" fmla="*/ 456 h 897"/>
              <a:gd name="T98" fmla="*/ 894 w 1107"/>
              <a:gd name="T99" fmla="*/ 393 h 897"/>
              <a:gd name="T100" fmla="*/ 941 w 1107"/>
              <a:gd name="T101" fmla="*/ 401 h 897"/>
              <a:gd name="T102" fmla="*/ 1018 w 1107"/>
              <a:gd name="T103" fmla="*/ 415 h 897"/>
              <a:gd name="T104" fmla="*/ 825 w 1107"/>
              <a:gd name="T105" fmla="*/ 164 h 897"/>
              <a:gd name="T106" fmla="*/ 803 w 1107"/>
              <a:gd name="T107" fmla="*/ 279 h 8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107" h="897">
                <a:moveTo>
                  <a:pt x="654" y="716"/>
                </a:moveTo>
                <a:cubicBezTo>
                  <a:pt x="616" y="670"/>
                  <a:pt x="616" y="670"/>
                  <a:pt x="616" y="670"/>
                </a:cubicBezTo>
                <a:cubicBezTo>
                  <a:pt x="593" y="654"/>
                  <a:pt x="603" y="638"/>
                  <a:pt x="600" y="625"/>
                </a:cubicBezTo>
                <a:cubicBezTo>
                  <a:pt x="600" y="625"/>
                  <a:pt x="600" y="625"/>
                  <a:pt x="600" y="625"/>
                </a:cubicBezTo>
                <a:cubicBezTo>
                  <a:pt x="605" y="617"/>
                  <a:pt x="611" y="609"/>
                  <a:pt x="608" y="596"/>
                </a:cubicBezTo>
                <a:cubicBezTo>
                  <a:pt x="618" y="580"/>
                  <a:pt x="623" y="572"/>
                  <a:pt x="649" y="567"/>
                </a:cubicBezTo>
                <a:cubicBezTo>
                  <a:pt x="715" y="553"/>
                  <a:pt x="715" y="553"/>
                  <a:pt x="715" y="553"/>
                </a:cubicBezTo>
                <a:cubicBezTo>
                  <a:pt x="728" y="550"/>
                  <a:pt x="733" y="542"/>
                  <a:pt x="730" y="529"/>
                </a:cubicBezTo>
                <a:cubicBezTo>
                  <a:pt x="727" y="482"/>
                  <a:pt x="727" y="482"/>
                  <a:pt x="727" y="482"/>
                </a:cubicBezTo>
                <a:cubicBezTo>
                  <a:pt x="724" y="469"/>
                  <a:pt x="717" y="463"/>
                  <a:pt x="701" y="453"/>
                </a:cubicBezTo>
                <a:cubicBezTo>
                  <a:pt x="641" y="459"/>
                  <a:pt x="641" y="459"/>
                  <a:pt x="641" y="459"/>
                </a:cubicBezTo>
                <a:cubicBezTo>
                  <a:pt x="620" y="457"/>
                  <a:pt x="604" y="447"/>
                  <a:pt x="601" y="434"/>
                </a:cubicBezTo>
                <a:cubicBezTo>
                  <a:pt x="598" y="421"/>
                  <a:pt x="590" y="416"/>
                  <a:pt x="580" y="397"/>
                </a:cubicBezTo>
                <a:cubicBezTo>
                  <a:pt x="577" y="384"/>
                  <a:pt x="574" y="371"/>
                  <a:pt x="584" y="355"/>
                </a:cubicBezTo>
                <a:cubicBezTo>
                  <a:pt x="628" y="305"/>
                  <a:pt x="628" y="305"/>
                  <a:pt x="628" y="305"/>
                </a:cubicBezTo>
                <a:cubicBezTo>
                  <a:pt x="634" y="297"/>
                  <a:pt x="631" y="284"/>
                  <a:pt x="623" y="279"/>
                </a:cubicBezTo>
                <a:cubicBezTo>
                  <a:pt x="581" y="240"/>
                  <a:pt x="581" y="240"/>
                  <a:pt x="581" y="240"/>
                </a:cubicBezTo>
                <a:cubicBezTo>
                  <a:pt x="573" y="235"/>
                  <a:pt x="560" y="238"/>
                  <a:pt x="547" y="240"/>
                </a:cubicBezTo>
                <a:cubicBezTo>
                  <a:pt x="503" y="291"/>
                  <a:pt x="503" y="291"/>
                  <a:pt x="503" y="291"/>
                </a:cubicBezTo>
                <a:cubicBezTo>
                  <a:pt x="484" y="302"/>
                  <a:pt x="471" y="304"/>
                  <a:pt x="463" y="299"/>
                </a:cubicBezTo>
                <a:cubicBezTo>
                  <a:pt x="456" y="294"/>
                  <a:pt x="435" y="292"/>
                  <a:pt x="427" y="287"/>
                </a:cubicBezTo>
                <a:cubicBezTo>
                  <a:pt x="419" y="282"/>
                  <a:pt x="403" y="271"/>
                  <a:pt x="400" y="258"/>
                </a:cubicBezTo>
                <a:cubicBezTo>
                  <a:pt x="386" y="193"/>
                  <a:pt x="386" y="193"/>
                  <a:pt x="386" y="193"/>
                </a:cubicBezTo>
                <a:cubicBezTo>
                  <a:pt x="384" y="180"/>
                  <a:pt x="368" y="170"/>
                  <a:pt x="368" y="170"/>
                </a:cubicBezTo>
                <a:cubicBezTo>
                  <a:pt x="308" y="176"/>
                  <a:pt x="308" y="176"/>
                  <a:pt x="308" y="176"/>
                </a:cubicBezTo>
                <a:cubicBezTo>
                  <a:pt x="308" y="176"/>
                  <a:pt x="289" y="187"/>
                  <a:pt x="292" y="200"/>
                </a:cubicBezTo>
                <a:cubicBezTo>
                  <a:pt x="285" y="263"/>
                  <a:pt x="285" y="263"/>
                  <a:pt x="285" y="263"/>
                </a:cubicBezTo>
                <a:cubicBezTo>
                  <a:pt x="291" y="289"/>
                  <a:pt x="277" y="292"/>
                  <a:pt x="272" y="300"/>
                </a:cubicBezTo>
                <a:cubicBezTo>
                  <a:pt x="272" y="300"/>
                  <a:pt x="272" y="300"/>
                  <a:pt x="267" y="308"/>
                </a:cubicBezTo>
                <a:cubicBezTo>
                  <a:pt x="259" y="302"/>
                  <a:pt x="246" y="305"/>
                  <a:pt x="241" y="313"/>
                </a:cubicBezTo>
                <a:cubicBezTo>
                  <a:pt x="236" y="321"/>
                  <a:pt x="236" y="321"/>
                  <a:pt x="236" y="321"/>
                </a:cubicBezTo>
                <a:cubicBezTo>
                  <a:pt x="223" y="324"/>
                  <a:pt x="210" y="327"/>
                  <a:pt x="194" y="317"/>
                </a:cubicBezTo>
                <a:cubicBezTo>
                  <a:pt x="139" y="281"/>
                  <a:pt x="139" y="281"/>
                  <a:pt x="139" y="281"/>
                </a:cubicBezTo>
                <a:cubicBezTo>
                  <a:pt x="131" y="276"/>
                  <a:pt x="110" y="273"/>
                  <a:pt x="104" y="281"/>
                </a:cubicBezTo>
                <a:cubicBezTo>
                  <a:pt x="79" y="321"/>
                  <a:pt x="79" y="321"/>
                  <a:pt x="79" y="321"/>
                </a:cubicBezTo>
                <a:cubicBezTo>
                  <a:pt x="66" y="324"/>
                  <a:pt x="68" y="337"/>
                  <a:pt x="79" y="355"/>
                </a:cubicBezTo>
                <a:cubicBezTo>
                  <a:pt x="121" y="394"/>
                  <a:pt x="121" y="394"/>
                  <a:pt x="121" y="394"/>
                </a:cubicBezTo>
                <a:cubicBezTo>
                  <a:pt x="140" y="417"/>
                  <a:pt x="135" y="425"/>
                  <a:pt x="132" y="446"/>
                </a:cubicBezTo>
                <a:cubicBezTo>
                  <a:pt x="132" y="446"/>
                  <a:pt x="132" y="446"/>
                  <a:pt x="132" y="446"/>
                </a:cubicBezTo>
                <a:cubicBezTo>
                  <a:pt x="127" y="454"/>
                  <a:pt x="122" y="462"/>
                  <a:pt x="117" y="470"/>
                </a:cubicBezTo>
                <a:cubicBezTo>
                  <a:pt x="117" y="470"/>
                  <a:pt x="117" y="470"/>
                  <a:pt x="117" y="470"/>
                </a:cubicBezTo>
                <a:cubicBezTo>
                  <a:pt x="120" y="483"/>
                  <a:pt x="109" y="499"/>
                  <a:pt x="83" y="505"/>
                </a:cubicBezTo>
                <a:cubicBezTo>
                  <a:pt x="23" y="511"/>
                  <a:pt x="23" y="511"/>
                  <a:pt x="23" y="511"/>
                </a:cubicBezTo>
                <a:cubicBezTo>
                  <a:pt x="10" y="514"/>
                  <a:pt x="0" y="529"/>
                  <a:pt x="2" y="543"/>
                </a:cubicBezTo>
                <a:cubicBezTo>
                  <a:pt x="5" y="590"/>
                  <a:pt x="5" y="590"/>
                  <a:pt x="5" y="590"/>
                </a:cubicBezTo>
                <a:cubicBezTo>
                  <a:pt x="8" y="603"/>
                  <a:pt x="16" y="608"/>
                  <a:pt x="37" y="610"/>
                </a:cubicBezTo>
                <a:cubicBezTo>
                  <a:pt x="92" y="612"/>
                  <a:pt x="92" y="612"/>
                  <a:pt x="92" y="612"/>
                </a:cubicBezTo>
                <a:cubicBezTo>
                  <a:pt x="113" y="614"/>
                  <a:pt x="129" y="625"/>
                  <a:pt x="132" y="638"/>
                </a:cubicBezTo>
                <a:cubicBezTo>
                  <a:pt x="132" y="638"/>
                  <a:pt x="132" y="638"/>
                  <a:pt x="132" y="638"/>
                </a:cubicBezTo>
                <a:cubicBezTo>
                  <a:pt x="140" y="643"/>
                  <a:pt x="142" y="656"/>
                  <a:pt x="150" y="661"/>
                </a:cubicBezTo>
                <a:cubicBezTo>
                  <a:pt x="145" y="669"/>
                  <a:pt x="145" y="669"/>
                  <a:pt x="145" y="669"/>
                </a:cubicBezTo>
                <a:cubicBezTo>
                  <a:pt x="153" y="674"/>
                  <a:pt x="156" y="687"/>
                  <a:pt x="140" y="711"/>
                </a:cubicBezTo>
                <a:cubicBezTo>
                  <a:pt x="109" y="759"/>
                  <a:pt x="109" y="759"/>
                  <a:pt x="109" y="759"/>
                </a:cubicBezTo>
                <a:cubicBezTo>
                  <a:pt x="99" y="775"/>
                  <a:pt x="102" y="788"/>
                  <a:pt x="110" y="793"/>
                </a:cubicBezTo>
                <a:cubicBezTo>
                  <a:pt x="152" y="832"/>
                  <a:pt x="152" y="832"/>
                  <a:pt x="152" y="832"/>
                </a:cubicBezTo>
                <a:cubicBezTo>
                  <a:pt x="160" y="837"/>
                  <a:pt x="173" y="834"/>
                  <a:pt x="178" y="826"/>
                </a:cubicBezTo>
                <a:cubicBezTo>
                  <a:pt x="230" y="781"/>
                  <a:pt x="230" y="781"/>
                  <a:pt x="230" y="781"/>
                </a:cubicBezTo>
                <a:cubicBezTo>
                  <a:pt x="248" y="770"/>
                  <a:pt x="261" y="767"/>
                  <a:pt x="269" y="772"/>
                </a:cubicBezTo>
                <a:cubicBezTo>
                  <a:pt x="269" y="772"/>
                  <a:pt x="269" y="772"/>
                  <a:pt x="269" y="772"/>
                </a:cubicBezTo>
                <a:cubicBezTo>
                  <a:pt x="282" y="769"/>
                  <a:pt x="298" y="779"/>
                  <a:pt x="306" y="785"/>
                </a:cubicBezTo>
                <a:cubicBezTo>
                  <a:pt x="306" y="785"/>
                  <a:pt x="306" y="785"/>
                  <a:pt x="306" y="785"/>
                </a:cubicBezTo>
                <a:cubicBezTo>
                  <a:pt x="319" y="782"/>
                  <a:pt x="327" y="787"/>
                  <a:pt x="332" y="813"/>
                </a:cubicBezTo>
                <a:cubicBezTo>
                  <a:pt x="346" y="878"/>
                  <a:pt x="346" y="878"/>
                  <a:pt x="346" y="878"/>
                </a:cubicBezTo>
                <a:cubicBezTo>
                  <a:pt x="349" y="892"/>
                  <a:pt x="357" y="897"/>
                  <a:pt x="370" y="894"/>
                </a:cubicBezTo>
                <a:cubicBezTo>
                  <a:pt x="425" y="896"/>
                  <a:pt x="425" y="896"/>
                  <a:pt x="425" y="896"/>
                </a:cubicBezTo>
                <a:cubicBezTo>
                  <a:pt x="430" y="888"/>
                  <a:pt x="443" y="885"/>
                  <a:pt x="440" y="872"/>
                </a:cubicBezTo>
                <a:cubicBezTo>
                  <a:pt x="440" y="804"/>
                  <a:pt x="440" y="804"/>
                  <a:pt x="440" y="804"/>
                </a:cubicBezTo>
                <a:cubicBezTo>
                  <a:pt x="442" y="783"/>
                  <a:pt x="460" y="772"/>
                  <a:pt x="466" y="764"/>
                </a:cubicBezTo>
                <a:cubicBezTo>
                  <a:pt x="466" y="764"/>
                  <a:pt x="466" y="764"/>
                  <a:pt x="466" y="764"/>
                </a:cubicBezTo>
                <a:cubicBezTo>
                  <a:pt x="479" y="761"/>
                  <a:pt x="492" y="758"/>
                  <a:pt x="497" y="750"/>
                </a:cubicBezTo>
                <a:cubicBezTo>
                  <a:pt x="497" y="750"/>
                  <a:pt x="497" y="750"/>
                  <a:pt x="497" y="750"/>
                </a:cubicBezTo>
                <a:cubicBezTo>
                  <a:pt x="510" y="747"/>
                  <a:pt x="523" y="745"/>
                  <a:pt x="539" y="755"/>
                </a:cubicBezTo>
                <a:cubicBezTo>
                  <a:pt x="594" y="791"/>
                  <a:pt x="594" y="791"/>
                  <a:pt x="594" y="791"/>
                </a:cubicBezTo>
                <a:cubicBezTo>
                  <a:pt x="602" y="796"/>
                  <a:pt x="623" y="798"/>
                  <a:pt x="628" y="790"/>
                </a:cubicBezTo>
                <a:cubicBezTo>
                  <a:pt x="659" y="743"/>
                  <a:pt x="659" y="743"/>
                  <a:pt x="659" y="743"/>
                </a:cubicBezTo>
                <a:cubicBezTo>
                  <a:pt x="659" y="743"/>
                  <a:pt x="669" y="727"/>
                  <a:pt x="654" y="716"/>
                </a:cubicBezTo>
                <a:close/>
                <a:moveTo>
                  <a:pt x="281" y="633"/>
                </a:moveTo>
                <a:cubicBezTo>
                  <a:pt x="223" y="584"/>
                  <a:pt x="219" y="502"/>
                  <a:pt x="263" y="452"/>
                </a:cubicBezTo>
                <a:cubicBezTo>
                  <a:pt x="313" y="393"/>
                  <a:pt x="399" y="382"/>
                  <a:pt x="457" y="431"/>
                </a:cubicBezTo>
                <a:cubicBezTo>
                  <a:pt x="507" y="475"/>
                  <a:pt x="518" y="561"/>
                  <a:pt x="469" y="619"/>
                </a:cubicBezTo>
                <a:cubicBezTo>
                  <a:pt x="420" y="678"/>
                  <a:pt x="339" y="682"/>
                  <a:pt x="281" y="633"/>
                </a:cubicBezTo>
                <a:close/>
                <a:moveTo>
                  <a:pt x="1019" y="398"/>
                </a:moveTo>
                <a:cubicBezTo>
                  <a:pt x="1004" y="362"/>
                  <a:pt x="1004" y="362"/>
                  <a:pt x="1004" y="362"/>
                </a:cubicBezTo>
                <a:cubicBezTo>
                  <a:pt x="992" y="348"/>
                  <a:pt x="1002" y="340"/>
                  <a:pt x="1002" y="332"/>
                </a:cubicBezTo>
                <a:cubicBezTo>
                  <a:pt x="1002" y="332"/>
                  <a:pt x="1002" y="332"/>
                  <a:pt x="1002" y="332"/>
                </a:cubicBezTo>
                <a:cubicBezTo>
                  <a:pt x="1007" y="328"/>
                  <a:pt x="1011" y="324"/>
                  <a:pt x="1012" y="315"/>
                </a:cubicBezTo>
                <a:cubicBezTo>
                  <a:pt x="1021" y="307"/>
                  <a:pt x="1026" y="303"/>
                  <a:pt x="1043" y="304"/>
                </a:cubicBezTo>
                <a:cubicBezTo>
                  <a:pt x="1086" y="307"/>
                  <a:pt x="1086" y="307"/>
                  <a:pt x="1086" y="307"/>
                </a:cubicBezTo>
                <a:cubicBezTo>
                  <a:pt x="1095" y="308"/>
                  <a:pt x="1099" y="304"/>
                  <a:pt x="1100" y="295"/>
                </a:cubicBezTo>
                <a:cubicBezTo>
                  <a:pt x="1107" y="266"/>
                  <a:pt x="1107" y="266"/>
                  <a:pt x="1107" y="266"/>
                </a:cubicBezTo>
                <a:cubicBezTo>
                  <a:pt x="1107" y="257"/>
                  <a:pt x="1103" y="252"/>
                  <a:pt x="1095" y="243"/>
                </a:cubicBezTo>
                <a:cubicBezTo>
                  <a:pt x="1057" y="236"/>
                  <a:pt x="1057" y="236"/>
                  <a:pt x="1057" y="236"/>
                </a:cubicBezTo>
                <a:cubicBezTo>
                  <a:pt x="1044" y="231"/>
                  <a:pt x="1036" y="222"/>
                  <a:pt x="1037" y="213"/>
                </a:cubicBezTo>
                <a:cubicBezTo>
                  <a:pt x="1038" y="205"/>
                  <a:pt x="1034" y="200"/>
                  <a:pt x="1030" y="187"/>
                </a:cubicBezTo>
                <a:cubicBezTo>
                  <a:pt x="1031" y="178"/>
                  <a:pt x="1032" y="170"/>
                  <a:pt x="1041" y="162"/>
                </a:cubicBezTo>
                <a:cubicBezTo>
                  <a:pt x="1077" y="138"/>
                  <a:pt x="1077" y="138"/>
                  <a:pt x="1077" y="138"/>
                </a:cubicBezTo>
                <a:cubicBezTo>
                  <a:pt x="1082" y="134"/>
                  <a:pt x="1083" y="126"/>
                  <a:pt x="1079" y="121"/>
                </a:cubicBezTo>
                <a:cubicBezTo>
                  <a:pt x="1059" y="89"/>
                  <a:pt x="1059" y="89"/>
                  <a:pt x="1059" y="89"/>
                </a:cubicBezTo>
                <a:cubicBezTo>
                  <a:pt x="1055" y="85"/>
                  <a:pt x="1047" y="84"/>
                  <a:pt x="1038" y="83"/>
                </a:cubicBezTo>
                <a:cubicBezTo>
                  <a:pt x="1002" y="107"/>
                  <a:pt x="1002" y="107"/>
                  <a:pt x="1002" y="107"/>
                </a:cubicBezTo>
                <a:cubicBezTo>
                  <a:pt x="989" y="110"/>
                  <a:pt x="980" y="110"/>
                  <a:pt x="976" y="105"/>
                </a:cubicBezTo>
                <a:cubicBezTo>
                  <a:pt x="972" y="100"/>
                  <a:pt x="960" y="95"/>
                  <a:pt x="956" y="91"/>
                </a:cubicBezTo>
                <a:cubicBezTo>
                  <a:pt x="952" y="86"/>
                  <a:pt x="944" y="77"/>
                  <a:pt x="944" y="68"/>
                </a:cubicBezTo>
                <a:cubicBezTo>
                  <a:pt x="948" y="25"/>
                  <a:pt x="948" y="25"/>
                  <a:pt x="948" y="25"/>
                </a:cubicBezTo>
                <a:cubicBezTo>
                  <a:pt x="948" y="17"/>
                  <a:pt x="940" y="7"/>
                  <a:pt x="940" y="7"/>
                </a:cubicBezTo>
                <a:cubicBezTo>
                  <a:pt x="902" y="0"/>
                  <a:pt x="902" y="0"/>
                  <a:pt x="902" y="0"/>
                </a:cubicBezTo>
                <a:cubicBezTo>
                  <a:pt x="902" y="0"/>
                  <a:pt x="889" y="4"/>
                  <a:pt x="888" y="12"/>
                </a:cubicBezTo>
                <a:cubicBezTo>
                  <a:pt x="872" y="50"/>
                  <a:pt x="872" y="50"/>
                  <a:pt x="872" y="50"/>
                </a:cubicBezTo>
                <a:cubicBezTo>
                  <a:pt x="871" y="67"/>
                  <a:pt x="862" y="67"/>
                  <a:pt x="858" y="71"/>
                </a:cubicBezTo>
                <a:cubicBezTo>
                  <a:pt x="858" y="71"/>
                  <a:pt x="858" y="71"/>
                  <a:pt x="853" y="75"/>
                </a:cubicBezTo>
                <a:cubicBezTo>
                  <a:pt x="849" y="70"/>
                  <a:pt x="840" y="70"/>
                  <a:pt x="836" y="74"/>
                </a:cubicBezTo>
                <a:cubicBezTo>
                  <a:pt x="831" y="78"/>
                  <a:pt x="831" y="78"/>
                  <a:pt x="831" y="78"/>
                </a:cubicBezTo>
                <a:cubicBezTo>
                  <a:pt x="822" y="77"/>
                  <a:pt x="814" y="76"/>
                  <a:pt x="806" y="67"/>
                </a:cubicBezTo>
                <a:cubicBezTo>
                  <a:pt x="778" y="35"/>
                  <a:pt x="778" y="35"/>
                  <a:pt x="778" y="35"/>
                </a:cubicBezTo>
                <a:cubicBezTo>
                  <a:pt x="774" y="30"/>
                  <a:pt x="762" y="25"/>
                  <a:pt x="757" y="29"/>
                </a:cubicBezTo>
                <a:cubicBezTo>
                  <a:pt x="734" y="49"/>
                  <a:pt x="734" y="49"/>
                  <a:pt x="734" y="49"/>
                </a:cubicBezTo>
                <a:cubicBezTo>
                  <a:pt x="725" y="49"/>
                  <a:pt x="725" y="57"/>
                  <a:pt x="728" y="70"/>
                </a:cubicBezTo>
                <a:cubicBezTo>
                  <a:pt x="747" y="102"/>
                  <a:pt x="747" y="102"/>
                  <a:pt x="747" y="102"/>
                </a:cubicBezTo>
                <a:cubicBezTo>
                  <a:pt x="754" y="120"/>
                  <a:pt x="750" y="124"/>
                  <a:pt x="744" y="136"/>
                </a:cubicBezTo>
                <a:cubicBezTo>
                  <a:pt x="744" y="136"/>
                  <a:pt x="744" y="136"/>
                  <a:pt x="744" y="136"/>
                </a:cubicBezTo>
                <a:cubicBezTo>
                  <a:pt x="740" y="140"/>
                  <a:pt x="735" y="144"/>
                  <a:pt x="731" y="148"/>
                </a:cubicBezTo>
                <a:cubicBezTo>
                  <a:pt x="731" y="148"/>
                  <a:pt x="731" y="148"/>
                  <a:pt x="731" y="148"/>
                </a:cubicBezTo>
                <a:cubicBezTo>
                  <a:pt x="730" y="157"/>
                  <a:pt x="721" y="165"/>
                  <a:pt x="703" y="164"/>
                </a:cubicBezTo>
                <a:cubicBezTo>
                  <a:pt x="665" y="157"/>
                  <a:pt x="665" y="157"/>
                  <a:pt x="665" y="157"/>
                </a:cubicBezTo>
                <a:cubicBezTo>
                  <a:pt x="656" y="156"/>
                  <a:pt x="647" y="164"/>
                  <a:pt x="647" y="173"/>
                </a:cubicBezTo>
                <a:cubicBezTo>
                  <a:pt x="640" y="203"/>
                  <a:pt x="640" y="203"/>
                  <a:pt x="640" y="203"/>
                </a:cubicBezTo>
                <a:cubicBezTo>
                  <a:pt x="639" y="211"/>
                  <a:pt x="643" y="216"/>
                  <a:pt x="656" y="221"/>
                </a:cubicBezTo>
                <a:cubicBezTo>
                  <a:pt x="690" y="232"/>
                  <a:pt x="690" y="232"/>
                  <a:pt x="690" y="232"/>
                </a:cubicBezTo>
                <a:cubicBezTo>
                  <a:pt x="702" y="237"/>
                  <a:pt x="710" y="246"/>
                  <a:pt x="710" y="255"/>
                </a:cubicBezTo>
                <a:cubicBezTo>
                  <a:pt x="710" y="255"/>
                  <a:pt x="710" y="255"/>
                  <a:pt x="710" y="255"/>
                </a:cubicBezTo>
                <a:cubicBezTo>
                  <a:pt x="714" y="260"/>
                  <a:pt x="713" y="268"/>
                  <a:pt x="717" y="273"/>
                </a:cubicBezTo>
                <a:cubicBezTo>
                  <a:pt x="712" y="277"/>
                  <a:pt x="712" y="277"/>
                  <a:pt x="712" y="277"/>
                </a:cubicBezTo>
                <a:cubicBezTo>
                  <a:pt x="716" y="281"/>
                  <a:pt x="716" y="290"/>
                  <a:pt x="702" y="302"/>
                </a:cubicBezTo>
                <a:cubicBezTo>
                  <a:pt x="674" y="326"/>
                  <a:pt x="674" y="326"/>
                  <a:pt x="674" y="326"/>
                </a:cubicBezTo>
                <a:cubicBezTo>
                  <a:pt x="665" y="334"/>
                  <a:pt x="664" y="343"/>
                  <a:pt x="668" y="347"/>
                </a:cubicBezTo>
                <a:cubicBezTo>
                  <a:pt x="687" y="379"/>
                  <a:pt x="687" y="379"/>
                  <a:pt x="687" y="379"/>
                </a:cubicBezTo>
                <a:cubicBezTo>
                  <a:pt x="691" y="383"/>
                  <a:pt x="700" y="384"/>
                  <a:pt x="704" y="380"/>
                </a:cubicBezTo>
                <a:cubicBezTo>
                  <a:pt x="745" y="361"/>
                  <a:pt x="745" y="361"/>
                  <a:pt x="745" y="361"/>
                </a:cubicBezTo>
                <a:cubicBezTo>
                  <a:pt x="758" y="358"/>
                  <a:pt x="767" y="358"/>
                  <a:pt x="771" y="363"/>
                </a:cubicBezTo>
                <a:cubicBezTo>
                  <a:pt x="771" y="363"/>
                  <a:pt x="771" y="363"/>
                  <a:pt x="771" y="363"/>
                </a:cubicBezTo>
                <a:cubicBezTo>
                  <a:pt x="779" y="364"/>
                  <a:pt x="787" y="373"/>
                  <a:pt x="791" y="377"/>
                </a:cubicBezTo>
                <a:cubicBezTo>
                  <a:pt x="791" y="377"/>
                  <a:pt x="791" y="377"/>
                  <a:pt x="791" y="377"/>
                </a:cubicBezTo>
                <a:cubicBezTo>
                  <a:pt x="800" y="378"/>
                  <a:pt x="804" y="383"/>
                  <a:pt x="802" y="400"/>
                </a:cubicBezTo>
                <a:cubicBezTo>
                  <a:pt x="799" y="443"/>
                  <a:pt x="799" y="443"/>
                  <a:pt x="799" y="443"/>
                </a:cubicBezTo>
                <a:cubicBezTo>
                  <a:pt x="798" y="451"/>
                  <a:pt x="802" y="456"/>
                  <a:pt x="811" y="457"/>
                </a:cubicBezTo>
                <a:cubicBezTo>
                  <a:pt x="845" y="468"/>
                  <a:pt x="845" y="468"/>
                  <a:pt x="845" y="468"/>
                </a:cubicBezTo>
                <a:cubicBezTo>
                  <a:pt x="849" y="464"/>
                  <a:pt x="858" y="464"/>
                  <a:pt x="859" y="456"/>
                </a:cubicBezTo>
                <a:cubicBezTo>
                  <a:pt x="871" y="413"/>
                  <a:pt x="871" y="413"/>
                  <a:pt x="871" y="413"/>
                </a:cubicBezTo>
                <a:cubicBezTo>
                  <a:pt x="876" y="401"/>
                  <a:pt x="889" y="397"/>
                  <a:pt x="894" y="393"/>
                </a:cubicBezTo>
                <a:cubicBezTo>
                  <a:pt x="894" y="393"/>
                  <a:pt x="894" y="393"/>
                  <a:pt x="894" y="393"/>
                </a:cubicBezTo>
                <a:cubicBezTo>
                  <a:pt x="902" y="394"/>
                  <a:pt x="911" y="395"/>
                  <a:pt x="916" y="391"/>
                </a:cubicBezTo>
                <a:cubicBezTo>
                  <a:pt x="916" y="391"/>
                  <a:pt x="916" y="391"/>
                  <a:pt x="916" y="391"/>
                </a:cubicBezTo>
                <a:cubicBezTo>
                  <a:pt x="924" y="391"/>
                  <a:pt x="933" y="392"/>
                  <a:pt x="941" y="401"/>
                </a:cubicBezTo>
                <a:cubicBezTo>
                  <a:pt x="969" y="433"/>
                  <a:pt x="969" y="433"/>
                  <a:pt x="969" y="433"/>
                </a:cubicBezTo>
                <a:cubicBezTo>
                  <a:pt x="973" y="438"/>
                  <a:pt x="985" y="443"/>
                  <a:pt x="990" y="439"/>
                </a:cubicBezTo>
                <a:cubicBezTo>
                  <a:pt x="1018" y="415"/>
                  <a:pt x="1018" y="415"/>
                  <a:pt x="1018" y="415"/>
                </a:cubicBezTo>
                <a:cubicBezTo>
                  <a:pt x="1018" y="415"/>
                  <a:pt x="1027" y="407"/>
                  <a:pt x="1019" y="398"/>
                </a:cubicBezTo>
                <a:close/>
                <a:moveTo>
                  <a:pt x="803" y="279"/>
                </a:moveTo>
                <a:cubicBezTo>
                  <a:pt x="776" y="238"/>
                  <a:pt x="788" y="187"/>
                  <a:pt x="825" y="164"/>
                </a:cubicBezTo>
                <a:cubicBezTo>
                  <a:pt x="866" y="136"/>
                  <a:pt x="921" y="144"/>
                  <a:pt x="948" y="185"/>
                </a:cubicBezTo>
                <a:cubicBezTo>
                  <a:pt x="972" y="221"/>
                  <a:pt x="963" y="277"/>
                  <a:pt x="922" y="304"/>
                </a:cubicBezTo>
                <a:cubicBezTo>
                  <a:pt x="881" y="332"/>
                  <a:pt x="830" y="320"/>
                  <a:pt x="803" y="27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68574" tIns="34287" rIns="68574" bIns="34287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srgbClr val="217346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57" name="Donut 3"/>
          <p:cNvSpPr>
            <a:spLocks noChangeAspect="1"/>
          </p:cNvSpPr>
          <p:nvPr/>
        </p:nvSpPr>
        <p:spPr bwMode="auto">
          <a:xfrm>
            <a:off x="3096597" y="6155110"/>
            <a:ext cx="274320" cy="251192"/>
          </a:xfrm>
          <a:custGeom>
            <a:avLst/>
            <a:gdLst/>
            <a:ahLst/>
            <a:cxnLst/>
            <a:rect l="l" t="t" r="r" b="b"/>
            <a:pathLst>
              <a:path w="1409956" h="1291077">
                <a:moveTo>
                  <a:pt x="956401" y="78410"/>
                </a:moveTo>
                <a:cubicBezTo>
                  <a:pt x="747518" y="78410"/>
                  <a:pt x="578184" y="247744"/>
                  <a:pt x="578184" y="456627"/>
                </a:cubicBezTo>
                <a:cubicBezTo>
                  <a:pt x="578184" y="665510"/>
                  <a:pt x="747518" y="834844"/>
                  <a:pt x="956401" y="834844"/>
                </a:cubicBezTo>
                <a:cubicBezTo>
                  <a:pt x="1165284" y="834844"/>
                  <a:pt x="1334618" y="665510"/>
                  <a:pt x="1334618" y="456627"/>
                </a:cubicBezTo>
                <a:cubicBezTo>
                  <a:pt x="1334618" y="247744"/>
                  <a:pt x="1165284" y="78410"/>
                  <a:pt x="956401" y="78410"/>
                </a:cubicBezTo>
                <a:close/>
                <a:moveTo>
                  <a:pt x="952756" y="0"/>
                </a:moveTo>
                <a:cubicBezTo>
                  <a:pt x="1205261" y="0"/>
                  <a:pt x="1409956" y="204695"/>
                  <a:pt x="1409956" y="457200"/>
                </a:cubicBezTo>
                <a:cubicBezTo>
                  <a:pt x="1409956" y="709705"/>
                  <a:pt x="1205261" y="914400"/>
                  <a:pt x="952756" y="914400"/>
                </a:cubicBezTo>
                <a:cubicBezTo>
                  <a:pt x="862133" y="914400"/>
                  <a:pt x="777669" y="888034"/>
                  <a:pt x="707132" y="841746"/>
                </a:cubicBezTo>
                <a:lnTo>
                  <a:pt x="136495" y="1280102"/>
                </a:lnTo>
                <a:cubicBezTo>
                  <a:pt x="21896" y="1327168"/>
                  <a:pt x="-44029" y="1213730"/>
                  <a:pt x="33797" y="1113182"/>
                </a:cubicBezTo>
                <a:lnTo>
                  <a:pt x="568587" y="703518"/>
                </a:lnTo>
                <a:cubicBezTo>
                  <a:pt x="522087" y="632814"/>
                  <a:pt x="495556" y="548105"/>
                  <a:pt x="495556" y="457200"/>
                </a:cubicBezTo>
                <a:cubicBezTo>
                  <a:pt x="495556" y="204695"/>
                  <a:pt x="700251" y="0"/>
                  <a:pt x="952756" y="0"/>
                </a:cubicBez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158" name="Freeform 157"/>
          <p:cNvSpPr>
            <a:spLocks noChangeAspect="1"/>
          </p:cNvSpPr>
          <p:nvPr/>
        </p:nvSpPr>
        <p:spPr bwMode="black">
          <a:xfrm>
            <a:off x="4328735" y="6146404"/>
            <a:ext cx="274320" cy="268605"/>
          </a:xfrm>
          <a:custGeom>
            <a:avLst/>
            <a:gdLst>
              <a:gd name="connsiteX0" fmla="*/ 3713863 w 4893730"/>
              <a:gd name="connsiteY0" fmla="*/ 2130808 h 4791777"/>
              <a:gd name="connsiteX1" fmla="*/ 4426142 w 4893730"/>
              <a:gd name="connsiteY1" fmla="*/ 2130808 h 4791777"/>
              <a:gd name="connsiteX2" fmla="*/ 4598071 w 4893730"/>
              <a:gd name="connsiteY2" fmla="*/ 2301547 h 4791777"/>
              <a:gd name="connsiteX3" fmla="*/ 4598071 w 4893730"/>
              <a:gd name="connsiteY3" fmla="*/ 3886978 h 4791777"/>
              <a:gd name="connsiteX4" fmla="*/ 4426142 w 4893730"/>
              <a:gd name="connsiteY4" fmla="*/ 4057717 h 4791777"/>
              <a:gd name="connsiteX5" fmla="*/ 3713863 w 4893730"/>
              <a:gd name="connsiteY5" fmla="*/ 4057717 h 4791777"/>
              <a:gd name="connsiteX6" fmla="*/ 3517372 w 4893730"/>
              <a:gd name="connsiteY6" fmla="*/ 3886978 h 4791777"/>
              <a:gd name="connsiteX7" fmla="*/ 3517372 w 4893730"/>
              <a:gd name="connsiteY7" fmla="*/ 2301547 h 4791777"/>
              <a:gd name="connsiteX8" fmla="*/ 3713863 w 4893730"/>
              <a:gd name="connsiteY8" fmla="*/ 2130808 h 4791777"/>
              <a:gd name="connsiteX9" fmla="*/ 904368 w 4893730"/>
              <a:gd name="connsiteY9" fmla="*/ 1223432 h 4791777"/>
              <a:gd name="connsiteX10" fmla="*/ 1609930 w 4893730"/>
              <a:gd name="connsiteY10" fmla="*/ 1223432 h 4791777"/>
              <a:gd name="connsiteX11" fmla="*/ 1804567 w 4893730"/>
              <a:gd name="connsiteY11" fmla="*/ 1394467 h 4791777"/>
              <a:gd name="connsiteX12" fmla="*/ 1804567 w 4893730"/>
              <a:gd name="connsiteY12" fmla="*/ 3886683 h 4791777"/>
              <a:gd name="connsiteX13" fmla="*/ 1609930 w 4893730"/>
              <a:gd name="connsiteY13" fmla="*/ 4057717 h 4791777"/>
              <a:gd name="connsiteX14" fmla="*/ 904368 w 4893730"/>
              <a:gd name="connsiteY14" fmla="*/ 4057717 h 4791777"/>
              <a:gd name="connsiteX15" fmla="*/ 734060 w 4893730"/>
              <a:gd name="connsiteY15" fmla="*/ 3886683 h 4791777"/>
              <a:gd name="connsiteX16" fmla="*/ 734060 w 4893730"/>
              <a:gd name="connsiteY16" fmla="*/ 1394467 h 4791777"/>
              <a:gd name="connsiteX17" fmla="*/ 904368 w 4893730"/>
              <a:gd name="connsiteY17" fmla="*/ 1223432 h 4791777"/>
              <a:gd name="connsiteX18" fmla="*/ 2325453 w 4893730"/>
              <a:gd name="connsiteY18" fmla="*/ 316050 h 4791777"/>
              <a:gd name="connsiteX19" fmla="*/ 3031014 w 4893730"/>
              <a:gd name="connsiteY19" fmla="*/ 316050 h 4791777"/>
              <a:gd name="connsiteX20" fmla="*/ 3201322 w 4893730"/>
              <a:gd name="connsiteY20" fmla="*/ 487238 h 4791777"/>
              <a:gd name="connsiteX21" fmla="*/ 3201322 w 4893730"/>
              <a:gd name="connsiteY21" fmla="*/ 3886530 h 4791777"/>
              <a:gd name="connsiteX22" fmla="*/ 3031014 w 4893730"/>
              <a:gd name="connsiteY22" fmla="*/ 4057717 h 4791777"/>
              <a:gd name="connsiteX23" fmla="*/ 2325453 w 4893730"/>
              <a:gd name="connsiteY23" fmla="*/ 4057717 h 4791777"/>
              <a:gd name="connsiteX24" fmla="*/ 2130815 w 4893730"/>
              <a:gd name="connsiteY24" fmla="*/ 3886530 h 4791777"/>
              <a:gd name="connsiteX25" fmla="*/ 2130815 w 4893730"/>
              <a:gd name="connsiteY25" fmla="*/ 487238 h 4791777"/>
              <a:gd name="connsiteX26" fmla="*/ 2325453 w 4893730"/>
              <a:gd name="connsiteY26" fmla="*/ 316050 h 4791777"/>
              <a:gd name="connsiteX27" fmla="*/ 269155 w 4893730"/>
              <a:gd name="connsiteY27" fmla="*/ 0 h 4791777"/>
              <a:gd name="connsiteX28" fmla="*/ 538311 w 4893730"/>
              <a:gd name="connsiteY28" fmla="*/ 268927 h 4791777"/>
              <a:gd name="connsiteX29" fmla="*/ 538311 w 4893730"/>
              <a:gd name="connsiteY29" fmla="*/ 4253925 h 4791777"/>
              <a:gd name="connsiteX30" fmla="*/ 4624575 w 4893730"/>
              <a:gd name="connsiteY30" fmla="*/ 4253925 h 4791777"/>
              <a:gd name="connsiteX31" fmla="*/ 4893730 w 4893730"/>
              <a:gd name="connsiteY31" fmla="*/ 4522851 h 4791777"/>
              <a:gd name="connsiteX32" fmla="*/ 4624575 w 4893730"/>
              <a:gd name="connsiteY32" fmla="*/ 4791777 h 4791777"/>
              <a:gd name="connsiteX33" fmla="*/ 269155 w 4893730"/>
              <a:gd name="connsiteY33" fmla="*/ 4791777 h 4791777"/>
              <a:gd name="connsiteX34" fmla="*/ 0 w 4893730"/>
              <a:gd name="connsiteY34" fmla="*/ 4522851 h 4791777"/>
              <a:gd name="connsiteX35" fmla="*/ 0 w 4893730"/>
              <a:gd name="connsiteY35" fmla="*/ 268927 h 4791777"/>
              <a:gd name="connsiteX36" fmla="*/ 269155 w 4893730"/>
              <a:gd name="connsiteY36" fmla="*/ 0 h 4791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893730" h="4791777">
                <a:moveTo>
                  <a:pt x="3713863" y="2130808"/>
                </a:moveTo>
                <a:cubicBezTo>
                  <a:pt x="3713863" y="2130808"/>
                  <a:pt x="3713863" y="2130808"/>
                  <a:pt x="4426142" y="2130808"/>
                </a:cubicBezTo>
                <a:cubicBezTo>
                  <a:pt x="4524387" y="2130808"/>
                  <a:pt x="4598071" y="2203982"/>
                  <a:pt x="4598071" y="2301547"/>
                </a:cubicBezTo>
                <a:cubicBezTo>
                  <a:pt x="4598071" y="2301547"/>
                  <a:pt x="4598071" y="2301547"/>
                  <a:pt x="4598071" y="3886978"/>
                </a:cubicBezTo>
                <a:cubicBezTo>
                  <a:pt x="4598071" y="3984543"/>
                  <a:pt x="4524387" y="4057717"/>
                  <a:pt x="4426142" y="4057717"/>
                </a:cubicBezTo>
                <a:cubicBezTo>
                  <a:pt x="4426142" y="4057717"/>
                  <a:pt x="4426142" y="4057717"/>
                  <a:pt x="3713863" y="4057717"/>
                </a:cubicBezTo>
                <a:cubicBezTo>
                  <a:pt x="3615618" y="4057717"/>
                  <a:pt x="3517372" y="3984543"/>
                  <a:pt x="3517372" y="3886978"/>
                </a:cubicBezTo>
                <a:cubicBezTo>
                  <a:pt x="3517372" y="3886978"/>
                  <a:pt x="3517372" y="3886978"/>
                  <a:pt x="3517372" y="2301547"/>
                </a:cubicBezTo>
                <a:cubicBezTo>
                  <a:pt x="3517372" y="2203982"/>
                  <a:pt x="3615618" y="2130808"/>
                  <a:pt x="3713863" y="2130808"/>
                </a:cubicBezTo>
                <a:close/>
                <a:moveTo>
                  <a:pt x="904368" y="1223432"/>
                </a:moveTo>
                <a:cubicBezTo>
                  <a:pt x="904368" y="1223432"/>
                  <a:pt x="904368" y="1223432"/>
                  <a:pt x="1609930" y="1223432"/>
                </a:cubicBezTo>
                <a:cubicBezTo>
                  <a:pt x="1731578" y="1223432"/>
                  <a:pt x="1804567" y="1296733"/>
                  <a:pt x="1804567" y="1394467"/>
                </a:cubicBezTo>
                <a:cubicBezTo>
                  <a:pt x="1804567" y="1394467"/>
                  <a:pt x="1804567" y="1394467"/>
                  <a:pt x="1804567" y="3886683"/>
                </a:cubicBezTo>
                <a:cubicBezTo>
                  <a:pt x="1804567" y="3984417"/>
                  <a:pt x="1731578" y="4057717"/>
                  <a:pt x="1609930" y="4057717"/>
                </a:cubicBezTo>
                <a:cubicBezTo>
                  <a:pt x="1609930" y="4057717"/>
                  <a:pt x="1609930" y="4057717"/>
                  <a:pt x="904368" y="4057717"/>
                </a:cubicBezTo>
                <a:cubicBezTo>
                  <a:pt x="807049" y="4057717"/>
                  <a:pt x="734060" y="3984417"/>
                  <a:pt x="734060" y="3886683"/>
                </a:cubicBezTo>
                <a:cubicBezTo>
                  <a:pt x="734060" y="3886683"/>
                  <a:pt x="734060" y="3886683"/>
                  <a:pt x="734060" y="1394467"/>
                </a:cubicBezTo>
                <a:cubicBezTo>
                  <a:pt x="734060" y="1296733"/>
                  <a:pt x="807049" y="1223432"/>
                  <a:pt x="904368" y="1223432"/>
                </a:cubicBezTo>
                <a:close/>
                <a:moveTo>
                  <a:pt x="2325453" y="316050"/>
                </a:moveTo>
                <a:cubicBezTo>
                  <a:pt x="2325453" y="316050"/>
                  <a:pt x="2325453" y="316050"/>
                  <a:pt x="3031014" y="316050"/>
                </a:cubicBezTo>
                <a:cubicBezTo>
                  <a:pt x="3128333" y="316050"/>
                  <a:pt x="3201322" y="389416"/>
                  <a:pt x="3201322" y="487238"/>
                </a:cubicBezTo>
                <a:cubicBezTo>
                  <a:pt x="3201322" y="487238"/>
                  <a:pt x="3201322" y="487238"/>
                  <a:pt x="3201322" y="3886530"/>
                </a:cubicBezTo>
                <a:cubicBezTo>
                  <a:pt x="3201322" y="3984351"/>
                  <a:pt x="3128333" y="4057717"/>
                  <a:pt x="3031014" y="4057717"/>
                </a:cubicBezTo>
                <a:cubicBezTo>
                  <a:pt x="3031014" y="4057717"/>
                  <a:pt x="3031014" y="4057717"/>
                  <a:pt x="2325453" y="4057717"/>
                </a:cubicBezTo>
                <a:cubicBezTo>
                  <a:pt x="2203804" y="4057717"/>
                  <a:pt x="2130815" y="3984351"/>
                  <a:pt x="2130815" y="3886530"/>
                </a:cubicBezTo>
                <a:cubicBezTo>
                  <a:pt x="2130815" y="3886530"/>
                  <a:pt x="2130815" y="3886530"/>
                  <a:pt x="2130815" y="487238"/>
                </a:cubicBezTo>
                <a:cubicBezTo>
                  <a:pt x="2130815" y="389416"/>
                  <a:pt x="2203804" y="316050"/>
                  <a:pt x="2325453" y="316050"/>
                </a:cubicBezTo>
                <a:close/>
                <a:moveTo>
                  <a:pt x="269155" y="0"/>
                </a:moveTo>
                <a:cubicBezTo>
                  <a:pt x="415967" y="0"/>
                  <a:pt x="538311" y="122239"/>
                  <a:pt x="538311" y="268927"/>
                </a:cubicBezTo>
                <a:cubicBezTo>
                  <a:pt x="538311" y="268927"/>
                  <a:pt x="538311" y="268927"/>
                  <a:pt x="538311" y="4253925"/>
                </a:cubicBezTo>
                <a:cubicBezTo>
                  <a:pt x="538311" y="4253925"/>
                  <a:pt x="538311" y="4253925"/>
                  <a:pt x="4624575" y="4253925"/>
                </a:cubicBezTo>
                <a:cubicBezTo>
                  <a:pt x="4771387" y="4253925"/>
                  <a:pt x="4893730" y="4376164"/>
                  <a:pt x="4893730" y="4522851"/>
                </a:cubicBezTo>
                <a:cubicBezTo>
                  <a:pt x="4893730" y="4669538"/>
                  <a:pt x="4771387" y="4791777"/>
                  <a:pt x="4624575" y="4791777"/>
                </a:cubicBezTo>
                <a:cubicBezTo>
                  <a:pt x="4624575" y="4791777"/>
                  <a:pt x="4624575" y="4791777"/>
                  <a:pt x="269155" y="4791777"/>
                </a:cubicBezTo>
                <a:cubicBezTo>
                  <a:pt x="122344" y="4791777"/>
                  <a:pt x="0" y="4669538"/>
                  <a:pt x="0" y="4522851"/>
                </a:cubicBezTo>
                <a:cubicBezTo>
                  <a:pt x="0" y="4522851"/>
                  <a:pt x="0" y="4522851"/>
                  <a:pt x="0" y="268927"/>
                </a:cubicBezTo>
                <a:cubicBezTo>
                  <a:pt x="0" y="122239"/>
                  <a:pt x="122344" y="0"/>
                  <a:pt x="269155" y="0"/>
                </a:cubicBezTo>
                <a:close/>
              </a:path>
            </a:pathLst>
          </a:cu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37148" tIns="109719" rIns="137148" bIns="109719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9926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+mn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9" name="Freeform 158"/>
          <p:cNvSpPr>
            <a:spLocks noChangeAspect="1"/>
          </p:cNvSpPr>
          <p:nvPr/>
        </p:nvSpPr>
        <p:spPr bwMode="black">
          <a:xfrm>
            <a:off x="5459118" y="6138620"/>
            <a:ext cx="274320" cy="284173"/>
          </a:xfrm>
          <a:custGeom>
            <a:avLst/>
            <a:gdLst>
              <a:gd name="T0" fmla="*/ 539 w 669"/>
              <a:gd name="T1" fmla="*/ 5 h 693"/>
              <a:gd name="T2" fmla="*/ 640 w 669"/>
              <a:gd name="T3" fmla="*/ 55 h 693"/>
              <a:gd name="T4" fmla="*/ 603 w 669"/>
              <a:gd name="T5" fmla="*/ 195 h 693"/>
              <a:gd name="T6" fmla="*/ 490 w 669"/>
              <a:gd name="T7" fmla="*/ 188 h 693"/>
              <a:gd name="T8" fmla="*/ 479 w 669"/>
              <a:gd name="T9" fmla="*/ 176 h 693"/>
              <a:gd name="T10" fmla="*/ 213 w 669"/>
              <a:gd name="T11" fmla="*/ 330 h 693"/>
              <a:gd name="T12" fmla="*/ 218 w 669"/>
              <a:gd name="T13" fmla="*/ 345 h 693"/>
              <a:gd name="T14" fmla="*/ 218 w 669"/>
              <a:gd name="T15" fmla="*/ 375 h 693"/>
              <a:gd name="T16" fmla="*/ 209 w 669"/>
              <a:gd name="T17" fmla="*/ 402 h 693"/>
              <a:gd name="T18" fmla="*/ 369 w 669"/>
              <a:gd name="T19" fmla="*/ 503 h 693"/>
              <a:gd name="T20" fmla="*/ 373 w 669"/>
              <a:gd name="T21" fmla="*/ 498 h 693"/>
              <a:gd name="T22" fmla="*/ 456 w 669"/>
              <a:gd name="T23" fmla="*/ 475 h 693"/>
              <a:gd name="T24" fmla="*/ 494 w 669"/>
              <a:gd name="T25" fmla="*/ 489 h 693"/>
              <a:gd name="T26" fmla="*/ 527 w 669"/>
              <a:gd name="T27" fmla="*/ 630 h 693"/>
              <a:gd name="T28" fmla="*/ 386 w 669"/>
              <a:gd name="T29" fmla="*/ 663 h 693"/>
              <a:gd name="T30" fmla="*/ 339 w 669"/>
              <a:gd name="T31" fmla="*/ 560 h 693"/>
              <a:gd name="T32" fmla="*/ 345 w 669"/>
              <a:gd name="T33" fmla="*/ 544 h 693"/>
              <a:gd name="T34" fmla="*/ 177 w 669"/>
              <a:gd name="T35" fmla="*/ 439 h 693"/>
              <a:gd name="T36" fmla="*/ 168 w 669"/>
              <a:gd name="T37" fmla="*/ 446 h 693"/>
              <a:gd name="T38" fmla="*/ 28 w 669"/>
              <a:gd name="T39" fmla="*/ 409 h 693"/>
              <a:gd name="T40" fmla="*/ 65 w 669"/>
              <a:gd name="T41" fmla="*/ 269 h 693"/>
              <a:gd name="T42" fmla="*/ 178 w 669"/>
              <a:gd name="T43" fmla="*/ 276 h 693"/>
              <a:gd name="T44" fmla="*/ 189 w 669"/>
              <a:gd name="T45" fmla="*/ 288 h 693"/>
              <a:gd name="T46" fmla="*/ 455 w 669"/>
              <a:gd name="T47" fmla="*/ 134 h 693"/>
              <a:gd name="T48" fmla="*/ 450 w 669"/>
              <a:gd name="T49" fmla="*/ 119 h 693"/>
              <a:gd name="T50" fmla="*/ 501 w 669"/>
              <a:gd name="T51" fmla="*/ 18 h 693"/>
              <a:gd name="T52" fmla="*/ 539 w 669"/>
              <a:gd name="T53" fmla="*/ 5 h 6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669" h="693">
                <a:moveTo>
                  <a:pt x="539" y="5"/>
                </a:moveTo>
                <a:cubicBezTo>
                  <a:pt x="579" y="0"/>
                  <a:pt x="619" y="19"/>
                  <a:pt x="640" y="55"/>
                </a:cubicBezTo>
                <a:cubicBezTo>
                  <a:pt x="669" y="104"/>
                  <a:pt x="652" y="167"/>
                  <a:pt x="603" y="195"/>
                </a:cubicBezTo>
                <a:cubicBezTo>
                  <a:pt x="566" y="216"/>
                  <a:pt x="522" y="212"/>
                  <a:pt x="490" y="188"/>
                </a:cubicBezTo>
                <a:cubicBezTo>
                  <a:pt x="479" y="176"/>
                  <a:pt x="479" y="176"/>
                  <a:pt x="479" y="176"/>
                </a:cubicBezTo>
                <a:cubicBezTo>
                  <a:pt x="213" y="330"/>
                  <a:pt x="213" y="330"/>
                  <a:pt x="213" y="330"/>
                </a:cubicBezTo>
                <a:cubicBezTo>
                  <a:pt x="218" y="345"/>
                  <a:pt x="218" y="345"/>
                  <a:pt x="218" y="345"/>
                </a:cubicBezTo>
                <a:cubicBezTo>
                  <a:pt x="219" y="355"/>
                  <a:pt x="219" y="365"/>
                  <a:pt x="218" y="375"/>
                </a:cubicBezTo>
                <a:cubicBezTo>
                  <a:pt x="209" y="402"/>
                  <a:pt x="209" y="402"/>
                  <a:pt x="209" y="402"/>
                </a:cubicBezTo>
                <a:cubicBezTo>
                  <a:pt x="369" y="503"/>
                  <a:pt x="369" y="503"/>
                  <a:pt x="369" y="503"/>
                </a:cubicBezTo>
                <a:cubicBezTo>
                  <a:pt x="373" y="498"/>
                  <a:pt x="373" y="498"/>
                  <a:pt x="373" y="498"/>
                </a:cubicBezTo>
                <a:cubicBezTo>
                  <a:pt x="396" y="479"/>
                  <a:pt x="427" y="470"/>
                  <a:pt x="456" y="475"/>
                </a:cubicBezTo>
                <a:cubicBezTo>
                  <a:pt x="470" y="477"/>
                  <a:pt x="482" y="482"/>
                  <a:pt x="494" y="489"/>
                </a:cubicBezTo>
                <a:cubicBezTo>
                  <a:pt x="542" y="519"/>
                  <a:pt x="557" y="583"/>
                  <a:pt x="527" y="630"/>
                </a:cubicBezTo>
                <a:cubicBezTo>
                  <a:pt x="497" y="678"/>
                  <a:pt x="433" y="693"/>
                  <a:pt x="386" y="663"/>
                </a:cubicBezTo>
                <a:cubicBezTo>
                  <a:pt x="350" y="640"/>
                  <a:pt x="333" y="599"/>
                  <a:pt x="339" y="560"/>
                </a:cubicBezTo>
                <a:cubicBezTo>
                  <a:pt x="345" y="544"/>
                  <a:pt x="345" y="544"/>
                  <a:pt x="345" y="544"/>
                </a:cubicBezTo>
                <a:cubicBezTo>
                  <a:pt x="177" y="439"/>
                  <a:pt x="177" y="439"/>
                  <a:pt x="177" y="439"/>
                </a:cubicBezTo>
                <a:cubicBezTo>
                  <a:pt x="168" y="446"/>
                  <a:pt x="168" y="446"/>
                  <a:pt x="168" y="446"/>
                </a:cubicBezTo>
                <a:cubicBezTo>
                  <a:pt x="119" y="475"/>
                  <a:pt x="56" y="458"/>
                  <a:pt x="28" y="409"/>
                </a:cubicBezTo>
                <a:cubicBezTo>
                  <a:pt x="0" y="360"/>
                  <a:pt x="16" y="297"/>
                  <a:pt x="65" y="269"/>
                </a:cubicBezTo>
                <a:cubicBezTo>
                  <a:pt x="102" y="248"/>
                  <a:pt x="147" y="252"/>
                  <a:pt x="178" y="276"/>
                </a:cubicBezTo>
                <a:cubicBezTo>
                  <a:pt x="189" y="288"/>
                  <a:pt x="189" y="288"/>
                  <a:pt x="189" y="288"/>
                </a:cubicBezTo>
                <a:cubicBezTo>
                  <a:pt x="455" y="134"/>
                  <a:pt x="455" y="134"/>
                  <a:pt x="455" y="134"/>
                </a:cubicBezTo>
                <a:cubicBezTo>
                  <a:pt x="450" y="119"/>
                  <a:pt x="450" y="119"/>
                  <a:pt x="450" y="119"/>
                </a:cubicBezTo>
                <a:cubicBezTo>
                  <a:pt x="445" y="80"/>
                  <a:pt x="464" y="39"/>
                  <a:pt x="501" y="18"/>
                </a:cubicBezTo>
                <a:cubicBezTo>
                  <a:pt x="513" y="11"/>
                  <a:pt x="526" y="6"/>
                  <a:pt x="539" y="5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68574" tIns="34287" rIns="68574" bIns="34287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160" name="Group 159"/>
          <p:cNvGrpSpPr/>
          <p:nvPr/>
        </p:nvGrpSpPr>
        <p:grpSpPr>
          <a:xfrm>
            <a:off x="7117497" y="2834752"/>
            <a:ext cx="491800" cy="3552182"/>
            <a:chOff x="10461581" y="2911462"/>
            <a:chExt cx="491800" cy="3552182"/>
          </a:xfrm>
        </p:grpSpPr>
        <p:sp>
          <p:nvSpPr>
            <p:cNvPr id="161" name="Oval 160"/>
            <p:cNvSpPr/>
            <p:nvPr/>
          </p:nvSpPr>
          <p:spPr bwMode="auto">
            <a:xfrm rot="16200000" flipH="1" flipV="1">
              <a:off x="10503133" y="5505840"/>
              <a:ext cx="412039" cy="412039"/>
            </a:xfrm>
            <a:prstGeom prst="ellips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62" name="Group 161"/>
            <p:cNvGrpSpPr/>
            <p:nvPr/>
          </p:nvGrpSpPr>
          <p:grpSpPr>
            <a:xfrm rot="16200000">
              <a:off x="9057680" y="4406255"/>
              <a:ext cx="3313623" cy="324038"/>
              <a:chOff x="8231749" y="5960661"/>
              <a:chExt cx="3313623" cy="324038"/>
            </a:xfrm>
          </p:grpSpPr>
          <p:sp>
            <p:nvSpPr>
              <p:cNvPr id="185" name="TextBox 184"/>
              <p:cNvSpPr txBox="1"/>
              <p:nvPr/>
            </p:nvSpPr>
            <p:spPr>
              <a:xfrm>
                <a:off x="8283353" y="5960661"/>
                <a:ext cx="3262019" cy="166199"/>
              </a:xfrm>
              <a:prstGeom prst="rect">
                <a:avLst/>
              </a:prstGeom>
              <a:noFill/>
            </p:spPr>
            <p:txBody>
              <a:bodyPr wrap="square" lIns="182880" tIns="0" rIns="182880" bIns="0" rtlCol="0">
                <a:spAutoFit/>
              </a:bodyPr>
              <a:lstStyle>
                <a:defPPr>
                  <a:defRPr lang="en-US"/>
                </a:defPPr>
                <a:lvl1pPr algn="r">
                  <a:lnSpc>
                    <a:spcPct val="90000"/>
                  </a:lnSpc>
                  <a:spcAft>
                    <a:spcPts val="600"/>
                  </a:spcAft>
                  <a:defRPr sz="1200">
                    <a:gradFill flip="none" rotWithShape="1">
                      <a:gsLst>
                        <a:gs pos="0">
                          <a:schemeClr val="bg1"/>
                        </a:gs>
                        <a:gs pos="74000">
                          <a:schemeClr val="tx1">
                            <a:lumMod val="50000"/>
                            <a:lumOff val="50000"/>
                          </a:schemeClr>
                        </a:gs>
                        <a:gs pos="100000">
                          <a:schemeClr val="tx2"/>
                        </a:gs>
                      </a:gsLst>
                      <a:lin ang="0" scaled="1"/>
                      <a:tileRect/>
                    </a:gradFill>
                  </a:defRPr>
                </a:lvl1pPr>
              </a:lstStyle>
              <a:p>
                <a:pPr marL="0" marR="0" lvl="0" indent="0" algn="l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gradFill flip="none" rotWithShape="1">
                      <a:gsLst>
                        <a:gs pos="0">
                          <a:srgbClr val="D2D2D2"/>
                        </a:gs>
                        <a:gs pos="74000">
                          <a:srgbClr val="000000">
                            <a:lumMod val="50000"/>
                            <a:lumOff val="50000"/>
                          </a:srgbClr>
                        </a:gs>
                        <a:gs pos="100000">
                          <a:srgbClr val="505050"/>
                        </a:gs>
                      </a:gsLst>
                      <a:lin ang="10800000" scaled="1"/>
                      <a:tileRect/>
                    </a:gradFill>
                    <a:effectLst/>
                    <a:uLnTx/>
                    <a:uFillTx/>
                  </a:rPr>
                  <a:t>0110001</a:t>
                </a:r>
              </a:p>
            </p:txBody>
          </p:sp>
          <p:sp>
            <p:nvSpPr>
              <p:cNvPr id="186" name="TextBox 185"/>
              <p:cNvSpPr txBox="1"/>
              <p:nvPr/>
            </p:nvSpPr>
            <p:spPr>
              <a:xfrm>
                <a:off x="8231749" y="6118500"/>
                <a:ext cx="3262019" cy="166199"/>
              </a:xfrm>
              <a:prstGeom prst="rect">
                <a:avLst/>
              </a:prstGeom>
              <a:noFill/>
            </p:spPr>
            <p:txBody>
              <a:bodyPr wrap="square" lIns="182880" tIns="0" rIns="182880" bIns="0" rtlCol="0">
                <a:spAutoFit/>
              </a:bodyPr>
              <a:lstStyle>
                <a:defPPr>
                  <a:defRPr lang="en-US"/>
                </a:defPPr>
                <a:lvl1pPr algn="r">
                  <a:lnSpc>
                    <a:spcPct val="90000"/>
                  </a:lnSpc>
                  <a:spcAft>
                    <a:spcPts val="600"/>
                  </a:spcAft>
                  <a:defRPr sz="1200">
                    <a:gradFill flip="none" rotWithShape="1">
                      <a:gsLst>
                        <a:gs pos="0">
                          <a:schemeClr val="bg1"/>
                        </a:gs>
                        <a:gs pos="74000">
                          <a:schemeClr val="tx1">
                            <a:lumMod val="50000"/>
                            <a:lumOff val="50000"/>
                          </a:schemeClr>
                        </a:gs>
                        <a:gs pos="100000">
                          <a:schemeClr val="tx2"/>
                        </a:gs>
                      </a:gsLst>
                      <a:lin ang="0" scaled="1"/>
                      <a:tileRect/>
                    </a:gradFill>
                  </a:defRPr>
                </a:lvl1pPr>
              </a:lstStyle>
              <a:p>
                <a:pPr marL="0" marR="0" lvl="0" indent="0" algn="l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gradFill flip="none" rotWithShape="1">
                      <a:gsLst>
                        <a:gs pos="0">
                          <a:srgbClr val="D2D2D2"/>
                        </a:gs>
                        <a:gs pos="74000">
                          <a:srgbClr val="000000">
                            <a:lumMod val="50000"/>
                            <a:lumOff val="50000"/>
                          </a:srgbClr>
                        </a:gs>
                        <a:gs pos="100000">
                          <a:srgbClr val="505050"/>
                        </a:gs>
                      </a:gsLst>
                      <a:lin ang="10800000" scaled="1"/>
                      <a:tileRect/>
                    </a:gradFill>
                    <a:effectLst/>
                    <a:uLnTx/>
                    <a:uFillTx/>
                  </a:rPr>
                  <a:t>00010110</a:t>
                </a:r>
              </a:p>
            </p:txBody>
          </p:sp>
        </p:grpSp>
        <p:grpSp>
          <p:nvGrpSpPr>
            <p:cNvPr id="163" name="Group 162"/>
            <p:cNvGrpSpPr/>
            <p:nvPr/>
          </p:nvGrpSpPr>
          <p:grpSpPr>
            <a:xfrm>
              <a:off x="10461581" y="5900047"/>
              <a:ext cx="491800" cy="563597"/>
              <a:chOff x="4076702" y="-2333624"/>
              <a:chExt cx="1446213" cy="1657349"/>
            </a:xfrm>
            <a:solidFill>
              <a:schemeClr val="tx2"/>
            </a:solidFill>
          </p:grpSpPr>
          <p:grpSp>
            <p:nvGrpSpPr>
              <p:cNvPr id="165" name="Group 4"/>
              <p:cNvGrpSpPr>
                <a:grpSpLocks noChangeAspect="1"/>
              </p:cNvGrpSpPr>
              <p:nvPr/>
            </p:nvGrpSpPr>
            <p:grpSpPr bwMode="auto">
              <a:xfrm>
                <a:off x="4076702" y="-2333624"/>
                <a:ext cx="1446213" cy="1657349"/>
                <a:chOff x="2568" y="-1470"/>
                <a:chExt cx="911" cy="1044"/>
              </a:xfrm>
              <a:grpFill/>
            </p:grpSpPr>
            <p:sp>
              <p:nvSpPr>
                <p:cNvPr id="176" name="Freeform 5"/>
                <p:cNvSpPr>
                  <a:spLocks/>
                </p:cNvSpPr>
                <p:nvPr/>
              </p:nvSpPr>
              <p:spPr bwMode="auto">
                <a:xfrm>
                  <a:off x="2568" y="-1330"/>
                  <a:ext cx="907" cy="904"/>
                </a:xfrm>
                <a:custGeom>
                  <a:avLst/>
                  <a:gdLst>
                    <a:gd name="T0" fmla="*/ 354 w 381"/>
                    <a:gd name="T1" fmla="*/ 102 h 380"/>
                    <a:gd name="T2" fmla="*/ 182 w 381"/>
                    <a:gd name="T3" fmla="*/ 3 h 380"/>
                    <a:gd name="T4" fmla="*/ 4 w 381"/>
                    <a:gd name="T5" fmla="*/ 196 h 380"/>
                    <a:gd name="T6" fmla="*/ 27 w 381"/>
                    <a:gd name="T7" fmla="*/ 278 h 380"/>
                    <a:gd name="T8" fmla="*/ 199 w 381"/>
                    <a:gd name="T9" fmla="*/ 377 h 380"/>
                    <a:gd name="T10" fmla="*/ 377 w 381"/>
                    <a:gd name="T11" fmla="*/ 184 h 380"/>
                    <a:gd name="T12" fmla="*/ 354 w 381"/>
                    <a:gd name="T13" fmla="*/ 102 h 3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81" h="380">
                      <a:moveTo>
                        <a:pt x="354" y="102"/>
                      </a:moveTo>
                      <a:cubicBezTo>
                        <a:pt x="322" y="41"/>
                        <a:pt x="256" y="0"/>
                        <a:pt x="182" y="3"/>
                      </a:cubicBezTo>
                      <a:cubicBezTo>
                        <a:pt x="80" y="8"/>
                        <a:pt x="0" y="94"/>
                        <a:pt x="4" y="196"/>
                      </a:cubicBezTo>
                      <a:cubicBezTo>
                        <a:pt x="5" y="226"/>
                        <a:pt x="14" y="254"/>
                        <a:pt x="27" y="278"/>
                      </a:cubicBezTo>
                      <a:cubicBezTo>
                        <a:pt x="59" y="339"/>
                        <a:pt x="125" y="380"/>
                        <a:pt x="199" y="377"/>
                      </a:cubicBezTo>
                      <a:cubicBezTo>
                        <a:pt x="301" y="373"/>
                        <a:pt x="381" y="287"/>
                        <a:pt x="377" y="184"/>
                      </a:cubicBezTo>
                      <a:cubicBezTo>
                        <a:pt x="375" y="154"/>
                        <a:pt x="367" y="127"/>
                        <a:pt x="354" y="102"/>
                      </a:cubicBezTo>
                      <a:close/>
                    </a:path>
                  </a:pathLst>
                </a:custGeom>
                <a:solidFill>
                  <a:srgbClr val="91919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77" name="Oval 7"/>
                <p:cNvSpPr>
                  <a:spLocks noChangeArrowheads="1"/>
                </p:cNvSpPr>
                <p:nvPr/>
              </p:nvSpPr>
              <p:spPr bwMode="auto">
                <a:xfrm>
                  <a:off x="2960" y="-906"/>
                  <a:ext cx="115" cy="114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78" name="Oval 8"/>
                <p:cNvSpPr>
                  <a:spLocks noChangeArrowheads="1"/>
                </p:cNvSpPr>
                <p:nvPr/>
              </p:nvSpPr>
              <p:spPr bwMode="auto">
                <a:xfrm>
                  <a:off x="2987" y="-887"/>
                  <a:ext cx="69" cy="71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79" name="Freeform 9"/>
                <p:cNvSpPr>
                  <a:spLocks/>
                </p:cNvSpPr>
                <p:nvPr/>
              </p:nvSpPr>
              <p:spPr bwMode="auto">
                <a:xfrm>
                  <a:off x="2896" y="-1380"/>
                  <a:ext cx="243" cy="126"/>
                </a:xfrm>
                <a:custGeom>
                  <a:avLst/>
                  <a:gdLst>
                    <a:gd name="T0" fmla="*/ 102 w 102"/>
                    <a:gd name="T1" fmla="*/ 35 h 53"/>
                    <a:gd name="T2" fmla="*/ 83 w 102"/>
                    <a:gd name="T3" fmla="*/ 53 h 53"/>
                    <a:gd name="T4" fmla="*/ 19 w 102"/>
                    <a:gd name="T5" fmla="*/ 53 h 53"/>
                    <a:gd name="T6" fmla="*/ 0 w 102"/>
                    <a:gd name="T7" fmla="*/ 35 h 53"/>
                    <a:gd name="T8" fmla="*/ 0 w 102"/>
                    <a:gd name="T9" fmla="*/ 19 h 53"/>
                    <a:gd name="T10" fmla="*/ 19 w 102"/>
                    <a:gd name="T11" fmla="*/ 0 h 53"/>
                    <a:gd name="T12" fmla="*/ 83 w 102"/>
                    <a:gd name="T13" fmla="*/ 0 h 53"/>
                    <a:gd name="T14" fmla="*/ 102 w 102"/>
                    <a:gd name="T15" fmla="*/ 19 h 53"/>
                    <a:gd name="T16" fmla="*/ 102 w 102"/>
                    <a:gd name="T17" fmla="*/ 35 h 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02" h="53">
                      <a:moveTo>
                        <a:pt x="102" y="35"/>
                      </a:moveTo>
                      <a:cubicBezTo>
                        <a:pt x="102" y="45"/>
                        <a:pt x="93" y="53"/>
                        <a:pt x="83" y="53"/>
                      </a:cubicBezTo>
                      <a:cubicBezTo>
                        <a:pt x="19" y="53"/>
                        <a:pt x="19" y="53"/>
                        <a:pt x="19" y="53"/>
                      </a:cubicBezTo>
                      <a:cubicBezTo>
                        <a:pt x="8" y="53"/>
                        <a:pt x="0" y="45"/>
                        <a:pt x="0" y="35"/>
                      </a:cubicBezTo>
                      <a:cubicBezTo>
                        <a:pt x="0" y="19"/>
                        <a:pt x="0" y="19"/>
                        <a:pt x="0" y="19"/>
                      </a:cubicBezTo>
                      <a:cubicBezTo>
                        <a:pt x="0" y="8"/>
                        <a:pt x="8" y="0"/>
                        <a:pt x="19" y="0"/>
                      </a:cubicBezTo>
                      <a:cubicBezTo>
                        <a:pt x="83" y="0"/>
                        <a:pt x="83" y="0"/>
                        <a:pt x="83" y="0"/>
                      </a:cubicBezTo>
                      <a:cubicBezTo>
                        <a:pt x="93" y="0"/>
                        <a:pt x="102" y="8"/>
                        <a:pt x="102" y="19"/>
                      </a:cubicBezTo>
                      <a:lnTo>
                        <a:pt x="102" y="35"/>
                      </a:lnTo>
                      <a:close/>
                    </a:path>
                  </a:pathLst>
                </a:custGeom>
                <a:solidFill>
                  <a:srgbClr val="91919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80" name="Oval 10"/>
                <p:cNvSpPr>
                  <a:spLocks noChangeArrowheads="1"/>
                </p:cNvSpPr>
                <p:nvPr/>
              </p:nvSpPr>
              <p:spPr bwMode="auto">
                <a:xfrm>
                  <a:off x="2991" y="-873"/>
                  <a:ext cx="53" cy="50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81" name="Freeform 11"/>
                <p:cNvSpPr>
                  <a:spLocks/>
                </p:cNvSpPr>
                <p:nvPr/>
              </p:nvSpPr>
              <p:spPr bwMode="auto">
                <a:xfrm>
                  <a:off x="3353" y="-1263"/>
                  <a:ext cx="126" cy="143"/>
                </a:xfrm>
                <a:custGeom>
                  <a:avLst/>
                  <a:gdLst>
                    <a:gd name="T0" fmla="*/ 47 w 53"/>
                    <a:gd name="T1" fmla="*/ 56 h 60"/>
                    <a:gd name="T2" fmla="*/ 29 w 53"/>
                    <a:gd name="T3" fmla="*/ 54 h 60"/>
                    <a:gd name="T4" fmla="*/ 4 w 53"/>
                    <a:gd name="T5" fmla="*/ 22 h 60"/>
                    <a:gd name="T6" fmla="*/ 6 w 53"/>
                    <a:gd name="T7" fmla="*/ 4 h 60"/>
                    <a:gd name="T8" fmla="*/ 6 w 53"/>
                    <a:gd name="T9" fmla="*/ 4 h 60"/>
                    <a:gd name="T10" fmla="*/ 24 w 53"/>
                    <a:gd name="T11" fmla="*/ 6 h 60"/>
                    <a:gd name="T12" fmla="*/ 49 w 53"/>
                    <a:gd name="T13" fmla="*/ 38 h 60"/>
                    <a:gd name="T14" fmla="*/ 47 w 53"/>
                    <a:gd name="T15" fmla="*/ 56 h 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53" h="60">
                      <a:moveTo>
                        <a:pt x="47" y="56"/>
                      </a:moveTo>
                      <a:cubicBezTo>
                        <a:pt x="41" y="60"/>
                        <a:pt x="33" y="59"/>
                        <a:pt x="29" y="54"/>
                      </a:cubicBezTo>
                      <a:cubicBezTo>
                        <a:pt x="4" y="22"/>
                        <a:pt x="4" y="22"/>
                        <a:pt x="4" y="22"/>
                      </a:cubicBezTo>
                      <a:cubicBezTo>
                        <a:pt x="0" y="16"/>
                        <a:pt x="1" y="8"/>
                        <a:pt x="6" y="4"/>
                      </a:cubicBezTo>
                      <a:cubicBezTo>
                        <a:pt x="6" y="4"/>
                        <a:pt x="6" y="4"/>
                        <a:pt x="6" y="4"/>
                      </a:cubicBezTo>
                      <a:cubicBezTo>
                        <a:pt x="12" y="0"/>
                        <a:pt x="20" y="1"/>
                        <a:pt x="24" y="6"/>
                      </a:cubicBezTo>
                      <a:cubicBezTo>
                        <a:pt x="49" y="38"/>
                        <a:pt x="49" y="38"/>
                        <a:pt x="49" y="38"/>
                      </a:cubicBezTo>
                      <a:cubicBezTo>
                        <a:pt x="53" y="44"/>
                        <a:pt x="52" y="51"/>
                        <a:pt x="47" y="56"/>
                      </a:cubicBezTo>
                      <a:close/>
                    </a:path>
                  </a:pathLst>
                </a:custGeom>
                <a:solidFill>
                  <a:srgbClr val="91919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82" name="Freeform 12"/>
                <p:cNvSpPr>
                  <a:spLocks/>
                </p:cNvSpPr>
                <p:nvPr/>
              </p:nvSpPr>
              <p:spPr bwMode="auto">
                <a:xfrm>
                  <a:off x="3298" y="-1206"/>
                  <a:ext cx="129" cy="112"/>
                </a:xfrm>
                <a:custGeom>
                  <a:avLst/>
                  <a:gdLst>
                    <a:gd name="T0" fmla="*/ 15 w 54"/>
                    <a:gd name="T1" fmla="*/ 44 h 47"/>
                    <a:gd name="T2" fmla="*/ 3 w 54"/>
                    <a:gd name="T3" fmla="*/ 43 h 47"/>
                    <a:gd name="T4" fmla="*/ 3 w 54"/>
                    <a:gd name="T5" fmla="*/ 43 h 47"/>
                    <a:gd name="T6" fmla="*/ 4 w 54"/>
                    <a:gd name="T7" fmla="*/ 31 h 47"/>
                    <a:gd name="T8" fmla="*/ 39 w 54"/>
                    <a:gd name="T9" fmla="*/ 3 h 47"/>
                    <a:gd name="T10" fmla="*/ 51 w 54"/>
                    <a:gd name="T11" fmla="*/ 5 h 47"/>
                    <a:gd name="T12" fmla="*/ 51 w 54"/>
                    <a:gd name="T13" fmla="*/ 5 h 47"/>
                    <a:gd name="T14" fmla="*/ 50 w 54"/>
                    <a:gd name="T15" fmla="*/ 17 h 47"/>
                    <a:gd name="T16" fmla="*/ 15 w 54"/>
                    <a:gd name="T17" fmla="*/ 44 h 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54" h="47">
                      <a:moveTo>
                        <a:pt x="15" y="44"/>
                      </a:moveTo>
                      <a:cubicBezTo>
                        <a:pt x="11" y="47"/>
                        <a:pt x="6" y="47"/>
                        <a:pt x="3" y="43"/>
                      </a:cubicBezTo>
                      <a:cubicBezTo>
                        <a:pt x="3" y="43"/>
                        <a:pt x="3" y="43"/>
                        <a:pt x="3" y="43"/>
                      </a:cubicBezTo>
                      <a:cubicBezTo>
                        <a:pt x="0" y="39"/>
                        <a:pt x="0" y="34"/>
                        <a:pt x="4" y="31"/>
                      </a:cubicBezTo>
                      <a:cubicBezTo>
                        <a:pt x="39" y="3"/>
                        <a:pt x="39" y="3"/>
                        <a:pt x="39" y="3"/>
                      </a:cubicBezTo>
                      <a:cubicBezTo>
                        <a:pt x="43" y="0"/>
                        <a:pt x="48" y="1"/>
                        <a:pt x="51" y="5"/>
                      </a:cubicBezTo>
                      <a:cubicBezTo>
                        <a:pt x="51" y="5"/>
                        <a:pt x="51" y="5"/>
                        <a:pt x="51" y="5"/>
                      </a:cubicBezTo>
                      <a:cubicBezTo>
                        <a:pt x="54" y="8"/>
                        <a:pt x="54" y="14"/>
                        <a:pt x="50" y="17"/>
                      </a:cubicBezTo>
                      <a:lnTo>
                        <a:pt x="15" y="44"/>
                      </a:lnTo>
                      <a:close/>
                    </a:path>
                  </a:pathLst>
                </a:custGeom>
                <a:solidFill>
                  <a:srgbClr val="91919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83" name="Freeform 13"/>
                <p:cNvSpPr>
                  <a:spLocks/>
                </p:cNvSpPr>
                <p:nvPr/>
              </p:nvSpPr>
              <p:spPr bwMode="auto">
                <a:xfrm>
                  <a:off x="2925" y="-1470"/>
                  <a:ext cx="183" cy="59"/>
                </a:xfrm>
                <a:custGeom>
                  <a:avLst/>
                  <a:gdLst>
                    <a:gd name="T0" fmla="*/ 77 w 77"/>
                    <a:gd name="T1" fmla="*/ 13 h 25"/>
                    <a:gd name="T2" fmla="*/ 64 w 77"/>
                    <a:gd name="T3" fmla="*/ 25 h 25"/>
                    <a:gd name="T4" fmla="*/ 12 w 77"/>
                    <a:gd name="T5" fmla="*/ 25 h 25"/>
                    <a:gd name="T6" fmla="*/ 0 w 77"/>
                    <a:gd name="T7" fmla="*/ 13 h 25"/>
                    <a:gd name="T8" fmla="*/ 0 w 77"/>
                    <a:gd name="T9" fmla="*/ 13 h 25"/>
                    <a:gd name="T10" fmla="*/ 12 w 77"/>
                    <a:gd name="T11" fmla="*/ 0 h 25"/>
                    <a:gd name="T12" fmla="*/ 64 w 77"/>
                    <a:gd name="T13" fmla="*/ 0 h 25"/>
                    <a:gd name="T14" fmla="*/ 77 w 77"/>
                    <a:gd name="T15" fmla="*/ 13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77" h="25">
                      <a:moveTo>
                        <a:pt x="77" y="13"/>
                      </a:moveTo>
                      <a:cubicBezTo>
                        <a:pt x="77" y="20"/>
                        <a:pt x="71" y="25"/>
                        <a:pt x="64" y="25"/>
                      </a:cubicBezTo>
                      <a:cubicBezTo>
                        <a:pt x="12" y="25"/>
                        <a:pt x="12" y="25"/>
                        <a:pt x="12" y="25"/>
                      </a:cubicBezTo>
                      <a:cubicBezTo>
                        <a:pt x="5" y="25"/>
                        <a:pt x="0" y="20"/>
                        <a:pt x="0" y="13"/>
                      </a:cubicBezTo>
                      <a:cubicBezTo>
                        <a:pt x="0" y="13"/>
                        <a:pt x="0" y="13"/>
                        <a:pt x="0" y="13"/>
                      </a:cubicBezTo>
                      <a:cubicBezTo>
                        <a:pt x="0" y="6"/>
                        <a:pt x="5" y="0"/>
                        <a:pt x="12" y="0"/>
                      </a:cubicBezTo>
                      <a:cubicBezTo>
                        <a:pt x="64" y="0"/>
                        <a:pt x="64" y="0"/>
                        <a:pt x="64" y="0"/>
                      </a:cubicBezTo>
                      <a:cubicBezTo>
                        <a:pt x="71" y="0"/>
                        <a:pt x="77" y="6"/>
                        <a:pt x="77" y="13"/>
                      </a:cubicBezTo>
                      <a:close/>
                    </a:path>
                  </a:pathLst>
                </a:custGeom>
                <a:solidFill>
                  <a:srgbClr val="91919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84" name="Rectangle 14"/>
                <p:cNvSpPr>
                  <a:spLocks noChangeArrowheads="1"/>
                </p:cNvSpPr>
                <p:nvPr/>
              </p:nvSpPr>
              <p:spPr bwMode="auto">
                <a:xfrm>
                  <a:off x="2965" y="-1422"/>
                  <a:ext cx="105" cy="54"/>
                </a:xfrm>
                <a:prstGeom prst="rect">
                  <a:avLst/>
                </a:prstGeom>
                <a:solidFill>
                  <a:srgbClr val="91919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endParaRPr>
                </a:p>
              </p:txBody>
            </p:sp>
          </p:grpSp>
          <p:grpSp>
            <p:nvGrpSpPr>
              <p:cNvPr id="171" name="Group 170"/>
              <p:cNvGrpSpPr/>
              <p:nvPr/>
            </p:nvGrpSpPr>
            <p:grpSpPr>
              <a:xfrm rot="5400000">
                <a:off x="4266802" y="-1927225"/>
                <a:ext cx="1066800" cy="1066800"/>
                <a:chOff x="4236244" y="-1957783"/>
                <a:chExt cx="1066800" cy="1066800"/>
              </a:xfrm>
              <a:grpFill/>
            </p:grpSpPr>
            <p:sp>
              <p:nvSpPr>
                <p:cNvPr id="174" name="Oval 173"/>
                <p:cNvSpPr/>
                <p:nvPr/>
              </p:nvSpPr>
              <p:spPr>
                <a:xfrm>
                  <a:off x="4236244" y="-1957783"/>
                  <a:ext cx="1066800" cy="10668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75" name="Isosceles Triangle 174"/>
                <p:cNvSpPr/>
                <p:nvPr/>
              </p:nvSpPr>
              <p:spPr>
                <a:xfrm>
                  <a:off x="4718082" y="-1951436"/>
                  <a:ext cx="103123" cy="533401"/>
                </a:xfrm>
                <a:prstGeom prst="triangle">
                  <a:avLst/>
                </a:prstGeom>
                <a:solidFill>
                  <a:srgbClr val="91919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</p:grpSp>
          <p:sp>
            <p:nvSpPr>
              <p:cNvPr id="172" name="Block Arc 171"/>
              <p:cNvSpPr/>
              <p:nvPr/>
            </p:nvSpPr>
            <p:spPr>
              <a:xfrm>
                <a:off x="4262569" y="-1931062"/>
                <a:ext cx="1073150" cy="1073148"/>
              </a:xfrm>
              <a:prstGeom prst="blockArc">
                <a:avLst>
                  <a:gd name="adj1" fmla="val 16240927"/>
                  <a:gd name="adj2" fmla="val 0"/>
                  <a:gd name="adj3" fmla="val 25000"/>
                </a:avLst>
              </a:prstGeom>
              <a:gradFill>
                <a:gsLst>
                  <a:gs pos="28000">
                    <a:schemeClr val="tx2">
                      <a:alpha val="0"/>
                    </a:schemeClr>
                  </a:gs>
                  <a:gs pos="100000">
                    <a:srgbClr val="919191"/>
                  </a:gs>
                </a:gsLst>
                <a:lin ang="36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73" name="Oval 172"/>
              <p:cNvSpPr/>
              <p:nvPr/>
            </p:nvSpPr>
            <p:spPr>
              <a:xfrm>
                <a:off x="4709048" y="-1484981"/>
                <a:ext cx="182312" cy="182312"/>
              </a:xfrm>
              <a:prstGeom prst="ellipse">
                <a:avLst/>
              </a:prstGeom>
              <a:solidFill>
                <a:srgbClr val="91919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</p:grpSp>
      </p:grpSp>
      <p:sp>
        <p:nvSpPr>
          <p:cNvPr id="189" name="Rectangle 188"/>
          <p:cNvSpPr/>
          <p:nvPr/>
        </p:nvSpPr>
        <p:spPr>
          <a:xfrm>
            <a:off x="751805" y="979539"/>
            <a:ext cx="169220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36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Data sources</a:t>
            </a:r>
          </a:p>
        </p:txBody>
      </p:sp>
      <p:cxnSp>
        <p:nvCxnSpPr>
          <p:cNvPr id="190" name="Straight Connector 189"/>
          <p:cNvCxnSpPr/>
          <p:nvPr/>
        </p:nvCxnSpPr>
        <p:spPr>
          <a:xfrm>
            <a:off x="999799" y="2084485"/>
            <a:ext cx="1891470" cy="0"/>
          </a:xfrm>
          <a:prstGeom prst="line">
            <a:avLst/>
          </a:prstGeom>
          <a:ln w="28575">
            <a:solidFill>
              <a:schemeClr val="tx1"/>
            </a:solidFill>
            <a:prstDash val="sysDot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9" name="Rectangle 145"/>
          <p:cNvSpPr/>
          <p:nvPr/>
        </p:nvSpPr>
        <p:spPr bwMode="auto">
          <a:xfrm>
            <a:off x="1014873" y="1592461"/>
            <a:ext cx="1982520" cy="36576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36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Segoe UI Light" panose="020B0502040204020203" pitchFamily="34" charset="0"/>
              </a:rPr>
              <a:t>SaaS solutions</a:t>
            </a:r>
          </a:p>
          <a:p>
            <a:pPr marL="0" marR="0" lvl="0" indent="0" defTabSz="91436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Segoe UI Light" panose="020B0502040204020203" pitchFamily="34" charset="0"/>
              </a:rPr>
              <a:t>e.g. Marketo, Salesforce, GitHub, Google analytics</a:t>
            </a:r>
          </a:p>
        </p:txBody>
      </p:sp>
      <p:sp>
        <p:nvSpPr>
          <p:cNvPr id="200" name="Oval 147"/>
          <p:cNvSpPr/>
          <p:nvPr/>
        </p:nvSpPr>
        <p:spPr bwMode="auto">
          <a:xfrm>
            <a:off x="644325" y="1657238"/>
            <a:ext cx="365760" cy="365760"/>
          </a:xfrm>
          <a:prstGeom prst="ellipse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201" name="Group 332"/>
          <p:cNvGrpSpPr/>
          <p:nvPr/>
        </p:nvGrpSpPr>
        <p:grpSpPr>
          <a:xfrm>
            <a:off x="696368" y="1733167"/>
            <a:ext cx="261675" cy="213902"/>
            <a:chOff x="2123129" y="1797431"/>
            <a:chExt cx="2472585" cy="2021180"/>
          </a:xfrm>
        </p:grpSpPr>
        <p:sp>
          <p:nvSpPr>
            <p:cNvPr id="202" name="Freeform 13"/>
            <p:cNvSpPr>
              <a:spLocks/>
            </p:cNvSpPr>
            <p:nvPr/>
          </p:nvSpPr>
          <p:spPr bwMode="auto">
            <a:xfrm rot="20700000">
              <a:off x="3155851" y="2377161"/>
              <a:ext cx="1439863" cy="1441450"/>
            </a:xfrm>
            <a:custGeom>
              <a:avLst/>
              <a:gdLst>
                <a:gd name="T0" fmla="*/ 138 w 441"/>
                <a:gd name="T1" fmla="*/ 341 h 441"/>
                <a:gd name="T2" fmla="*/ 183 w 441"/>
                <a:gd name="T3" fmla="*/ 374 h 441"/>
                <a:gd name="T4" fmla="*/ 220 w 441"/>
                <a:gd name="T5" fmla="*/ 423 h 441"/>
                <a:gd name="T6" fmla="*/ 422 w 441"/>
                <a:gd name="T7" fmla="*/ 220 h 441"/>
                <a:gd name="T8" fmla="*/ 373 w 441"/>
                <a:gd name="T9" fmla="*/ 184 h 441"/>
                <a:gd name="T10" fmla="*/ 341 w 441"/>
                <a:gd name="T11" fmla="*/ 139 h 441"/>
                <a:gd name="T12" fmla="*/ 382 w 441"/>
                <a:gd name="T13" fmla="*/ 58 h 441"/>
                <a:gd name="T14" fmla="*/ 302 w 441"/>
                <a:gd name="T15" fmla="*/ 100 h 441"/>
                <a:gd name="T16" fmla="*/ 257 w 441"/>
                <a:gd name="T17" fmla="*/ 67 h 441"/>
                <a:gd name="T18" fmla="*/ 220 w 441"/>
                <a:gd name="T19" fmla="*/ 18 h 441"/>
                <a:gd name="T20" fmla="*/ 171 w 441"/>
                <a:gd name="T21" fmla="*/ 55 h 441"/>
                <a:gd name="T22" fmla="*/ 138 w 441"/>
                <a:gd name="T23" fmla="*/ 100 h 441"/>
                <a:gd name="T24" fmla="*/ 180 w 441"/>
                <a:gd name="T25" fmla="*/ 181 h 441"/>
                <a:gd name="T26" fmla="*/ 100 w 441"/>
                <a:gd name="T27" fmla="*/ 139 h 441"/>
                <a:gd name="T28" fmla="*/ 55 w 441"/>
                <a:gd name="T29" fmla="*/ 171 h 441"/>
                <a:gd name="T30" fmla="*/ 18 w 441"/>
                <a:gd name="T31" fmla="*/ 220 h 441"/>
                <a:gd name="T32" fmla="*/ 67 w 441"/>
                <a:gd name="T33" fmla="*/ 257 h 441"/>
                <a:gd name="T34" fmla="*/ 100 w 441"/>
                <a:gd name="T35" fmla="*/ 302 h 441"/>
                <a:gd name="T36" fmla="*/ 58 w 441"/>
                <a:gd name="T37" fmla="*/ 383 h 441"/>
                <a:gd name="T38" fmla="*/ 138 w 441"/>
                <a:gd name="T39" fmla="*/ 341 h 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41" h="441">
                  <a:moveTo>
                    <a:pt x="138" y="341"/>
                  </a:moveTo>
                  <a:cubicBezTo>
                    <a:pt x="147" y="337"/>
                    <a:pt x="171" y="361"/>
                    <a:pt x="183" y="374"/>
                  </a:cubicBezTo>
                  <a:cubicBezTo>
                    <a:pt x="196" y="386"/>
                    <a:pt x="220" y="423"/>
                    <a:pt x="220" y="423"/>
                  </a:cubicBezTo>
                  <a:cubicBezTo>
                    <a:pt x="422" y="220"/>
                    <a:pt x="422" y="220"/>
                    <a:pt x="422" y="220"/>
                  </a:cubicBezTo>
                  <a:cubicBezTo>
                    <a:pt x="422" y="220"/>
                    <a:pt x="386" y="196"/>
                    <a:pt x="373" y="184"/>
                  </a:cubicBezTo>
                  <a:cubicBezTo>
                    <a:pt x="361" y="171"/>
                    <a:pt x="338" y="149"/>
                    <a:pt x="341" y="139"/>
                  </a:cubicBezTo>
                  <a:cubicBezTo>
                    <a:pt x="343" y="129"/>
                    <a:pt x="441" y="116"/>
                    <a:pt x="382" y="58"/>
                  </a:cubicBezTo>
                  <a:cubicBezTo>
                    <a:pt x="324" y="0"/>
                    <a:pt x="310" y="96"/>
                    <a:pt x="302" y="100"/>
                  </a:cubicBezTo>
                  <a:cubicBezTo>
                    <a:pt x="294" y="104"/>
                    <a:pt x="269" y="80"/>
                    <a:pt x="257" y="67"/>
                  </a:cubicBezTo>
                  <a:cubicBezTo>
                    <a:pt x="245" y="55"/>
                    <a:pt x="220" y="18"/>
                    <a:pt x="220" y="18"/>
                  </a:cubicBezTo>
                  <a:cubicBezTo>
                    <a:pt x="220" y="18"/>
                    <a:pt x="183" y="43"/>
                    <a:pt x="171" y="55"/>
                  </a:cubicBezTo>
                  <a:cubicBezTo>
                    <a:pt x="159" y="67"/>
                    <a:pt x="134" y="92"/>
                    <a:pt x="138" y="100"/>
                  </a:cubicBezTo>
                  <a:cubicBezTo>
                    <a:pt x="142" y="108"/>
                    <a:pt x="238" y="122"/>
                    <a:pt x="180" y="181"/>
                  </a:cubicBezTo>
                  <a:cubicBezTo>
                    <a:pt x="122" y="239"/>
                    <a:pt x="110" y="141"/>
                    <a:pt x="100" y="139"/>
                  </a:cubicBezTo>
                  <a:cubicBezTo>
                    <a:pt x="89" y="137"/>
                    <a:pt x="67" y="159"/>
                    <a:pt x="55" y="171"/>
                  </a:cubicBezTo>
                  <a:cubicBezTo>
                    <a:pt x="42" y="184"/>
                    <a:pt x="18" y="220"/>
                    <a:pt x="18" y="220"/>
                  </a:cubicBezTo>
                  <a:cubicBezTo>
                    <a:pt x="18" y="220"/>
                    <a:pt x="55" y="245"/>
                    <a:pt x="67" y="257"/>
                  </a:cubicBezTo>
                  <a:cubicBezTo>
                    <a:pt x="79" y="269"/>
                    <a:pt x="102" y="292"/>
                    <a:pt x="100" y="302"/>
                  </a:cubicBezTo>
                  <a:cubicBezTo>
                    <a:pt x="98" y="312"/>
                    <a:pt x="0" y="325"/>
                    <a:pt x="58" y="383"/>
                  </a:cubicBezTo>
                  <a:cubicBezTo>
                    <a:pt x="116" y="441"/>
                    <a:pt x="130" y="345"/>
                    <a:pt x="138" y="34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203" name="Freeform 14"/>
            <p:cNvSpPr>
              <a:spLocks/>
            </p:cNvSpPr>
            <p:nvPr/>
          </p:nvSpPr>
          <p:spPr bwMode="auto">
            <a:xfrm rot="9900000">
              <a:off x="2123129" y="1797431"/>
              <a:ext cx="1377949" cy="1377949"/>
            </a:xfrm>
            <a:custGeom>
              <a:avLst/>
              <a:gdLst>
                <a:gd name="T0" fmla="*/ 422 w 422"/>
                <a:gd name="T1" fmla="*/ 220 h 422"/>
                <a:gd name="T2" fmla="*/ 386 w 422"/>
                <a:gd name="T3" fmla="*/ 171 h 422"/>
                <a:gd name="T4" fmla="*/ 341 w 422"/>
                <a:gd name="T5" fmla="*/ 138 h 422"/>
                <a:gd name="T6" fmla="*/ 260 w 422"/>
                <a:gd name="T7" fmla="*/ 180 h 422"/>
                <a:gd name="T8" fmla="*/ 302 w 422"/>
                <a:gd name="T9" fmla="*/ 100 h 422"/>
                <a:gd name="T10" fmla="*/ 269 w 422"/>
                <a:gd name="T11" fmla="*/ 55 h 422"/>
                <a:gd name="T12" fmla="*/ 220 w 422"/>
                <a:gd name="T13" fmla="*/ 18 h 422"/>
                <a:gd name="T14" fmla="*/ 183 w 422"/>
                <a:gd name="T15" fmla="*/ 67 h 422"/>
                <a:gd name="T16" fmla="*/ 138 w 422"/>
                <a:gd name="T17" fmla="*/ 100 h 422"/>
                <a:gd name="T18" fmla="*/ 58 w 422"/>
                <a:gd name="T19" fmla="*/ 58 h 422"/>
                <a:gd name="T20" fmla="*/ 100 w 422"/>
                <a:gd name="T21" fmla="*/ 138 h 422"/>
                <a:gd name="T22" fmla="*/ 67 w 422"/>
                <a:gd name="T23" fmla="*/ 183 h 422"/>
                <a:gd name="T24" fmla="*/ 18 w 422"/>
                <a:gd name="T25" fmla="*/ 220 h 422"/>
                <a:gd name="T26" fmla="*/ 55 w 422"/>
                <a:gd name="T27" fmla="*/ 269 h 422"/>
                <a:gd name="T28" fmla="*/ 100 w 422"/>
                <a:gd name="T29" fmla="*/ 302 h 422"/>
                <a:gd name="T30" fmla="*/ 180 w 422"/>
                <a:gd name="T31" fmla="*/ 260 h 422"/>
                <a:gd name="T32" fmla="*/ 138 w 422"/>
                <a:gd name="T33" fmla="*/ 341 h 422"/>
                <a:gd name="T34" fmla="*/ 171 w 422"/>
                <a:gd name="T35" fmla="*/ 386 h 422"/>
                <a:gd name="T36" fmla="*/ 220 w 422"/>
                <a:gd name="T37" fmla="*/ 422 h 422"/>
                <a:gd name="T38" fmla="*/ 422 w 422"/>
                <a:gd name="T39" fmla="*/ 220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22" h="422">
                  <a:moveTo>
                    <a:pt x="422" y="220"/>
                  </a:moveTo>
                  <a:cubicBezTo>
                    <a:pt x="422" y="220"/>
                    <a:pt x="398" y="183"/>
                    <a:pt x="386" y="171"/>
                  </a:cubicBezTo>
                  <a:cubicBezTo>
                    <a:pt x="373" y="159"/>
                    <a:pt x="349" y="134"/>
                    <a:pt x="341" y="138"/>
                  </a:cubicBezTo>
                  <a:cubicBezTo>
                    <a:pt x="332" y="142"/>
                    <a:pt x="318" y="239"/>
                    <a:pt x="260" y="180"/>
                  </a:cubicBezTo>
                  <a:cubicBezTo>
                    <a:pt x="202" y="122"/>
                    <a:pt x="300" y="110"/>
                    <a:pt x="302" y="100"/>
                  </a:cubicBezTo>
                  <a:cubicBezTo>
                    <a:pt x="304" y="90"/>
                    <a:pt x="281" y="67"/>
                    <a:pt x="269" y="55"/>
                  </a:cubicBezTo>
                  <a:cubicBezTo>
                    <a:pt x="257" y="42"/>
                    <a:pt x="220" y="18"/>
                    <a:pt x="220" y="18"/>
                  </a:cubicBezTo>
                  <a:cubicBezTo>
                    <a:pt x="220" y="18"/>
                    <a:pt x="196" y="55"/>
                    <a:pt x="183" y="67"/>
                  </a:cubicBezTo>
                  <a:cubicBezTo>
                    <a:pt x="171" y="79"/>
                    <a:pt x="149" y="102"/>
                    <a:pt x="138" y="100"/>
                  </a:cubicBezTo>
                  <a:cubicBezTo>
                    <a:pt x="128" y="98"/>
                    <a:pt x="116" y="0"/>
                    <a:pt x="58" y="58"/>
                  </a:cubicBezTo>
                  <a:cubicBezTo>
                    <a:pt x="0" y="116"/>
                    <a:pt x="96" y="130"/>
                    <a:pt x="100" y="138"/>
                  </a:cubicBezTo>
                  <a:cubicBezTo>
                    <a:pt x="104" y="147"/>
                    <a:pt x="79" y="171"/>
                    <a:pt x="67" y="183"/>
                  </a:cubicBezTo>
                  <a:cubicBezTo>
                    <a:pt x="55" y="196"/>
                    <a:pt x="18" y="220"/>
                    <a:pt x="18" y="220"/>
                  </a:cubicBezTo>
                  <a:cubicBezTo>
                    <a:pt x="18" y="220"/>
                    <a:pt x="42" y="257"/>
                    <a:pt x="55" y="269"/>
                  </a:cubicBezTo>
                  <a:cubicBezTo>
                    <a:pt x="67" y="281"/>
                    <a:pt x="91" y="306"/>
                    <a:pt x="100" y="302"/>
                  </a:cubicBezTo>
                  <a:cubicBezTo>
                    <a:pt x="108" y="298"/>
                    <a:pt x="122" y="202"/>
                    <a:pt x="180" y="260"/>
                  </a:cubicBezTo>
                  <a:cubicBezTo>
                    <a:pt x="238" y="318"/>
                    <a:pt x="140" y="330"/>
                    <a:pt x="138" y="341"/>
                  </a:cubicBezTo>
                  <a:cubicBezTo>
                    <a:pt x="136" y="351"/>
                    <a:pt x="159" y="373"/>
                    <a:pt x="171" y="386"/>
                  </a:cubicBezTo>
                  <a:cubicBezTo>
                    <a:pt x="183" y="398"/>
                    <a:pt x="220" y="422"/>
                    <a:pt x="220" y="422"/>
                  </a:cubicBezTo>
                  <a:lnTo>
                    <a:pt x="422" y="22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</p:grpSp>
      <p:cxnSp>
        <p:nvCxnSpPr>
          <p:cNvPr id="206" name="Straight Connector 205"/>
          <p:cNvCxnSpPr/>
          <p:nvPr/>
        </p:nvCxnSpPr>
        <p:spPr>
          <a:xfrm>
            <a:off x="999799" y="2626596"/>
            <a:ext cx="1891470" cy="0"/>
          </a:xfrm>
          <a:prstGeom prst="line">
            <a:avLst/>
          </a:prstGeom>
          <a:ln w="28575">
            <a:solidFill>
              <a:schemeClr val="tx1"/>
            </a:solidFill>
            <a:prstDash val="sysDot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" name="Rectangle 152"/>
          <p:cNvSpPr/>
          <p:nvPr/>
        </p:nvSpPr>
        <p:spPr bwMode="auto">
          <a:xfrm>
            <a:off x="1009226" y="2185923"/>
            <a:ext cx="1982520" cy="36576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36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Segoe UI Light" panose="020B0502040204020203" pitchFamily="34" charset="0"/>
              </a:rPr>
              <a:t>On-premises data</a:t>
            </a:r>
          </a:p>
          <a:p>
            <a:pPr marL="0" marR="0" lvl="0" indent="0" defTabSz="91436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Segoe UI Light" panose="020B0502040204020203" pitchFamily="34" charset="0"/>
              </a:rPr>
              <a:t>e.g. Analysis Services</a:t>
            </a:r>
          </a:p>
        </p:txBody>
      </p:sp>
      <p:sp>
        <p:nvSpPr>
          <p:cNvPr id="208" name="Oval 154"/>
          <p:cNvSpPr/>
          <p:nvPr/>
        </p:nvSpPr>
        <p:spPr bwMode="auto">
          <a:xfrm>
            <a:off x="644325" y="2185923"/>
            <a:ext cx="365760" cy="365760"/>
          </a:xfrm>
          <a:prstGeom prst="ellipse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9" name="Freeform 30"/>
          <p:cNvSpPr>
            <a:spLocks noEditPoints="1"/>
          </p:cNvSpPr>
          <p:nvPr/>
        </p:nvSpPr>
        <p:spPr bwMode="auto">
          <a:xfrm>
            <a:off x="726710" y="2280157"/>
            <a:ext cx="200989" cy="177291"/>
          </a:xfrm>
          <a:custGeom>
            <a:avLst/>
            <a:gdLst>
              <a:gd name="T0" fmla="*/ 883 w 916"/>
              <a:gd name="T1" fmla="*/ 286 h 808"/>
              <a:gd name="T2" fmla="*/ 539 w 916"/>
              <a:gd name="T3" fmla="*/ 723 h 808"/>
              <a:gd name="T4" fmla="*/ 504 w 916"/>
              <a:gd name="T5" fmla="*/ 0 h 808"/>
              <a:gd name="T6" fmla="*/ 35 w 916"/>
              <a:gd name="T7" fmla="*/ 723 h 808"/>
              <a:gd name="T8" fmla="*/ 0 w 916"/>
              <a:gd name="T9" fmla="*/ 808 h 808"/>
              <a:gd name="T10" fmla="*/ 916 w 916"/>
              <a:gd name="T11" fmla="*/ 723 h 808"/>
              <a:gd name="T12" fmla="*/ 229 w 916"/>
              <a:gd name="T13" fmla="*/ 665 h 808"/>
              <a:gd name="T14" fmla="*/ 109 w 916"/>
              <a:gd name="T15" fmla="*/ 596 h 808"/>
              <a:gd name="T16" fmla="*/ 229 w 916"/>
              <a:gd name="T17" fmla="*/ 665 h 808"/>
              <a:gd name="T18" fmla="*/ 109 w 916"/>
              <a:gd name="T19" fmla="*/ 501 h 808"/>
              <a:gd name="T20" fmla="*/ 229 w 916"/>
              <a:gd name="T21" fmla="*/ 432 h 808"/>
              <a:gd name="T22" fmla="*/ 229 w 916"/>
              <a:gd name="T23" fmla="*/ 337 h 808"/>
              <a:gd name="T24" fmla="*/ 109 w 916"/>
              <a:gd name="T25" fmla="*/ 267 h 808"/>
              <a:gd name="T26" fmla="*/ 229 w 916"/>
              <a:gd name="T27" fmla="*/ 337 h 808"/>
              <a:gd name="T28" fmla="*/ 109 w 916"/>
              <a:gd name="T29" fmla="*/ 172 h 808"/>
              <a:gd name="T30" fmla="*/ 229 w 916"/>
              <a:gd name="T31" fmla="*/ 103 h 808"/>
              <a:gd name="T32" fmla="*/ 428 w 916"/>
              <a:gd name="T33" fmla="*/ 665 h 808"/>
              <a:gd name="T34" fmla="*/ 307 w 916"/>
              <a:gd name="T35" fmla="*/ 596 h 808"/>
              <a:gd name="T36" fmla="*/ 428 w 916"/>
              <a:gd name="T37" fmla="*/ 665 h 808"/>
              <a:gd name="T38" fmla="*/ 307 w 916"/>
              <a:gd name="T39" fmla="*/ 501 h 808"/>
              <a:gd name="T40" fmla="*/ 428 w 916"/>
              <a:gd name="T41" fmla="*/ 432 h 808"/>
              <a:gd name="T42" fmla="*/ 428 w 916"/>
              <a:gd name="T43" fmla="*/ 337 h 808"/>
              <a:gd name="T44" fmla="*/ 307 w 916"/>
              <a:gd name="T45" fmla="*/ 267 h 808"/>
              <a:gd name="T46" fmla="*/ 428 w 916"/>
              <a:gd name="T47" fmla="*/ 337 h 808"/>
              <a:gd name="T48" fmla="*/ 307 w 916"/>
              <a:gd name="T49" fmla="*/ 172 h 808"/>
              <a:gd name="T50" fmla="*/ 428 w 916"/>
              <a:gd name="T51" fmla="*/ 103 h 808"/>
              <a:gd name="T52" fmla="*/ 684 w 916"/>
              <a:gd name="T53" fmla="*/ 668 h 808"/>
              <a:gd name="T54" fmla="*/ 606 w 916"/>
              <a:gd name="T55" fmla="*/ 549 h 808"/>
              <a:gd name="T56" fmla="*/ 684 w 916"/>
              <a:gd name="T57" fmla="*/ 668 h 808"/>
              <a:gd name="T58" fmla="*/ 606 w 916"/>
              <a:gd name="T59" fmla="*/ 482 h 808"/>
              <a:gd name="T60" fmla="*/ 684 w 916"/>
              <a:gd name="T61" fmla="*/ 365 h 808"/>
              <a:gd name="T62" fmla="*/ 816 w 916"/>
              <a:gd name="T63" fmla="*/ 668 h 808"/>
              <a:gd name="T64" fmla="*/ 738 w 916"/>
              <a:gd name="T65" fmla="*/ 549 h 808"/>
              <a:gd name="T66" fmla="*/ 816 w 916"/>
              <a:gd name="T67" fmla="*/ 668 h 808"/>
              <a:gd name="T68" fmla="*/ 738 w 916"/>
              <a:gd name="T69" fmla="*/ 482 h 808"/>
              <a:gd name="T70" fmla="*/ 816 w 916"/>
              <a:gd name="T71" fmla="*/ 365 h 8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916" h="808">
                <a:moveTo>
                  <a:pt x="883" y="723"/>
                </a:moveTo>
                <a:lnTo>
                  <a:pt x="883" y="286"/>
                </a:lnTo>
                <a:lnTo>
                  <a:pt x="539" y="286"/>
                </a:lnTo>
                <a:lnTo>
                  <a:pt x="539" y="723"/>
                </a:lnTo>
                <a:lnTo>
                  <a:pt x="504" y="723"/>
                </a:lnTo>
                <a:lnTo>
                  <a:pt x="504" y="0"/>
                </a:lnTo>
                <a:lnTo>
                  <a:pt x="35" y="0"/>
                </a:lnTo>
                <a:lnTo>
                  <a:pt x="35" y="723"/>
                </a:lnTo>
                <a:lnTo>
                  <a:pt x="0" y="723"/>
                </a:lnTo>
                <a:lnTo>
                  <a:pt x="0" y="808"/>
                </a:lnTo>
                <a:lnTo>
                  <a:pt x="916" y="808"/>
                </a:lnTo>
                <a:lnTo>
                  <a:pt x="916" y="723"/>
                </a:lnTo>
                <a:lnTo>
                  <a:pt x="883" y="723"/>
                </a:lnTo>
                <a:close/>
                <a:moveTo>
                  <a:pt x="229" y="665"/>
                </a:moveTo>
                <a:lnTo>
                  <a:pt x="109" y="665"/>
                </a:lnTo>
                <a:lnTo>
                  <a:pt x="109" y="596"/>
                </a:lnTo>
                <a:lnTo>
                  <a:pt x="229" y="596"/>
                </a:lnTo>
                <a:lnTo>
                  <a:pt x="229" y="665"/>
                </a:lnTo>
                <a:close/>
                <a:moveTo>
                  <a:pt x="229" y="501"/>
                </a:moveTo>
                <a:lnTo>
                  <a:pt x="109" y="501"/>
                </a:lnTo>
                <a:lnTo>
                  <a:pt x="109" y="432"/>
                </a:lnTo>
                <a:lnTo>
                  <a:pt x="229" y="432"/>
                </a:lnTo>
                <a:lnTo>
                  <a:pt x="229" y="501"/>
                </a:lnTo>
                <a:close/>
                <a:moveTo>
                  <a:pt x="229" y="337"/>
                </a:moveTo>
                <a:lnTo>
                  <a:pt x="109" y="337"/>
                </a:lnTo>
                <a:lnTo>
                  <a:pt x="109" y="267"/>
                </a:lnTo>
                <a:lnTo>
                  <a:pt x="229" y="267"/>
                </a:lnTo>
                <a:lnTo>
                  <a:pt x="229" y="337"/>
                </a:lnTo>
                <a:close/>
                <a:moveTo>
                  <a:pt x="229" y="172"/>
                </a:moveTo>
                <a:lnTo>
                  <a:pt x="109" y="172"/>
                </a:lnTo>
                <a:lnTo>
                  <a:pt x="109" y="103"/>
                </a:lnTo>
                <a:lnTo>
                  <a:pt x="229" y="103"/>
                </a:lnTo>
                <a:lnTo>
                  <a:pt x="229" y="172"/>
                </a:lnTo>
                <a:close/>
                <a:moveTo>
                  <a:pt x="428" y="665"/>
                </a:moveTo>
                <a:lnTo>
                  <a:pt x="307" y="665"/>
                </a:lnTo>
                <a:lnTo>
                  <a:pt x="307" y="596"/>
                </a:lnTo>
                <a:lnTo>
                  <a:pt x="428" y="596"/>
                </a:lnTo>
                <a:lnTo>
                  <a:pt x="428" y="665"/>
                </a:lnTo>
                <a:close/>
                <a:moveTo>
                  <a:pt x="428" y="501"/>
                </a:moveTo>
                <a:lnTo>
                  <a:pt x="307" y="501"/>
                </a:lnTo>
                <a:lnTo>
                  <a:pt x="307" y="432"/>
                </a:lnTo>
                <a:lnTo>
                  <a:pt x="428" y="432"/>
                </a:lnTo>
                <a:lnTo>
                  <a:pt x="428" y="501"/>
                </a:lnTo>
                <a:close/>
                <a:moveTo>
                  <a:pt x="428" y="337"/>
                </a:moveTo>
                <a:lnTo>
                  <a:pt x="307" y="337"/>
                </a:lnTo>
                <a:lnTo>
                  <a:pt x="307" y="267"/>
                </a:lnTo>
                <a:lnTo>
                  <a:pt x="428" y="267"/>
                </a:lnTo>
                <a:lnTo>
                  <a:pt x="428" y="337"/>
                </a:lnTo>
                <a:close/>
                <a:moveTo>
                  <a:pt x="428" y="172"/>
                </a:moveTo>
                <a:lnTo>
                  <a:pt x="307" y="172"/>
                </a:lnTo>
                <a:lnTo>
                  <a:pt x="307" y="103"/>
                </a:lnTo>
                <a:lnTo>
                  <a:pt x="428" y="103"/>
                </a:lnTo>
                <a:lnTo>
                  <a:pt x="428" y="172"/>
                </a:lnTo>
                <a:close/>
                <a:moveTo>
                  <a:pt x="684" y="668"/>
                </a:moveTo>
                <a:lnTo>
                  <a:pt x="606" y="668"/>
                </a:lnTo>
                <a:lnTo>
                  <a:pt x="606" y="549"/>
                </a:lnTo>
                <a:lnTo>
                  <a:pt x="684" y="549"/>
                </a:lnTo>
                <a:lnTo>
                  <a:pt x="684" y="668"/>
                </a:lnTo>
                <a:close/>
                <a:moveTo>
                  <a:pt x="684" y="482"/>
                </a:moveTo>
                <a:lnTo>
                  <a:pt x="606" y="482"/>
                </a:lnTo>
                <a:lnTo>
                  <a:pt x="606" y="365"/>
                </a:lnTo>
                <a:lnTo>
                  <a:pt x="684" y="365"/>
                </a:lnTo>
                <a:lnTo>
                  <a:pt x="684" y="482"/>
                </a:lnTo>
                <a:close/>
                <a:moveTo>
                  <a:pt x="816" y="668"/>
                </a:moveTo>
                <a:lnTo>
                  <a:pt x="738" y="668"/>
                </a:lnTo>
                <a:lnTo>
                  <a:pt x="738" y="549"/>
                </a:lnTo>
                <a:lnTo>
                  <a:pt x="816" y="549"/>
                </a:lnTo>
                <a:lnTo>
                  <a:pt x="816" y="668"/>
                </a:lnTo>
                <a:close/>
                <a:moveTo>
                  <a:pt x="816" y="482"/>
                </a:moveTo>
                <a:lnTo>
                  <a:pt x="738" y="482"/>
                </a:lnTo>
                <a:lnTo>
                  <a:pt x="738" y="365"/>
                </a:lnTo>
                <a:lnTo>
                  <a:pt x="816" y="365"/>
                </a:lnTo>
                <a:lnTo>
                  <a:pt x="816" y="48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cxnSp>
        <p:nvCxnSpPr>
          <p:cNvPr id="210" name="Straight Connector 209"/>
          <p:cNvCxnSpPr/>
          <p:nvPr/>
        </p:nvCxnSpPr>
        <p:spPr>
          <a:xfrm>
            <a:off x="999799" y="3202383"/>
            <a:ext cx="1891470" cy="0"/>
          </a:xfrm>
          <a:prstGeom prst="line">
            <a:avLst/>
          </a:prstGeom>
          <a:ln w="28575">
            <a:solidFill>
              <a:schemeClr val="tx1"/>
            </a:solidFill>
            <a:prstDash val="sysDot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Rectangle 1074"/>
          <p:cNvSpPr/>
          <p:nvPr/>
        </p:nvSpPr>
        <p:spPr bwMode="auto">
          <a:xfrm>
            <a:off x="1009225" y="2728231"/>
            <a:ext cx="2149697" cy="36576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36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Segoe UI Light" panose="020B0502040204020203" pitchFamily="34" charset="0"/>
              </a:rPr>
              <a:t>Organizational content packs</a:t>
            </a:r>
            <a:b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Segoe UI Light" panose="020B0502040204020203" pitchFamily="34" charset="0"/>
              </a:rPr>
            </a:br>
            <a:r>
              <a:rPr kumimoji="0" lang="en-US" sz="9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Segoe UI Light" panose="020B0502040204020203" pitchFamily="34" charset="0"/>
              </a:rPr>
              <a:t>Corporate data sources or external data services</a:t>
            </a:r>
          </a:p>
        </p:txBody>
      </p:sp>
      <p:sp>
        <p:nvSpPr>
          <p:cNvPr id="212" name="Oval 1076"/>
          <p:cNvSpPr/>
          <p:nvPr/>
        </p:nvSpPr>
        <p:spPr bwMode="auto">
          <a:xfrm>
            <a:off x="644325" y="2728231"/>
            <a:ext cx="365760" cy="365760"/>
          </a:xfrm>
          <a:prstGeom prst="ellipse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213" name="Group 212"/>
          <p:cNvGrpSpPr/>
          <p:nvPr/>
        </p:nvGrpSpPr>
        <p:grpSpPr>
          <a:xfrm>
            <a:off x="719570" y="2816502"/>
            <a:ext cx="215270" cy="189218"/>
            <a:chOff x="681704" y="2920140"/>
            <a:chExt cx="321649" cy="282723"/>
          </a:xfrm>
          <a:solidFill>
            <a:schemeClr val="tx1"/>
          </a:solidFill>
        </p:grpSpPr>
        <p:sp>
          <p:nvSpPr>
            <p:cNvPr id="214" name="Freeform 34"/>
            <p:cNvSpPr>
              <a:spLocks/>
            </p:cNvSpPr>
            <p:nvPr/>
          </p:nvSpPr>
          <p:spPr bwMode="auto">
            <a:xfrm>
              <a:off x="681704" y="2920140"/>
              <a:ext cx="270621" cy="210107"/>
            </a:xfrm>
            <a:custGeom>
              <a:avLst/>
              <a:gdLst>
                <a:gd name="T0" fmla="*/ 270 w 1048"/>
                <a:gd name="T1" fmla="*/ 104 h 814"/>
                <a:gd name="T2" fmla="*/ 328 w 1048"/>
                <a:gd name="T3" fmla="*/ 81 h 814"/>
                <a:gd name="T4" fmla="*/ 967 w 1048"/>
                <a:gd name="T5" fmla="*/ 81 h 814"/>
                <a:gd name="T6" fmla="*/ 967 w 1048"/>
                <a:gd name="T7" fmla="*/ 142 h 814"/>
                <a:gd name="T8" fmla="*/ 1048 w 1048"/>
                <a:gd name="T9" fmla="*/ 142 h 814"/>
                <a:gd name="T10" fmla="*/ 1048 w 1048"/>
                <a:gd name="T11" fmla="*/ 0 h 814"/>
                <a:gd name="T12" fmla="*/ 328 w 1048"/>
                <a:gd name="T13" fmla="*/ 0 h 814"/>
                <a:gd name="T14" fmla="*/ 205 w 1048"/>
                <a:gd name="T15" fmla="*/ 56 h 814"/>
                <a:gd name="T16" fmla="*/ 38 w 1048"/>
                <a:gd name="T17" fmla="*/ 318 h 814"/>
                <a:gd name="T18" fmla="*/ 0 w 1048"/>
                <a:gd name="T19" fmla="*/ 426 h 814"/>
                <a:gd name="T20" fmla="*/ 0 w 1048"/>
                <a:gd name="T21" fmla="*/ 814 h 814"/>
                <a:gd name="T22" fmla="*/ 240 w 1048"/>
                <a:gd name="T23" fmla="*/ 814 h 814"/>
                <a:gd name="T24" fmla="*/ 240 w 1048"/>
                <a:gd name="T25" fmla="*/ 733 h 814"/>
                <a:gd name="T26" fmla="*/ 81 w 1048"/>
                <a:gd name="T27" fmla="*/ 733 h 814"/>
                <a:gd name="T28" fmla="*/ 81 w 1048"/>
                <a:gd name="T29" fmla="*/ 426 h 814"/>
                <a:gd name="T30" fmla="*/ 280 w 1048"/>
                <a:gd name="T31" fmla="*/ 297 h 814"/>
                <a:gd name="T32" fmla="*/ 270 w 1048"/>
                <a:gd name="T33" fmla="*/ 104 h 8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48" h="814">
                  <a:moveTo>
                    <a:pt x="270" y="104"/>
                  </a:moveTo>
                  <a:cubicBezTo>
                    <a:pt x="274" y="98"/>
                    <a:pt x="287" y="81"/>
                    <a:pt x="328" y="81"/>
                  </a:cubicBezTo>
                  <a:cubicBezTo>
                    <a:pt x="967" y="81"/>
                    <a:pt x="967" y="81"/>
                    <a:pt x="967" y="81"/>
                  </a:cubicBezTo>
                  <a:cubicBezTo>
                    <a:pt x="967" y="142"/>
                    <a:pt x="967" y="142"/>
                    <a:pt x="967" y="142"/>
                  </a:cubicBezTo>
                  <a:cubicBezTo>
                    <a:pt x="1048" y="142"/>
                    <a:pt x="1048" y="142"/>
                    <a:pt x="1048" y="142"/>
                  </a:cubicBezTo>
                  <a:cubicBezTo>
                    <a:pt x="1048" y="0"/>
                    <a:pt x="1048" y="0"/>
                    <a:pt x="1048" y="0"/>
                  </a:cubicBezTo>
                  <a:cubicBezTo>
                    <a:pt x="328" y="0"/>
                    <a:pt x="328" y="0"/>
                    <a:pt x="328" y="0"/>
                  </a:cubicBezTo>
                  <a:cubicBezTo>
                    <a:pt x="260" y="0"/>
                    <a:pt x="223" y="30"/>
                    <a:pt x="205" y="56"/>
                  </a:cubicBezTo>
                  <a:cubicBezTo>
                    <a:pt x="38" y="318"/>
                    <a:pt x="38" y="318"/>
                    <a:pt x="38" y="318"/>
                  </a:cubicBezTo>
                  <a:cubicBezTo>
                    <a:pt x="19" y="345"/>
                    <a:pt x="0" y="383"/>
                    <a:pt x="0" y="426"/>
                  </a:cubicBezTo>
                  <a:cubicBezTo>
                    <a:pt x="0" y="814"/>
                    <a:pt x="0" y="814"/>
                    <a:pt x="0" y="814"/>
                  </a:cubicBezTo>
                  <a:cubicBezTo>
                    <a:pt x="240" y="814"/>
                    <a:pt x="240" y="814"/>
                    <a:pt x="240" y="814"/>
                  </a:cubicBezTo>
                  <a:cubicBezTo>
                    <a:pt x="240" y="733"/>
                    <a:pt x="240" y="733"/>
                    <a:pt x="240" y="733"/>
                  </a:cubicBezTo>
                  <a:cubicBezTo>
                    <a:pt x="81" y="733"/>
                    <a:pt x="81" y="733"/>
                    <a:pt x="81" y="733"/>
                  </a:cubicBezTo>
                  <a:cubicBezTo>
                    <a:pt x="81" y="426"/>
                    <a:pt x="81" y="426"/>
                    <a:pt x="81" y="426"/>
                  </a:cubicBezTo>
                  <a:cubicBezTo>
                    <a:pt x="81" y="357"/>
                    <a:pt x="213" y="303"/>
                    <a:pt x="280" y="297"/>
                  </a:cubicBezTo>
                  <a:cubicBezTo>
                    <a:pt x="258" y="241"/>
                    <a:pt x="241" y="148"/>
                    <a:pt x="270" y="1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216" name="Freeform 35"/>
            <p:cNvSpPr>
              <a:spLocks noEditPoints="1"/>
            </p:cNvSpPr>
            <p:nvPr/>
          </p:nvSpPr>
          <p:spPr bwMode="auto">
            <a:xfrm>
              <a:off x="760426" y="2959065"/>
              <a:ext cx="242927" cy="243798"/>
            </a:xfrm>
            <a:custGeom>
              <a:avLst/>
              <a:gdLst>
                <a:gd name="T0" fmla="*/ 327 w 941"/>
                <a:gd name="T1" fmla="*/ 277 h 944"/>
                <a:gd name="T2" fmla="*/ 327 w 941"/>
                <a:gd name="T3" fmla="*/ 321 h 944"/>
                <a:gd name="T4" fmla="*/ 344 w 941"/>
                <a:gd name="T5" fmla="*/ 338 h 944"/>
                <a:gd name="T6" fmla="*/ 45 w 941"/>
                <a:gd name="T7" fmla="*/ 510 h 944"/>
                <a:gd name="T8" fmla="*/ 44 w 941"/>
                <a:gd name="T9" fmla="*/ 547 h 944"/>
                <a:gd name="T10" fmla="*/ 0 w 941"/>
                <a:gd name="T11" fmla="*/ 640 h 944"/>
                <a:gd name="T12" fmla="*/ 72 w 941"/>
                <a:gd name="T13" fmla="*/ 596 h 944"/>
                <a:gd name="T14" fmla="*/ 87 w 941"/>
                <a:gd name="T15" fmla="*/ 595 h 944"/>
                <a:gd name="T16" fmla="*/ 414 w 941"/>
                <a:gd name="T17" fmla="*/ 408 h 944"/>
                <a:gd name="T18" fmla="*/ 449 w 941"/>
                <a:gd name="T19" fmla="*/ 443 h 944"/>
                <a:gd name="T20" fmla="*/ 443 w 941"/>
                <a:gd name="T21" fmla="*/ 449 h 944"/>
                <a:gd name="T22" fmla="*/ 443 w 941"/>
                <a:gd name="T23" fmla="*/ 502 h 944"/>
                <a:gd name="T24" fmla="*/ 496 w 941"/>
                <a:gd name="T25" fmla="*/ 502 h 944"/>
                <a:gd name="T26" fmla="*/ 502 w 941"/>
                <a:gd name="T27" fmla="*/ 496 h 944"/>
                <a:gd name="T28" fmla="*/ 536 w 941"/>
                <a:gd name="T29" fmla="*/ 530 h 944"/>
                <a:gd name="T30" fmla="*/ 349 w 941"/>
                <a:gd name="T31" fmla="*/ 855 h 944"/>
                <a:gd name="T32" fmla="*/ 348 w 941"/>
                <a:gd name="T33" fmla="*/ 872 h 944"/>
                <a:gd name="T34" fmla="*/ 304 w 941"/>
                <a:gd name="T35" fmla="*/ 944 h 944"/>
                <a:gd name="T36" fmla="*/ 396 w 941"/>
                <a:gd name="T37" fmla="*/ 899 h 944"/>
                <a:gd name="T38" fmla="*/ 433 w 941"/>
                <a:gd name="T39" fmla="*/ 899 h 944"/>
                <a:gd name="T40" fmla="*/ 605 w 941"/>
                <a:gd name="T41" fmla="*/ 599 h 944"/>
                <a:gd name="T42" fmla="*/ 624 w 941"/>
                <a:gd name="T43" fmla="*/ 618 h 944"/>
                <a:gd name="T44" fmla="*/ 668 w 941"/>
                <a:gd name="T45" fmla="*/ 618 h 944"/>
                <a:gd name="T46" fmla="*/ 668 w 941"/>
                <a:gd name="T47" fmla="*/ 575 h 944"/>
                <a:gd name="T48" fmla="*/ 637 w 941"/>
                <a:gd name="T49" fmla="*/ 544 h 944"/>
                <a:gd name="T50" fmla="*/ 747 w 941"/>
                <a:gd name="T51" fmla="*/ 353 h 944"/>
                <a:gd name="T52" fmla="*/ 843 w 941"/>
                <a:gd name="T53" fmla="*/ 310 h 944"/>
                <a:gd name="T54" fmla="*/ 866 w 941"/>
                <a:gd name="T55" fmla="*/ 132 h 944"/>
                <a:gd name="T56" fmla="*/ 927 w 941"/>
                <a:gd name="T57" fmla="*/ 71 h 944"/>
                <a:gd name="T58" fmla="*/ 927 w 941"/>
                <a:gd name="T59" fmla="*/ 18 h 944"/>
                <a:gd name="T60" fmla="*/ 874 w 941"/>
                <a:gd name="T61" fmla="*/ 18 h 944"/>
                <a:gd name="T62" fmla="*/ 813 w 941"/>
                <a:gd name="T63" fmla="*/ 79 h 944"/>
                <a:gd name="T64" fmla="*/ 635 w 941"/>
                <a:gd name="T65" fmla="*/ 102 h 944"/>
                <a:gd name="T66" fmla="*/ 592 w 941"/>
                <a:gd name="T67" fmla="*/ 196 h 944"/>
                <a:gd name="T68" fmla="*/ 400 w 941"/>
                <a:gd name="T69" fmla="*/ 306 h 944"/>
                <a:gd name="T70" fmla="*/ 370 w 941"/>
                <a:gd name="T71" fmla="*/ 277 h 944"/>
                <a:gd name="T72" fmla="*/ 327 w 941"/>
                <a:gd name="T73" fmla="*/ 277 h 944"/>
                <a:gd name="T74" fmla="*/ 500 w 941"/>
                <a:gd name="T75" fmla="*/ 393 h 944"/>
                <a:gd name="T76" fmla="*/ 493 w 941"/>
                <a:gd name="T77" fmla="*/ 399 h 944"/>
                <a:gd name="T78" fmla="*/ 470 w 941"/>
                <a:gd name="T79" fmla="*/ 376 h 944"/>
                <a:gd name="T80" fmla="*/ 618 w 941"/>
                <a:gd name="T81" fmla="*/ 290 h 944"/>
                <a:gd name="T82" fmla="*/ 635 w 941"/>
                <a:gd name="T83" fmla="*/ 310 h 944"/>
                <a:gd name="T84" fmla="*/ 653 w 941"/>
                <a:gd name="T85" fmla="*/ 325 h 944"/>
                <a:gd name="T86" fmla="*/ 568 w 941"/>
                <a:gd name="T87" fmla="*/ 474 h 944"/>
                <a:gd name="T88" fmla="*/ 546 w 941"/>
                <a:gd name="T89" fmla="*/ 452 h 944"/>
                <a:gd name="T90" fmla="*/ 552 w 941"/>
                <a:gd name="T91" fmla="*/ 445 h 944"/>
                <a:gd name="T92" fmla="*/ 552 w 941"/>
                <a:gd name="T93" fmla="*/ 393 h 944"/>
                <a:gd name="T94" fmla="*/ 500 w 941"/>
                <a:gd name="T95" fmla="*/ 393 h 944"/>
                <a:gd name="T96" fmla="*/ 739 w 941"/>
                <a:gd name="T97" fmla="*/ 270 h 944"/>
                <a:gd name="T98" fmla="*/ 675 w 941"/>
                <a:gd name="T99" fmla="*/ 206 h 944"/>
                <a:gd name="T100" fmla="*/ 739 w 941"/>
                <a:gd name="T101" fmla="*/ 142 h 944"/>
                <a:gd name="T102" fmla="*/ 803 w 941"/>
                <a:gd name="T103" fmla="*/ 206 h 944"/>
                <a:gd name="T104" fmla="*/ 739 w 941"/>
                <a:gd name="T105" fmla="*/ 270 h 9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1" h="944">
                  <a:moveTo>
                    <a:pt x="327" y="277"/>
                  </a:moveTo>
                  <a:cubicBezTo>
                    <a:pt x="314" y="289"/>
                    <a:pt x="314" y="308"/>
                    <a:pt x="327" y="321"/>
                  </a:cubicBezTo>
                  <a:cubicBezTo>
                    <a:pt x="344" y="338"/>
                    <a:pt x="344" y="338"/>
                    <a:pt x="344" y="338"/>
                  </a:cubicBezTo>
                  <a:cubicBezTo>
                    <a:pt x="45" y="510"/>
                    <a:pt x="45" y="510"/>
                    <a:pt x="45" y="510"/>
                  </a:cubicBezTo>
                  <a:cubicBezTo>
                    <a:pt x="44" y="547"/>
                    <a:pt x="44" y="547"/>
                    <a:pt x="44" y="547"/>
                  </a:cubicBezTo>
                  <a:cubicBezTo>
                    <a:pt x="0" y="640"/>
                    <a:pt x="0" y="640"/>
                    <a:pt x="0" y="640"/>
                  </a:cubicBezTo>
                  <a:cubicBezTo>
                    <a:pt x="72" y="596"/>
                    <a:pt x="72" y="596"/>
                    <a:pt x="72" y="596"/>
                  </a:cubicBezTo>
                  <a:cubicBezTo>
                    <a:pt x="87" y="595"/>
                    <a:pt x="87" y="595"/>
                    <a:pt x="87" y="595"/>
                  </a:cubicBezTo>
                  <a:cubicBezTo>
                    <a:pt x="414" y="408"/>
                    <a:pt x="414" y="408"/>
                    <a:pt x="414" y="408"/>
                  </a:cubicBezTo>
                  <a:cubicBezTo>
                    <a:pt x="449" y="443"/>
                    <a:pt x="449" y="443"/>
                    <a:pt x="449" y="443"/>
                  </a:cubicBezTo>
                  <a:cubicBezTo>
                    <a:pt x="443" y="449"/>
                    <a:pt x="443" y="449"/>
                    <a:pt x="443" y="449"/>
                  </a:cubicBezTo>
                  <a:cubicBezTo>
                    <a:pt x="429" y="464"/>
                    <a:pt x="429" y="487"/>
                    <a:pt x="443" y="502"/>
                  </a:cubicBezTo>
                  <a:cubicBezTo>
                    <a:pt x="455" y="514"/>
                    <a:pt x="478" y="519"/>
                    <a:pt x="496" y="502"/>
                  </a:cubicBezTo>
                  <a:cubicBezTo>
                    <a:pt x="502" y="496"/>
                    <a:pt x="502" y="496"/>
                    <a:pt x="502" y="496"/>
                  </a:cubicBezTo>
                  <a:cubicBezTo>
                    <a:pt x="536" y="530"/>
                    <a:pt x="536" y="530"/>
                    <a:pt x="536" y="530"/>
                  </a:cubicBezTo>
                  <a:cubicBezTo>
                    <a:pt x="349" y="855"/>
                    <a:pt x="349" y="855"/>
                    <a:pt x="349" y="855"/>
                  </a:cubicBezTo>
                  <a:cubicBezTo>
                    <a:pt x="348" y="872"/>
                    <a:pt x="348" y="872"/>
                    <a:pt x="348" y="872"/>
                  </a:cubicBezTo>
                  <a:cubicBezTo>
                    <a:pt x="304" y="944"/>
                    <a:pt x="304" y="944"/>
                    <a:pt x="304" y="944"/>
                  </a:cubicBezTo>
                  <a:cubicBezTo>
                    <a:pt x="396" y="899"/>
                    <a:pt x="396" y="899"/>
                    <a:pt x="396" y="899"/>
                  </a:cubicBezTo>
                  <a:cubicBezTo>
                    <a:pt x="433" y="899"/>
                    <a:pt x="433" y="899"/>
                    <a:pt x="433" y="899"/>
                  </a:cubicBezTo>
                  <a:cubicBezTo>
                    <a:pt x="605" y="599"/>
                    <a:pt x="605" y="599"/>
                    <a:pt x="605" y="599"/>
                  </a:cubicBezTo>
                  <a:cubicBezTo>
                    <a:pt x="624" y="618"/>
                    <a:pt x="624" y="618"/>
                    <a:pt x="624" y="618"/>
                  </a:cubicBezTo>
                  <a:cubicBezTo>
                    <a:pt x="632" y="627"/>
                    <a:pt x="653" y="634"/>
                    <a:pt x="668" y="618"/>
                  </a:cubicBezTo>
                  <a:cubicBezTo>
                    <a:pt x="680" y="606"/>
                    <a:pt x="680" y="587"/>
                    <a:pt x="668" y="575"/>
                  </a:cubicBezTo>
                  <a:cubicBezTo>
                    <a:pt x="637" y="544"/>
                    <a:pt x="637" y="544"/>
                    <a:pt x="637" y="544"/>
                  </a:cubicBezTo>
                  <a:cubicBezTo>
                    <a:pt x="747" y="353"/>
                    <a:pt x="747" y="353"/>
                    <a:pt x="747" y="353"/>
                  </a:cubicBezTo>
                  <a:cubicBezTo>
                    <a:pt x="782" y="351"/>
                    <a:pt x="816" y="337"/>
                    <a:pt x="843" y="310"/>
                  </a:cubicBezTo>
                  <a:cubicBezTo>
                    <a:pt x="891" y="262"/>
                    <a:pt x="899" y="188"/>
                    <a:pt x="866" y="132"/>
                  </a:cubicBezTo>
                  <a:cubicBezTo>
                    <a:pt x="927" y="71"/>
                    <a:pt x="927" y="71"/>
                    <a:pt x="927" y="71"/>
                  </a:cubicBezTo>
                  <a:cubicBezTo>
                    <a:pt x="941" y="56"/>
                    <a:pt x="941" y="33"/>
                    <a:pt x="927" y="18"/>
                  </a:cubicBezTo>
                  <a:cubicBezTo>
                    <a:pt x="908" y="0"/>
                    <a:pt x="883" y="9"/>
                    <a:pt x="874" y="18"/>
                  </a:cubicBezTo>
                  <a:cubicBezTo>
                    <a:pt x="813" y="79"/>
                    <a:pt x="813" y="79"/>
                    <a:pt x="813" y="79"/>
                  </a:cubicBezTo>
                  <a:cubicBezTo>
                    <a:pt x="758" y="47"/>
                    <a:pt x="685" y="54"/>
                    <a:pt x="635" y="102"/>
                  </a:cubicBezTo>
                  <a:cubicBezTo>
                    <a:pt x="608" y="127"/>
                    <a:pt x="595" y="162"/>
                    <a:pt x="592" y="196"/>
                  </a:cubicBezTo>
                  <a:cubicBezTo>
                    <a:pt x="400" y="306"/>
                    <a:pt x="400" y="306"/>
                    <a:pt x="400" y="306"/>
                  </a:cubicBezTo>
                  <a:cubicBezTo>
                    <a:pt x="370" y="277"/>
                    <a:pt x="370" y="277"/>
                    <a:pt x="370" y="277"/>
                  </a:cubicBezTo>
                  <a:cubicBezTo>
                    <a:pt x="359" y="267"/>
                    <a:pt x="341" y="263"/>
                    <a:pt x="327" y="277"/>
                  </a:cubicBezTo>
                  <a:close/>
                  <a:moveTo>
                    <a:pt x="500" y="393"/>
                  </a:moveTo>
                  <a:cubicBezTo>
                    <a:pt x="493" y="399"/>
                    <a:pt x="493" y="399"/>
                    <a:pt x="493" y="399"/>
                  </a:cubicBezTo>
                  <a:cubicBezTo>
                    <a:pt x="470" y="376"/>
                    <a:pt x="470" y="376"/>
                    <a:pt x="470" y="376"/>
                  </a:cubicBezTo>
                  <a:cubicBezTo>
                    <a:pt x="618" y="290"/>
                    <a:pt x="618" y="290"/>
                    <a:pt x="618" y="290"/>
                  </a:cubicBezTo>
                  <a:cubicBezTo>
                    <a:pt x="623" y="297"/>
                    <a:pt x="629" y="304"/>
                    <a:pt x="635" y="310"/>
                  </a:cubicBezTo>
                  <a:cubicBezTo>
                    <a:pt x="641" y="316"/>
                    <a:pt x="647" y="321"/>
                    <a:pt x="653" y="325"/>
                  </a:cubicBezTo>
                  <a:cubicBezTo>
                    <a:pt x="568" y="474"/>
                    <a:pt x="568" y="474"/>
                    <a:pt x="568" y="474"/>
                  </a:cubicBezTo>
                  <a:cubicBezTo>
                    <a:pt x="546" y="452"/>
                    <a:pt x="546" y="452"/>
                    <a:pt x="546" y="452"/>
                  </a:cubicBezTo>
                  <a:cubicBezTo>
                    <a:pt x="552" y="445"/>
                    <a:pt x="552" y="445"/>
                    <a:pt x="552" y="445"/>
                  </a:cubicBezTo>
                  <a:cubicBezTo>
                    <a:pt x="567" y="431"/>
                    <a:pt x="567" y="407"/>
                    <a:pt x="552" y="393"/>
                  </a:cubicBezTo>
                  <a:cubicBezTo>
                    <a:pt x="535" y="376"/>
                    <a:pt x="513" y="380"/>
                    <a:pt x="500" y="393"/>
                  </a:cubicBezTo>
                  <a:close/>
                  <a:moveTo>
                    <a:pt x="739" y="270"/>
                  </a:moveTo>
                  <a:cubicBezTo>
                    <a:pt x="703" y="270"/>
                    <a:pt x="675" y="241"/>
                    <a:pt x="675" y="206"/>
                  </a:cubicBezTo>
                  <a:cubicBezTo>
                    <a:pt x="675" y="171"/>
                    <a:pt x="703" y="142"/>
                    <a:pt x="739" y="142"/>
                  </a:cubicBezTo>
                  <a:cubicBezTo>
                    <a:pt x="774" y="142"/>
                    <a:pt x="803" y="171"/>
                    <a:pt x="803" y="206"/>
                  </a:cubicBezTo>
                  <a:cubicBezTo>
                    <a:pt x="803" y="241"/>
                    <a:pt x="774" y="270"/>
                    <a:pt x="739" y="27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</p:grpSp>
      <p:cxnSp>
        <p:nvCxnSpPr>
          <p:cNvPr id="218" name="Straight Connector 217"/>
          <p:cNvCxnSpPr/>
          <p:nvPr/>
        </p:nvCxnSpPr>
        <p:spPr>
          <a:xfrm>
            <a:off x="999799" y="3697061"/>
            <a:ext cx="1891470" cy="0"/>
          </a:xfrm>
          <a:prstGeom prst="line">
            <a:avLst/>
          </a:prstGeom>
          <a:ln w="28575">
            <a:solidFill>
              <a:schemeClr val="tx1"/>
            </a:solidFill>
            <a:prstDash val="sysDot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9" name="Rectangle 1081"/>
          <p:cNvSpPr/>
          <p:nvPr/>
        </p:nvSpPr>
        <p:spPr bwMode="auto">
          <a:xfrm>
            <a:off x="999799" y="3261615"/>
            <a:ext cx="1982520" cy="36576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36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Segoe UI Light" panose="020B0502040204020203" pitchFamily="34" charset="0"/>
              </a:rPr>
              <a:t>Azure services</a:t>
            </a:r>
          </a:p>
          <a:p>
            <a:pPr marL="0" marR="0" lvl="0" indent="0" defTabSz="91436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Segoe UI Light" panose="020B0502040204020203" pitchFamily="34" charset="0"/>
              </a:rPr>
              <a:t>Azure SQL, Stream Analytics…</a:t>
            </a:r>
          </a:p>
        </p:txBody>
      </p:sp>
      <p:sp>
        <p:nvSpPr>
          <p:cNvPr id="220" name="Oval 1083"/>
          <p:cNvSpPr/>
          <p:nvPr/>
        </p:nvSpPr>
        <p:spPr bwMode="auto">
          <a:xfrm>
            <a:off x="644325" y="3242565"/>
            <a:ext cx="365760" cy="365760"/>
          </a:xfrm>
          <a:prstGeom prst="ellipse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221" name="Group 379"/>
          <p:cNvGrpSpPr/>
          <p:nvPr/>
        </p:nvGrpSpPr>
        <p:grpSpPr>
          <a:xfrm>
            <a:off x="710525" y="3363268"/>
            <a:ext cx="233359" cy="162454"/>
            <a:chOff x="3543365" y="7242811"/>
            <a:chExt cx="1238250" cy="862013"/>
          </a:xfrm>
          <a:solidFill>
            <a:schemeClr val="tx1"/>
          </a:solidFill>
        </p:grpSpPr>
        <p:sp>
          <p:nvSpPr>
            <p:cNvPr id="222" name="Freeform 127"/>
            <p:cNvSpPr>
              <a:spLocks/>
            </p:cNvSpPr>
            <p:nvPr/>
          </p:nvSpPr>
          <p:spPr bwMode="auto">
            <a:xfrm>
              <a:off x="3617978" y="7911149"/>
              <a:ext cx="231775" cy="193675"/>
            </a:xfrm>
            <a:custGeom>
              <a:avLst/>
              <a:gdLst>
                <a:gd name="T0" fmla="*/ 0 w 146"/>
                <a:gd name="T1" fmla="*/ 84 h 122"/>
                <a:gd name="T2" fmla="*/ 0 w 146"/>
                <a:gd name="T3" fmla="*/ 122 h 122"/>
                <a:gd name="T4" fmla="*/ 146 w 146"/>
                <a:gd name="T5" fmla="*/ 122 h 122"/>
                <a:gd name="T6" fmla="*/ 146 w 146"/>
                <a:gd name="T7" fmla="*/ 0 h 122"/>
                <a:gd name="T8" fmla="*/ 120 w 146"/>
                <a:gd name="T9" fmla="*/ 0 h 122"/>
                <a:gd name="T10" fmla="*/ 0 w 146"/>
                <a:gd name="T11" fmla="*/ 84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6" h="122">
                  <a:moveTo>
                    <a:pt x="0" y="84"/>
                  </a:moveTo>
                  <a:lnTo>
                    <a:pt x="0" y="122"/>
                  </a:lnTo>
                  <a:lnTo>
                    <a:pt x="146" y="122"/>
                  </a:lnTo>
                  <a:lnTo>
                    <a:pt x="146" y="0"/>
                  </a:lnTo>
                  <a:lnTo>
                    <a:pt x="120" y="0"/>
                  </a:lnTo>
                  <a:lnTo>
                    <a:pt x="0" y="8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223" name="Freeform 128"/>
            <p:cNvSpPr>
              <a:spLocks/>
            </p:cNvSpPr>
            <p:nvPr/>
          </p:nvSpPr>
          <p:spPr bwMode="auto">
            <a:xfrm>
              <a:off x="3617978" y="7688899"/>
              <a:ext cx="231775" cy="192088"/>
            </a:xfrm>
            <a:custGeom>
              <a:avLst/>
              <a:gdLst>
                <a:gd name="T0" fmla="*/ 146 w 146"/>
                <a:gd name="T1" fmla="*/ 0 h 121"/>
                <a:gd name="T2" fmla="*/ 0 w 146"/>
                <a:gd name="T3" fmla="*/ 0 h 121"/>
                <a:gd name="T4" fmla="*/ 0 w 146"/>
                <a:gd name="T5" fmla="*/ 121 h 121"/>
                <a:gd name="T6" fmla="*/ 146 w 146"/>
                <a:gd name="T7" fmla="*/ 19 h 121"/>
                <a:gd name="T8" fmla="*/ 146 w 146"/>
                <a:gd name="T9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121">
                  <a:moveTo>
                    <a:pt x="146" y="0"/>
                  </a:moveTo>
                  <a:lnTo>
                    <a:pt x="0" y="0"/>
                  </a:lnTo>
                  <a:lnTo>
                    <a:pt x="0" y="121"/>
                  </a:lnTo>
                  <a:lnTo>
                    <a:pt x="146" y="19"/>
                  </a:lnTo>
                  <a:lnTo>
                    <a:pt x="14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224" name="Rectangle 129"/>
            <p:cNvSpPr>
              <a:spLocks noChangeArrowheads="1"/>
            </p:cNvSpPr>
            <p:nvPr/>
          </p:nvSpPr>
          <p:spPr bwMode="auto">
            <a:xfrm>
              <a:off x="3617978" y="7466649"/>
              <a:ext cx="231775" cy="1936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225" name="Rectangle 130"/>
            <p:cNvSpPr>
              <a:spLocks noChangeArrowheads="1"/>
            </p:cNvSpPr>
            <p:nvPr/>
          </p:nvSpPr>
          <p:spPr bwMode="auto">
            <a:xfrm>
              <a:off x="3617978" y="7242811"/>
              <a:ext cx="231775" cy="1952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226" name="Freeform 131"/>
            <p:cNvSpPr>
              <a:spLocks/>
            </p:cNvSpPr>
            <p:nvPr/>
          </p:nvSpPr>
          <p:spPr bwMode="auto">
            <a:xfrm>
              <a:off x="3895790" y="7911149"/>
              <a:ext cx="230188" cy="193675"/>
            </a:xfrm>
            <a:custGeom>
              <a:avLst/>
              <a:gdLst>
                <a:gd name="T0" fmla="*/ 0 w 250"/>
                <a:gd name="T1" fmla="*/ 210 h 210"/>
                <a:gd name="T2" fmla="*/ 250 w 250"/>
                <a:gd name="T3" fmla="*/ 210 h 210"/>
                <a:gd name="T4" fmla="*/ 250 w 250"/>
                <a:gd name="T5" fmla="*/ 3 h 210"/>
                <a:gd name="T6" fmla="*/ 249 w 250"/>
                <a:gd name="T7" fmla="*/ 0 h 210"/>
                <a:gd name="T8" fmla="*/ 0 w 250"/>
                <a:gd name="T9" fmla="*/ 0 h 210"/>
                <a:gd name="T10" fmla="*/ 0 w 250"/>
                <a:gd name="T11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0" h="210">
                  <a:moveTo>
                    <a:pt x="0" y="210"/>
                  </a:moveTo>
                  <a:cubicBezTo>
                    <a:pt x="250" y="210"/>
                    <a:pt x="250" y="210"/>
                    <a:pt x="250" y="210"/>
                  </a:cubicBezTo>
                  <a:cubicBezTo>
                    <a:pt x="250" y="3"/>
                    <a:pt x="250" y="3"/>
                    <a:pt x="250" y="3"/>
                  </a:cubicBezTo>
                  <a:cubicBezTo>
                    <a:pt x="250" y="2"/>
                    <a:pt x="249" y="1"/>
                    <a:pt x="249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227" name="Freeform 132"/>
            <p:cNvSpPr>
              <a:spLocks/>
            </p:cNvSpPr>
            <p:nvPr/>
          </p:nvSpPr>
          <p:spPr bwMode="auto">
            <a:xfrm>
              <a:off x="4125978" y="7688899"/>
              <a:ext cx="0" cy="6350"/>
            </a:xfrm>
            <a:custGeom>
              <a:avLst/>
              <a:gdLst>
                <a:gd name="T0" fmla="*/ 1 w 1"/>
                <a:gd name="T1" fmla="*/ 0 h 8"/>
                <a:gd name="T2" fmla="*/ 0 w 1"/>
                <a:gd name="T3" fmla="*/ 0 h 8"/>
                <a:gd name="T4" fmla="*/ 1 w 1"/>
                <a:gd name="T5" fmla="*/ 8 h 8"/>
                <a:gd name="T6" fmla="*/ 1 w 1"/>
                <a:gd name="T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8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3"/>
                    <a:pt x="1" y="5"/>
                    <a:pt x="1" y="8"/>
                  </a:cubicBez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228" name="Freeform 133"/>
            <p:cNvSpPr>
              <a:spLocks/>
            </p:cNvSpPr>
            <p:nvPr/>
          </p:nvSpPr>
          <p:spPr bwMode="auto">
            <a:xfrm>
              <a:off x="3895790" y="7812724"/>
              <a:ext cx="219075" cy="69850"/>
            </a:xfrm>
            <a:custGeom>
              <a:avLst/>
              <a:gdLst>
                <a:gd name="T0" fmla="*/ 186 w 238"/>
                <a:gd name="T1" fmla="*/ 9 h 76"/>
                <a:gd name="T2" fmla="*/ 131 w 238"/>
                <a:gd name="T3" fmla="*/ 22 h 76"/>
                <a:gd name="T4" fmla="*/ 60 w 238"/>
                <a:gd name="T5" fmla="*/ 0 h 76"/>
                <a:gd name="T6" fmla="*/ 0 w 238"/>
                <a:gd name="T7" fmla="*/ 42 h 76"/>
                <a:gd name="T8" fmla="*/ 0 w 238"/>
                <a:gd name="T9" fmla="*/ 76 h 76"/>
                <a:gd name="T10" fmla="*/ 238 w 238"/>
                <a:gd name="T11" fmla="*/ 76 h 76"/>
                <a:gd name="T12" fmla="*/ 236 w 238"/>
                <a:gd name="T13" fmla="*/ 53 h 76"/>
                <a:gd name="T14" fmla="*/ 236 w 238"/>
                <a:gd name="T15" fmla="*/ 49 h 76"/>
                <a:gd name="T16" fmla="*/ 186 w 238"/>
                <a:gd name="T17" fmla="*/ 9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8" h="76">
                  <a:moveTo>
                    <a:pt x="186" y="9"/>
                  </a:moveTo>
                  <a:cubicBezTo>
                    <a:pt x="169" y="18"/>
                    <a:pt x="150" y="22"/>
                    <a:pt x="131" y="22"/>
                  </a:cubicBezTo>
                  <a:cubicBezTo>
                    <a:pt x="105" y="22"/>
                    <a:pt x="80" y="14"/>
                    <a:pt x="60" y="0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238" y="76"/>
                    <a:pt x="238" y="76"/>
                    <a:pt x="238" y="76"/>
                  </a:cubicBezTo>
                  <a:cubicBezTo>
                    <a:pt x="237" y="68"/>
                    <a:pt x="236" y="61"/>
                    <a:pt x="236" y="53"/>
                  </a:cubicBezTo>
                  <a:cubicBezTo>
                    <a:pt x="236" y="51"/>
                    <a:pt x="236" y="50"/>
                    <a:pt x="236" y="49"/>
                  </a:cubicBezTo>
                  <a:lnTo>
                    <a:pt x="186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229" name="Freeform 134"/>
            <p:cNvSpPr>
              <a:spLocks/>
            </p:cNvSpPr>
            <p:nvPr/>
          </p:nvSpPr>
          <p:spPr bwMode="auto">
            <a:xfrm>
              <a:off x="3895790" y="7466649"/>
              <a:ext cx="230188" cy="193675"/>
            </a:xfrm>
            <a:custGeom>
              <a:avLst/>
              <a:gdLst>
                <a:gd name="T0" fmla="*/ 131 w 250"/>
                <a:gd name="T1" fmla="*/ 153 h 210"/>
                <a:gd name="T2" fmla="*/ 235 w 250"/>
                <a:gd name="T3" fmla="*/ 210 h 210"/>
                <a:gd name="T4" fmla="*/ 250 w 250"/>
                <a:gd name="T5" fmla="*/ 210 h 210"/>
                <a:gd name="T6" fmla="*/ 250 w 250"/>
                <a:gd name="T7" fmla="*/ 0 h 210"/>
                <a:gd name="T8" fmla="*/ 0 w 250"/>
                <a:gd name="T9" fmla="*/ 0 h 210"/>
                <a:gd name="T10" fmla="*/ 0 w 250"/>
                <a:gd name="T11" fmla="*/ 210 h 210"/>
                <a:gd name="T12" fmla="*/ 27 w 250"/>
                <a:gd name="T13" fmla="*/ 210 h 210"/>
                <a:gd name="T14" fmla="*/ 131 w 250"/>
                <a:gd name="T15" fmla="*/ 153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0" h="210">
                  <a:moveTo>
                    <a:pt x="131" y="153"/>
                  </a:moveTo>
                  <a:cubicBezTo>
                    <a:pt x="175" y="153"/>
                    <a:pt x="213" y="176"/>
                    <a:pt x="235" y="210"/>
                  </a:cubicBezTo>
                  <a:cubicBezTo>
                    <a:pt x="250" y="210"/>
                    <a:pt x="250" y="210"/>
                    <a:pt x="250" y="210"/>
                  </a:cubicBezTo>
                  <a:cubicBezTo>
                    <a:pt x="250" y="0"/>
                    <a:pt x="250" y="0"/>
                    <a:pt x="25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10"/>
                    <a:pt x="0" y="210"/>
                    <a:pt x="0" y="210"/>
                  </a:cubicBezTo>
                  <a:cubicBezTo>
                    <a:pt x="27" y="210"/>
                    <a:pt x="27" y="210"/>
                    <a:pt x="27" y="210"/>
                  </a:cubicBezTo>
                  <a:cubicBezTo>
                    <a:pt x="49" y="175"/>
                    <a:pt x="88" y="153"/>
                    <a:pt x="131" y="1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0" name="Freeform 135"/>
            <p:cNvSpPr>
              <a:spLocks/>
            </p:cNvSpPr>
            <p:nvPr/>
          </p:nvSpPr>
          <p:spPr bwMode="auto">
            <a:xfrm>
              <a:off x="4173603" y="7911149"/>
              <a:ext cx="230188" cy="193675"/>
            </a:xfrm>
            <a:custGeom>
              <a:avLst/>
              <a:gdLst>
                <a:gd name="T0" fmla="*/ 58 w 250"/>
                <a:gd name="T1" fmla="*/ 69 h 210"/>
                <a:gd name="T2" fmla="*/ 0 w 250"/>
                <a:gd name="T3" fmla="*/ 54 h 210"/>
                <a:gd name="T4" fmla="*/ 0 w 250"/>
                <a:gd name="T5" fmla="*/ 210 h 210"/>
                <a:gd name="T6" fmla="*/ 250 w 250"/>
                <a:gd name="T7" fmla="*/ 210 h 210"/>
                <a:gd name="T8" fmla="*/ 250 w 250"/>
                <a:gd name="T9" fmla="*/ 0 h 210"/>
                <a:gd name="T10" fmla="*/ 168 w 250"/>
                <a:gd name="T11" fmla="*/ 0 h 210"/>
                <a:gd name="T12" fmla="*/ 58 w 250"/>
                <a:gd name="T13" fmla="*/ 69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0" h="210">
                  <a:moveTo>
                    <a:pt x="58" y="69"/>
                  </a:moveTo>
                  <a:cubicBezTo>
                    <a:pt x="37" y="69"/>
                    <a:pt x="17" y="63"/>
                    <a:pt x="0" y="54"/>
                  </a:cubicBezTo>
                  <a:cubicBezTo>
                    <a:pt x="0" y="210"/>
                    <a:pt x="0" y="210"/>
                    <a:pt x="0" y="210"/>
                  </a:cubicBezTo>
                  <a:cubicBezTo>
                    <a:pt x="250" y="210"/>
                    <a:pt x="250" y="210"/>
                    <a:pt x="250" y="210"/>
                  </a:cubicBezTo>
                  <a:cubicBezTo>
                    <a:pt x="250" y="0"/>
                    <a:pt x="250" y="0"/>
                    <a:pt x="250" y="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148" y="41"/>
                    <a:pt x="106" y="69"/>
                    <a:pt x="58" y="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1" name="Freeform 136"/>
            <p:cNvSpPr>
              <a:spLocks/>
            </p:cNvSpPr>
            <p:nvPr/>
          </p:nvSpPr>
          <p:spPr bwMode="auto">
            <a:xfrm>
              <a:off x="4173603" y="7688899"/>
              <a:ext cx="168275" cy="63500"/>
            </a:xfrm>
            <a:custGeom>
              <a:avLst/>
              <a:gdLst>
                <a:gd name="T0" fmla="*/ 92 w 183"/>
                <a:gd name="T1" fmla="*/ 70 h 70"/>
                <a:gd name="T2" fmla="*/ 183 w 183"/>
                <a:gd name="T3" fmla="*/ 0 h 70"/>
                <a:gd name="T4" fmla="*/ 0 w 183"/>
                <a:gd name="T5" fmla="*/ 0 h 70"/>
                <a:gd name="T6" fmla="*/ 0 w 183"/>
                <a:gd name="T7" fmla="*/ 49 h 70"/>
                <a:gd name="T8" fmla="*/ 25 w 183"/>
                <a:gd name="T9" fmla="*/ 69 h 70"/>
                <a:gd name="T10" fmla="*/ 92 w 183"/>
                <a:gd name="T11" fmla="*/ 7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3" h="70">
                  <a:moveTo>
                    <a:pt x="92" y="70"/>
                  </a:moveTo>
                  <a:cubicBezTo>
                    <a:pt x="183" y="0"/>
                    <a:pt x="183" y="0"/>
                    <a:pt x="18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25" y="69"/>
                    <a:pt x="25" y="69"/>
                    <a:pt x="25" y="69"/>
                  </a:cubicBezTo>
                  <a:cubicBezTo>
                    <a:pt x="47" y="63"/>
                    <a:pt x="71" y="64"/>
                    <a:pt x="92" y="7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2" name="Freeform 137"/>
            <p:cNvSpPr>
              <a:spLocks/>
            </p:cNvSpPr>
            <p:nvPr/>
          </p:nvSpPr>
          <p:spPr bwMode="auto">
            <a:xfrm>
              <a:off x="4338703" y="7809549"/>
              <a:ext cx="65088" cy="73025"/>
            </a:xfrm>
            <a:custGeom>
              <a:avLst/>
              <a:gdLst>
                <a:gd name="T0" fmla="*/ 71 w 71"/>
                <a:gd name="T1" fmla="*/ 79 h 79"/>
                <a:gd name="T2" fmla="*/ 71 w 71"/>
                <a:gd name="T3" fmla="*/ 0 h 79"/>
                <a:gd name="T4" fmla="*/ 2 w 71"/>
                <a:gd name="T5" fmla="*/ 53 h 79"/>
                <a:gd name="T6" fmla="*/ 2 w 71"/>
                <a:gd name="T7" fmla="*/ 56 h 79"/>
                <a:gd name="T8" fmla="*/ 0 w 71"/>
                <a:gd name="T9" fmla="*/ 79 h 79"/>
                <a:gd name="T10" fmla="*/ 71 w 71"/>
                <a:gd name="T11" fmla="*/ 79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1" h="79">
                  <a:moveTo>
                    <a:pt x="71" y="79"/>
                  </a:moveTo>
                  <a:cubicBezTo>
                    <a:pt x="71" y="0"/>
                    <a:pt x="71" y="0"/>
                    <a:pt x="71" y="0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54"/>
                    <a:pt x="2" y="55"/>
                    <a:pt x="2" y="56"/>
                  </a:cubicBezTo>
                  <a:cubicBezTo>
                    <a:pt x="2" y="64"/>
                    <a:pt x="1" y="71"/>
                    <a:pt x="0" y="79"/>
                  </a:cubicBezTo>
                  <a:lnTo>
                    <a:pt x="71" y="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3" name="Rectangle 138"/>
            <p:cNvSpPr>
              <a:spLocks noChangeArrowheads="1"/>
            </p:cNvSpPr>
            <p:nvPr/>
          </p:nvSpPr>
          <p:spPr bwMode="auto">
            <a:xfrm>
              <a:off x="4449828" y="7911149"/>
              <a:ext cx="231775" cy="1936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4" name="Freeform 139"/>
            <p:cNvSpPr>
              <a:spLocks/>
            </p:cNvSpPr>
            <p:nvPr/>
          </p:nvSpPr>
          <p:spPr bwMode="auto">
            <a:xfrm>
              <a:off x="4449828" y="7688899"/>
              <a:ext cx="231775" cy="193675"/>
            </a:xfrm>
            <a:custGeom>
              <a:avLst/>
              <a:gdLst>
                <a:gd name="T0" fmla="*/ 0 w 146"/>
                <a:gd name="T1" fmla="*/ 54 h 122"/>
                <a:gd name="T2" fmla="*/ 0 w 146"/>
                <a:gd name="T3" fmla="*/ 122 h 122"/>
                <a:gd name="T4" fmla="*/ 146 w 146"/>
                <a:gd name="T5" fmla="*/ 122 h 122"/>
                <a:gd name="T6" fmla="*/ 146 w 146"/>
                <a:gd name="T7" fmla="*/ 0 h 122"/>
                <a:gd name="T8" fmla="*/ 72 w 146"/>
                <a:gd name="T9" fmla="*/ 0 h 122"/>
                <a:gd name="T10" fmla="*/ 0 w 146"/>
                <a:gd name="T11" fmla="*/ 54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6" h="122">
                  <a:moveTo>
                    <a:pt x="0" y="54"/>
                  </a:moveTo>
                  <a:lnTo>
                    <a:pt x="0" y="122"/>
                  </a:lnTo>
                  <a:lnTo>
                    <a:pt x="146" y="122"/>
                  </a:lnTo>
                  <a:lnTo>
                    <a:pt x="146" y="0"/>
                  </a:lnTo>
                  <a:lnTo>
                    <a:pt x="72" y="0"/>
                  </a:lnTo>
                  <a:lnTo>
                    <a:pt x="0" y="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5" name="Freeform 140"/>
            <p:cNvSpPr>
              <a:spLocks/>
            </p:cNvSpPr>
            <p:nvPr/>
          </p:nvSpPr>
          <p:spPr bwMode="auto">
            <a:xfrm>
              <a:off x="4600640" y="7622224"/>
              <a:ext cx="80963" cy="38100"/>
            </a:xfrm>
            <a:custGeom>
              <a:avLst/>
              <a:gdLst>
                <a:gd name="T0" fmla="*/ 0 w 51"/>
                <a:gd name="T1" fmla="*/ 24 h 24"/>
                <a:gd name="T2" fmla="*/ 51 w 51"/>
                <a:gd name="T3" fmla="*/ 24 h 24"/>
                <a:gd name="T4" fmla="*/ 32 w 51"/>
                <a:gd name="T5" fmla="*/ 0 h 24"/>
                <a:gd name="T6" fmla="*/ 0 w 51"/>
                <a:gd name="T7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1" h="24">
                  <a:moveTo>
                    <a:pt x="0" y="24"/>
                  </a:moveTo>
                  <a:lnTo>
                    <a:pt x="51" y="24"/>
                  </a:lnTo>
                  <a:lnTo>
                    <a:pt x="32" y="0"/>
                  </a:lnTo>
                  <a:lnTo>
                    <a:pt x="0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6" name="Freeform 141"/>
            <p:cNvSpPr>
              <a:spLocks/>
            </p:cNvSpPr>
            <p:nvPr/>
          </p:nvSpPr>
          <p:spPr bwMode="auto">
            <a:xfrm>
              <a:off x="4449828" y="7466649"/>
              <a:ext cx="119063" cy="139700"/>
            </a:xfrm>
            <a:custGeom>
              <a:avLst/>
              <a:gdLst>
                <a:gd name="T0" fmla="*/ 52 w 75"/>
                <a:gd name="T1" fmla="*/ 0 h 88"/>
                <a:gd name="T2" fmla="*/ 0 w 75"/>
                <a:gd name="T3" fmla="*/ 0 h 88"/>
                <a:gd name="T4" fmla="*/ 0 w 75"/>
                <a:gd name="T5" fmla="*/ 88 h 88"/>
                <a:gd name="T6" fmla="*/ 75 w 75"/>
                <a:gd name="T7" fmla="*/ 30 h 88"/>
                <a:gd name="T8" fmla="*/ 52 w 75"/>
                <a:gd name="T9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88">
                  <a:moveTo>
                    <a:pt x="52" y="0"/>
                  </a:moveTo>
                  <a:lnTo>
                    <a:pt x="0" y="0"/>
                  </a:lnTo>
                  <a:lnTo>
                    <a:pt x="0" y="88"/>
                  </a:lnTo>
                  <a:lnTo>
                    <a:pt x="75" y="30"/>
                  </a:lnTo>
                  <a:lnTo>
                    <a:pt x="5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7" name="Freeform 142"/>
            <p:cNvSpPr>
              <a:spLocks noEditPoints="1"/>
            </p:cNvSpPr>
            <p:nvPr/>
          </p:nvSpPr>
          <p:spPr bwMode="auto">
            <a:xfrm>
              <a:off x="3543365" y="7438074"/>
              <a:ext cx="1238250" cy="590550"/>
            </a:xfrm>
            <a:custGeom>
              <a:avLst/>
              <a:gdLst>
                <a:gd name="T0" fmla="*/ 1029 w 1342"/>
                <a:gd name="T1" fmla="*/ 198 h 640"/>
                <a:gd name="T2" fmla="*/ 781 w 1342"/>
                <a:gd name="T3" fmla="*/ 388 h 640"/>
                <a:gd name="T4" fmla="*/ 775 w 1342"/>
                <a:gd name="T5" fmla="*/ 384 h 640"/>
                <a:gd name="T6" fmla="*/ 764 w 1342"/>
                <a:gd name="T7" fmla="*/ 380 h 640"/>
                <a:gd name="T8" fmla="*/ 750 w 1342"/>
                <a:gd name="T9" fmla="*/ 378 h 640"/>
                <a:gd name="T10" fmla="*/ 734 w 1342"/>
                <a:gd name="T11" fmla="*/ 377 h 640"/>
                <a:gd name="T12" fmla="*/ 724 w 1342"/>
                <a:gd name="T13" fmla="*/ 379 h 640"/>
                <a:gd name="T14" fmla="*/ 710 w 1342"/>
                <a:gd name="T15" fmla="*/ 383 h 640"/>
                <a:gd name="T16" fmla="*/ 702 w 1342"/>
                <a:gd name="T17" fmla="*/ 387 h 640"/>
                <a:gd name="T18" fmla="*/ 595 w 1342"/>
                <a:gd name="T19" fmla="*/ 304 h 640"/>
                <a:gd name="T20" fmla="*/ 580 w 1342"/>
                <a:gd name="T21" fmla="*/ 259 h 640"/>
                <a:gd name="T22" fmla="*/ 575 w 1342"/>
                <a:gd name="T23" fmla="*/ 252 h 640"/>
                <a:gd name="T24" fmla="*/ 564 w 1342"/>
                <a:gd name="T25" fmla="*/ 242 h 640"/>
                <a:gd name="T26" fmla="*/ 558 w 1342"/>
                <a:gd name="T27" fmla="*/ 238 h 640"/>
                <a:gd name="T28" fmla="*/ 549 w 1342"/>
                <a:gd name="T29" fmla="*/ 232 h 640"/>
                <a:gd name="T30" fmla="*/ 537 w 1342"/>
                <a:gd name="T31" fmla="*/ 227 h 640"/>
                <a:gd name="T32" fmla="*/ 524 w 1342"/>
                <a:gd name="T33" fmla="*/ 225 h 640"/>
                <a:gd name="T34" fmla="*/ 505 w 1342"/>
                <a:gd name="T35" fmla="*/ 224 h 640"/>
                <a:gd name="T36" fmla="*/ 494 w 1342"/>
                <a:gd name="T37" fmla="*/ 226 h 640"/>
                <a:gd name="T38" fmla="*/ 483 w 1342"/>
                <a:gd name="T39" fmla="*/ 230 h 640"/>
                <a:gd name="T40" fmla="*/ 471 w 1342"/>
                <a:gd name="T41" fmla="*/ 235 h 640"/>
                <a:gd name="T42" fmla="*/ 462 w 1342"/>
                <a:gd name="T43" fmla="*/ 241 h 640"/>
                <a:gd name="T44" fmla="*/ 456 w 1342"/>
                <a:gd name="T45" fmla="*/ 246 h 640"/>
                <a:gd name="T46" fmla="*/ 441 w 1342"/>
                <a:gd name="T47" fmla="*/ 265 h 640"/>
                <a:gd name="T48" fmla="*/ 438 w 1342"/>
                <a:gd name="T49" fmla="*/ 272 h 640"/>
                <a:gd name="T50" fmla="*/ 435 w 1342"/>
                <a:gd name="T51" fmla="*/ 278 h 640"/>
                <a:gd name="T52" fmla="*/ 382 w 1342"/>
                <a:gd name="T53" fmla="*/ 320 h 640"/>
                <a:gd name="T54" fmla="*/ 103 w 1342"/>
                <a:gd name="T55" fmla="*/ 514 h 640"/>
                <a:gd name="T56" fmla="*/ 37 w 1342"/>
                <a:gd name="T57" fmla="*/ 640 h 640"/>
                <a:gd name="T58" fmla="*/ 263 w 1342"/>
                <a:gd name="T59" fmla="*/ 483 h 640"/>
                <a:gd name="T60" fmla="*/ 446 w 1342"/>
                <a:gd name="T61" fmla="*/ 355 h 640"/>
                <a:gd name="T62" fmla="*/ 462 w 1342"/>
                <a:gd name="T63" fmla="*/ 372 h 640"/>
                <a:gd name="T64" fmla="*/ 472 w 1342"/>
                <a:gd name="T65" fmla="*/ 378 h 640"/>
                <a:gd name="T66" fmla="*/ 482 w 1342"/>
                <a:gd name="T67" fmla="*/ 383 h 640"/>
                <a:gd name="T68" fmla="*/ 495 w 1342"/>
                <a:gd name="T69" fmla="*/ 387 h 640"/>
                <a:gd name="T70" fmla="*/ 505 w 1342"/>
                <a:gd name="T71" fmla="*/ 389 h 640"/>
                <a:gd name="T72" fmla="*/ 525 w 1342"/>
                <a:gd name="T73" fmla="*/ 388 h 640"/>
                <a:gd name="T74" fmla="*/ 537 w 1342"/>
                <a:gd name="T75" fmla="*/ 386 h 640"/>
                <a:gd name="T76" fmla="*/ 550 w 1342"/>
                <a:gd name="T77" fmla="*/ 380 h 640"/>
                <a:gd name="T78" fmla="*/ 557 w 1342"/>
                <a:gd name="T79" fmla="*/ 376 h 640"/>
                <a:gd name="T80" fmla="*/ 632 w 1342"/>
                <a:gd name="T81" fmla="*/ 416 h 640"/>
                <a:gd name="T82" fmla="*/ 659 w 1342"/>
                <a:gd name="T83" fmla="*/ 450 h 640"/>
                <a:gd name="T84" fmla="*/ 683 w 1342"/>
                <a:gd name="T85" fmla="*/ 518 h 640"/>
                <a:gd name="T86" fmla="*/ 821 w 1342"/>
                <a:gd name="T87" fmla="*/ 483 h 640"/>
                <a:gd name="T88" fmla="*/ 823 w 1342"/>
                <a:gd name="T89" fmla="*/ 450 h 640"/>
                <a:gd name="T90" fmla="*/ 933 w 1342"/>
                <a:gd name="T91" fmla="*/ 354 h 640"/>
                <a:gd name="T92" fmla="*/ 1080 w 1342"/>
                <a:gd name="T93" fmla="*/ 241 h 640"/>
                <a:gd name="T94" fmla="*/ 1256 w 1342"/>
                <a:gd name="T95" fmla="*/ 206 h 640"/>
                <a:gd name="T96" fmla="*/ 1122 w 1342"/>
                <a:gd name="T97" fmla="*/ 31 h 640"/>
                <a:gd name="T98" fmla="*/ 471 w 1342"/>
                <a:gd name="T99" fmla="*/ 307 h 640"/>
                <a:gd name="T100" fmla="*/ 536 w 1342"/>
                <a:gd name="T101" fmla="*/ 272 h 640"/>
                <a:gd name="T102" fmla="*/ 513 w 1342"/>
                <a:gd name="T103" fmla="*/ 348 h 640"/>
                <a:gd name="T104" fmla="*/ 740 w 1342"/>
                <a:gd name="T105" fmla="*/ 501 h 640"/>
                <a:gd name="T106" fmla="*/ 700 w 1342"/>
                <a:gd name="T107" fmla="*/ 460 h 640"/>
                <a:gd name="T108" fmla="*/ 781 w 1342"/>
                <a:gd name="T109" fmla="*/ 471 h 6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342" h="640">
                  <a:moveTo>
                    <a:pt x="1122" y="31"/>
                  </a:moveTo>
                  <a:cubicBezTo>
                    <a:pt x="1168" y="91"/>
                    <a:pt x="1168" y="91"/>
                    <a:pt x="1168" y="91"/>
                  </a:cubicBezTo>
                  <a:cubicBezTo>
                    <a:pt x="1029" y="198"/>
                    <a:pt x="1029" y="198"/>
                    <a:pt x="1029" y="198"/>
                  </a:cubicBezTo>
                  <a:cubicBezTo>
                    <a:pt x="983" y="233"/>
                    <a:pt x="983" y="233"/>
                    <a:pt x="983" y="233"/>
                  </a:cubicBezTo>
                  <a:cubicBezTo>
                    <a:pt x="932" y="272"/>
                    <a:pt x="932" y="272"/>
                    <a:pt x="932" y="272"/>
                  </a:cubicBezTo>
                  <a:cubicBezTo>
                    <a:pt x="781" y="388"/>
                    <a:pt x="781" y="388"/>
                    <a:pt x="781" y="388"/>
                  </a:cubicBezTo>
                  <a:cubicBezTo>
                    <a:pt x="781" y="388"/>
                    <a:pt x="781" y="388"/>
                    <a:pt x="781" y="388"/>
                  </a:cubicBezTo>
                  <a:cubicBezTo>
                    <a:pt x="780" y="387"/>
                    <a:pt x="780" y="386"/>
                    <a:pt x="779" y="386"/>
                  </a:cubicBezTo>
                  <a:cubicBezTo>
                    <a:pt x="777" y="385"/>
                    <a:pt x="776" y="385"/>
                    <a:pt x="775" y="384"/>
                  </a:cubicBezTo>
                  <a:cubicBezTo>
                    <a:pt x="774" y="384"/>
                    <a:pt x="773" y="384"/>
                    <a:pt x="772" y="383"/>
                  </a:cubicBezTo>
                  <a:cubicBezTo>
                    <a:pt x="771" y="382"/>
                    <a:pt x="769" y="382"/>
                    <a:pt x="767" y="381"/>
                  </a:cubicBezTo>
                  <a:cubicBezTo>
                    <a:pt x="766" y="381"/>
                    <a:pt x="765" y="381"/>
                    <a:pt x="764" y="380"/>
                  </a:cubicBezTo>
                  <a:cubicBezTo>
                    <a:pt x="762" y="380"/>
                    <a:pt x="761" y="379"/>
                    <a:pt x="759" y="379"/>
                  </a:cubicBezTo>
                  <a:cubicBezTo>
                    <a:pt x="758" y="379"/>
                    <a:pt x="758" y="379"/>
                    <a:pt x="757" y="379"/>
                  </a:cubicBezTo>
                  <a:cubicBezTo>
                    <a:pt x="755" y="378"/>
                    <a:pt x="753" y="378"/>
                    <a:pt x="750" y="378"/>
                  </a:cubicBezTo>
                  <a:cubicBezTo>
                    <a:pt x="750" y="377"/>
                    <a:pt x="749" y="377"/>
                    <a:pt x="749" y="377"/>
                  </a:cubicBezTo>
                  <a:cubicBezTo>
                    <a:pt x="746" y="377"/>
                    <a:pt x="744" y="377"/>
                    <a:pt x="741" y="377"/>
                  </a:cubicBezTo>
                  <a:cubicBezTo>
                    <a:pt x="739" y="377"/>
                    <a:pt x="736" y="377"/>
                    <a:pt x="734" y="377"/>
                  </a:cubicBezTo>
                  <a:cubicBezTo>
                    <a:pt x="733" y="377"/>
                    <a:pt x="732" y="377"/>
                    <a:pt x="732" y="378"/>
                  </a:cubicBezTo>
                  <a:cubicBezTo>
                    <a:pt x="730" y="378"/>
                    <a:pt x="727" y="378"/>
                    <a:pt x="725" y="379"/>
                  </a:cubicBezTo>
                  <a:cubicBezTo>
                    <a:pt x="724" y="379"/>
                    <a:pt x="724" y="379"/>
                    <a:pt x="724" y="379"/>
                  </a:cubicBezTo>
                  <a:cubicBezTo>
                    <a:pt x="721" y="379"/>
                    <a:pt x="719" y="380"/>
                    <a:pt x="717" y="380"/>
                  </a:cubicBezTo>
                  <a:cubicBezTo>
                    <a:pt x="717" y="381"/>
                    <a:pt x="717" y="381"/>
                    <a:pt x="716" y="381"/>
                  </a:cubicBezTo>
                  <a:cubicBezTo>
                    <a:pt x="714" y="382"/>
                    <a:pt x="712" y="382"/>
                    <a:pt x="710" y="383"/>
                  </a:cubicBezTo>
                  <a:cubicBezTo>
                    <a:pt x="709" y="383"/>
                    <a:pt x="709" y="384"/>
                    <a:pt x="708" y="384"/>
                  </a:cubicBezTo>
                  <a:cubicBezTo>
                    <a:pt x="706" y="385"/>
                    <a:pt x="704" y="386"/>
                    <a:pt x="702" y="387"/>
                  </a:cubicBezTo>
                  <a:cubicBezTo>
                    <a:pt x="702" y="387"/>
                    <a:pt x="702" y="387"/>
                    <a:pt x="702" y="387"/>
                  </a:cubicBezTo>
                  <a:cubicBezTo>
                    <a:pt x="683" y="372"/>
                    <a:pt x="683" y="372"/>
                    <a:pt x="683" y="372"/>
                  </a:cubicBezTo>
                  <a:cubicBezTo>
                    <a:pt x="632" y="333"/>
                    <a:pt x="632" y="333"/>
                    <a:pt x="632" y="333"/>
                  </a:cubicBezTo>
                  <a:cubicBezTo>
                    <a:pt x="595" y="304"/>
                    <a:pt x="595" y="304"/>
                    <a:pt x="595" y="304"/>
                  </a:cubicBezTo>
                  <a:cubicBezTo>
                    <a:pt x="595" y="304"/>
                    <a:pt x="595" y="304"/>
                    <a:pt x="595" y="304"/>
                  </a:cubicBezTo>
                  <a:cubicBezTo>
                    <a:pt x="595" y="292"/>
                    <a:pt x="592" y="282"/>
                    <a:pt x="588" y="272"/>
                  </a:cubicBezTo>
                  <a:cubicBezTo>
                    <a:pt x="586" y="268"/>
                    <a:pt x="583" y="263"/>
                    <a:pt x="580" y="259"/>
                  </a:cubicBezTo>
                  <a:cubicBezTo>
                    <a:pt x="580" y="259"/>
                    <a:pt x="580" y="259"/>
                    <a:pt x="580" y="259"/>
                  </a:cubicBezTo>
                  <a:cubicBezTo>
                    <a:pt x="579" y="257"/>
                    <a:pt x="577" y="255"/>
                    <a:pt x="575" y="253"/>
                  </a:cubicBezTo>
                  <a:cubicBezTo>
                    <a:pt x="575" y="253"/>
                    <a:pt x="575" y="253"/>
                    <a:pt x="575" y="252"/>
                  </a:cubicBezTo>
                  <a:cubicBezTo>
                    <a:pt x="573" y="251"/>
                    <a:pt x="572" y="249"/>
                    <a:pt x="570" y="247"/>
                  </a:cubicBezTo>
                  <a:cubicBezTo>
                    <a:pt x="570" y="247"/>
                    <a:pt x="570" y="247"/>
                    <a:pt x="569" y="246"/>
                  </a:cubicBezTo>
                  <a:cubicBezTo>
                    <a:pt x="568" y="245"/>
                    <a:pt x="566" y="243"/>
                    <a:pt x="564" y="242"/>
                  </a:cubicBezTo>
                  <a:cubicBezTo>
                    <a:pt x="564" y="242"/>
                    <a:pt x="564" y="242"/>
                    <a:pt x="564" y="241"/>
                  </a:cubicBezTo>
                  <a:cubicBezTo>
                    <a:pt x="563" y="241"/>
                    <a:pt x="563" y="241"/>
                    <a:pt x="563" y="241"/>
                  </a:cubicBezTo>
                  <a:cubicBezTo>
                    <a:pt x="561" y="240"/>
                    <a:pt x="560" y="239"/>
                    <a:pt x="558" y="238"/>
                  </a:cubicBezTo>
                  <a:cubicBezTo>
                    <a:pt x="558" y="237"/>
                    <a:pt x="557" y="237"/>
                    <a:pt x="556" y="236"/>
                  </a:cubicBezTo>
                  <a:cubicBezTo>
                    <a:pt x="555" y="235"/>
                    <a:pt x="553" y="234"/>
                    <a:pt x="552" y="234"/>
                  </a:cubicBezTo>
                  <a:cubicBezTo>
                    <a:pt x="551" y="233"/>
                    <a:pt x="550" y="233"/>
                    <a:pt x="549" y="232"/>
                  </a:cubicBezTo>
                  <a:cubicBezTo>
                    <a:pt x="547" y="232"/>
                    <a:pt x="546" y="231"/>
                    <a:pt x="544" y="230"/>
                  </a:cubicBezTo>
                  <a:cubicBezTo>
                    <a:pt x="543" y="230"/>
                    <a:pt x="542" y="229"/>
                    <a:pt x="541" y="229"/>
                  </a:cubicBezTo>
                  <a:cubicBezTo>
                    <a:pt x="540" y="228"/>
                    <a:pt x="538" y="228"/>
                    <a:pt x="537" y="227"/>
                  </a:cubicBezTo>
                  <a:cubicBezTo>
                    <a:pt x="536" y="227"/>
                    <a:pt x="534" y="227"/>
                    <a:pt x="533" y="226"/>
                  </a:cubicBezTo>
                  <a:cubicBezTo>
                    <a:pt x="532" y="226"/>
                    <a:pt x="530" y="226"/>
                    <a:pt x="529" y="225"/>
                  </a:cubicBezTo>
                  <a:cubicBezTo>
                    <a:pt x="527" y="225"/>
                    <a:pt x="526" y="225"/>
                    <a:pt x="524" y="225"/>
                  </a:cubicBezTo>
                  <a:cubicBezTo>
                    <a:pt x="523" y="225"/>
                    <a:pt x="522" y="224"/>
                    <a:pt x="521" y="224"/>
                  </a:cubicBezTo>
                  <a:cubicBezTo>
                    <a:pt x="518" y="224"/>
                    <a:pt x="516" y="224"/>
                    <a:pt x="513" y="224"/>
                  </a:cubicBezTo>
                  <a:cubicBezTo>
                    <a:pt x="510" y="224"/>
                    <a:pt x="508" y="224"/>
                    <a:pt x="505" y="224"/>
                  </a:cubicBezTo>
                  <a:cubicBezTo>
                    <a:pt x="504" y="224"/>
                    <a:pt x="503" y="224"/>
                    <a:pt x="502" y="224"/>
                  </a:cubicBezTo>
                  <a:cubicBezTo>
                    <a:pt x="501" y="225"/>
                    <a:pt x="499" y="225"/>
                    <a:pt x="497" y="225"/>
                  </a:cubicBezTo>
                  <a:cubicBezTo>
                    <a:pt x="496" y="225"/>
                    <a:pt x="495" y="226"/>
                    <a:pt x="494" y="226"/>
                  </a:cubicBezTo>
                  <a:cubicBezTo>
                    <a:pt x="493" y="226"/>
                    <a:pt x="491" y="227"/>
                    <a:pt x="490" y="227"/>
                  </a:cubicBezTo>
                  <a:cubicBezTo>
                    <a:pt x="489" y="227"/>
                    <a:pt x="488" y="228"/>
                    <a:pt x="487" y="228"/>
                  </a:cubicBezTo>
                  <a:cubicBezTo>
                    <a:pt x="486" y="228"/>
                    <a:pt x="484" y="229"/>
                    <a:pt x="483" y="230"/>
                  </a:cubicBezTo>
                  <a:cubicBezTo>
                    <a:pt x="482" y="230"/>
                    <a:pt x="481" y="230"/>
                    <a:pt x="480" y="231"/>
                  </a:cubicBezTo>
                  <a:cubicBezTo>
                    <a:pt x="478" y="231"/>
                    <a:pt x="476" y="232"/>
                    <a:pt x="474" y="234"/>
                  </a:cubicBezTo>
                  <a:cubicBezTo>
                    <a:pt x="473" y="234"/>
                    <a:pt x="472" y="235"/>
                    <a:pt x="471" y="235"/>
                  </a:cubicBezTo>
                  <a:cubicBezTo>
                    <a:pt x="470" y="236"/>
                    <a:pt x="469" y="237"/>
                    <a:pt x="467" y="237"/>
                  </a:cubicBezTo>
                  <a:cubicBezTo>
                    <a:pt x="466" y="238"/>
                    <a:pt x="465" y="239"/>
                    <a:pt x="464" y="240"/>
                  </a:cubicBezTo>
                  <a:cubicBezTo>
                    <a:pt x="463" y="240"/>
                    <a:pt x="463" y="241"/>
                    <a:pt x="462" y="241"/>
                  </a:cubicBezTo>
                  <a:cubicBezTo>
                    <a:pt x="462" y="242"/>
                    <a:pt x="462" y="242"/>
                    <a:pt x="462" y="242"/>
                  </a:cubicBezTo>
                  <a:cubicBezTo>
                    <a:pt x="461" y="242"/>
                    <a:pt x="460" y="243"/>
                    <a:pt x="458" y="244"/>
                  </a:cubicBezTo>
                  <a:cubicBezTo>
                    <a:pt x="458" y="245"/>
                    <a:pt x="457" y="245"/>
                    <a:pt x="456" y="246"/>
                  </a:cubicBezTo>
                  <a:cubicBezTo>
                    <a:pt x="455" y="247"/>
                    <a:pt x="454" y="248"/>
                    <a:pt x="453" y="249"/>
                  </a:cubicBezTo>
                  <a:cubicBezTo>
                    <a:pt x="453" y="250"/>
                    <a:pt x="452" y="250"/>
                    <a:pt x="452" y="251"/>
                  </a:cubicBezTo>
                  <a:cubicBezTo>
                    <a:pt x="448" y="255"/>
                    <a:pt x="444" y="260"/>
                    <a:pt x="441" y="265"/>
                  </a:cubicBezTo>
                  <a:cubicBezTo>
                    <a:pt x="441" y="265"/>
                    <a:pt x="441" y="265"/>
                    <a:pt x="441" y="266"/>
                  </a:cubicBezTo>
                  <a:cubicBezTo>
                    <a:pt x="440" y="267"/>
                    <a:pt x="439" y="269"/>
                    <a:pt x="438" y="270"/>
                  </a:cubicBezTo>
                  <a:cubicBezTo>
                    <a:pt x="438" y="271"/>
                    <a:pt x="438" y="271"/>
                    <a:pt x="438" y="272"/>
                  </a:cubicBezTo>
                  <a:cubicBezTo>
                    <a:pt x="438" y="272"/>
                    <a:pt x="437" y="272"/>
                    <a:pt x="437" y="272"/>
                  </a:cubicBezTo>
                  <a:cubicBezTo>
                    <a:pt x="437" y="274"/>
                    <a:pt x="436" y="275"/>
                    <a:pt x="436" y="277"/>
                  </a:cubicBezTo>
                  <a:cubicBezTo>
                    <a:pt x="435" y="277"/>
                    <a:pt x="435" y="278"/>
                    <a:pt x="435" y="278"/>
                  </a:cubicBezTo>
                  <a:cubicBezTo>
                    <a:pt x="434" y="280"/>
                    <a:pt x="434" y="282"/>
                    <a:pt x="433" y="284"/>
                  </a:cubicBezTo>
                  <a:cubicBezTo>
                    <a:pt x="433" y="284"/>
                    <a:pt x="433" y="284"/>
                    <a:pt x="433" y="284"/>
                  </a:cubicBezTo>
                  <a:cubicBezTo>
                    <a:pt x="382" y="320"/>
                    <a:pt x="382" y="320"/>
                    <a:pt x="382" y="320"/>
                  </a:cubicBezTo>
                  <a:cubicBezTo>
                    <a:pt x="332" y="355"/>
                    <a:pt x="332" y="355"/>
                    <a:pt x="332" y="355"/>
                  </a:cubicBezTo>
                  <a:cubicBezTo>
                    <a:pt x="147" y="483"/>
                    <a:pt x="147" y="483"/>
                    <a:pt x="147" y="483"/>
                  </a:cubicBezTo>
                  <a:cubicBezTo>
                    <a:pt x="103" y="514"/>
                    <a:pt x="103" y="514"/>
                    <a:pt x="103" y="514"/>
                  </a:cubicBezTo>
                  <a:cubicBezTo>
                    <a:pt x="81" y="529"/>
                    <a:pt x="81" y="529"/>
                    <a:pt x="81" y="529"/>
                  </a:cubicBezTo>
                  <a:cubicBezTo>
                    <a:pt x="0" y="586"/>
                    <a:pt x="0" y="586"/>
                    <a:pt x="0" y="586"/>
                  </a:cubicBezTo>
                  <a:cubicBezTo>
                    <a:pt x="37" y="640"/>
                    <a:pt x="37" y="640"/>
                    <a:pt x="37" y="640"/>
                  </a:cubicBezTo>
                  <a:cubicBezTo>
                    <a:pt x="81" y="609"/>
                    <a:pt x="81" y="609"/>
                    <a:pt x="81" y="609"/>
                  </a:cubicBezTo>
                  <a:cubicBezTo>
                    <a:pt x="218" y="514"/>
                    <a:pt x="218" y="514"/>
                    <a:pt x="218" y="514"/>
                  </a:cubicBezTo>
                  <a:cubicBezTo>
                    <a:pt x="263" y="483"/>
                    <a:pt x="263" y="483"/>
                    <a:pt x="263" y="483"/>
                  </a:cubicBezTo>
                  <a:cubicBezTo>
                    <a:pt x="332" y="435"/>
                    <a:pt x="332" y="435"/>
                    <a:pt x="332" y="435"/>
                  </a:cubicBezTo>
                  <a:cubicBezTo>
                    <a:pt x="382" y="400"/>
                    <a:pt x="382" y="400"/>
                    <a:pt x="382" y="400"/>
                  </a:cubicBezTo>
                  <a:cubicBezTo>
                    <a:pt x="446" y="355"/>
                    <a:pt x="446" y="355"/>
                    <a:pt x="446" y="355"/>
                  </a:cubicBezTo>
                  <a:cubicBezTo>
                    <a:pt x="448" y="358"/>
                    <a:pt x="450" y="360"/>
                    <a:pt x="452" y="362"/>
                  </a:cubicBezTo>
                  <a:cubicBezTo>
                    <a:pt x="452" y="362"/>
                    <a:pt x="452" y="363"/>
                    <a:pt x="452" y="363"/>
                  </a:cubicBezTo>
                  <a:cubicBezTo>
                    <a:pt x="455" y="366"/>
                    <a:pt x="458" y="369"/>
                    <a:pt x="462" y="372"/>
                  </a:cubicBezTo>
                  <a:cubicBezTo>
                    <a:pt x="463" y="372"/>
                    <a:pt x="463" y="373"/>
                    <a:pt x="464" y="373"/>
                  </a:cubicBezTo>
                  <a:cubicBezTo>
                    <a:pt x="465" y="374"/>
                    <a:pt x="467" y="376"/>
                    <a:pt x="469" y="377"/>
                  </a:cubicBezTo>
                  <a:cubicBezTo>
                    <a:pt x="470" y="377"/>
                    <a:pt x="471" y="378"/>
                    <a:pt x="472" y="378"/>
                  </a:cubicBezTo>
                  <a:cubicBezTo>
                    <a:pt x="472" y="379"/>
                    <a:pt x="473" y="379"/>
                    <a:pt x="474" y="380"/>
                  </a:cubicBezTo>
                  <a:cubicBezTo>
                    <a:pt x="476" y="381"/>
                    <a:pt x="478" y="382"/>
                    <a:pt x="480" y="382"/>
                  </a:cubicBezTo>
                  <a:cubicBezTo>
                    <a:pt x="480" y="383"/>
                    <a:pt x="481" y="383"/>
                    <a:pt x="482" y="383"/>
                  </a:cubicBezTo>
                  <a:cubicBezTo>
                    <a:pt x="484" y="384"/>
                    <a:pt x="486" y="385"/>
                    <a:pt x="487" y="385"/>
                  </a:cubicBezTo>
                  <a:cubicBezTo>
                    <a:pt x="488" y="386"/>
                    <a:pt x="488" y="386"/>
                    <a:pt x="489" y="386"/>
                  </a:cubicBezTo>
                  <a:cubicBezTo>
                    <a:pt x="491" y="386"/>
                    <a:pt x="493" y="387"/>
                    <a:pt x="495" y="387"/>
                  </a:cubicBezTo>
                  <a:cubicBezTo>
                    <a:pt x="496" y="388"/>
                    <a:pt x="496" y="388"/>
                    <a:pt x="497" y="388"/>
                  </a:cubicBezTo>
                  <a:cubicBezTo>
                    <a:pt x="499" y="388"/>
                    <a:pt x="501" y="389"/>
                    <a:pt x="504" y="389"/>
                  </a:cubicBezTo>
                  <a:cubicBezTo>
                    <a:pt x="504" y="389"/>
                    <a:pt x="505" y="389"/>
                    <a:pt x="505" y="389"/>
                  </a:cubicBezTo>
                  <a:cubicBezTo>
                    <a:pt x="508" y="389"/>
                    <a:pt x="510" y="389"/>
                    <a:pt x="513" y="389"/>
                  </a:cubicBezTo>
                  <a:cubicBezTo>
                    <a:pt x="516" y="389"/>
                    <a:pt x="518" y="389"/>
                    <a:pt x="521" y="389"/>
                  </a:cubicBezTo>
                  <a:cubicBezTo>
                    <a:pt x="522" y="389"/>
                    <a:pt x="524" y="389"/>
                    <a:pt x="525" y="388"/>
                  </a:cubicBezTo>
                  <a:cubicBezTo>
                    <a:pt x="526" y="388"/>
                    <a:pt x="528" y="388"/>
                    <a:pt x="529" y="388"/>
                  </a:cubicBezTo>
                  <a:cubicBezTo>
                    <a:pt x="531" y="387"/>
                    <a:pt x="532" y="387"/>
                    <a:pt x="534" y="386"/>
                  </a:cubicBezTo>
                  <a:cubicBezTo>
                    <a:pt x="535" y="386"/>
                    <a:pt x="536" y="386"/>
                    <a:pt x="537" y="386"/>
                  </a:cubicBezTo>
                  <a:cubicBezTo>
                    <a:pt x="539" y="385"/>
                    <a:pt x="541" y="384"/>
                    <a:pt x="543" y="384"/>
                  </a:cubicBezTo>
                  <a:cubicBezTo>
                    <a:pt x="543" y="384"/>
                    <a:pt x="543" y="383"/>
                    <a:pt x="544" y="383"/>
                  </a:cubicBezTo>
                  <a:cubicBezTo>
                    <a:pt x="546" y="382"/>
                    <a:pt x="548" y="381"/>
                    <a:pt x="550" y="380"/>
                  </a:cubicBezTo>
                  <a:cubicBezTo>
                    <a:pt x="550" y="380"/>
                    <a:pt x="551" y="380"/>
                    <a:pt x="551" y="380"/>
                  </a:cubicBezTo>
                  <a:cubicBezTo>
                    <a:pt x="553" y="379"/>
                    <a:pt x="555" y="378"/>
                    <a:pt x="557" y="376"/>
                  </a:cubicBezTo>
                  <a:cubicBezTo>
                    <a:pt x="557" y="376"/>
                    <a:pt x="557" y="376"/>
                    <a:pt x="557" y="376"/>
                  </a:cubicBezTo>
                  <a:cubicBezTo>
                    <a:pt x="562" y="373"/>
                    <a:pt x="566" y="370"/>
                    <a:pt x="569" y="367"/>
                  </a:cubicBezTo>
                  <a:cubicBezTo>
                    <a:pt x="569" y="367"/>
                    <a:pt x="569" y="367"/>
                    <a:pt x="569" y="367"/>
                  </a:cubicBezTo>
                  <a:cubicBezTo>
                    <a:pt x="632" y="416"/>
                    <a:pt x="632" y="416"/>
                    <a:pt x="632" y="416"/>
                  </a:cubicBezTo>
                  <a:cubicBezTo>
                    <a:pt x="661" y="439"/>
                    <a:pt x="661" y="439"/>
                    <a:pt x="661" y="439"/>
                  </a:cubicBezTo>
                  <a:cubicBezTo>
                    <a:pt x="660" y="441"/>
                    <a:pt x="660" y="444"/>
                    <a:pt x="659" y="447"/>
                  </a:cubicBezTo>
                  <a:cubicBezTo>
                    <a:pt x="659" y="448"/>
                    <a:pt x="659" y="449"/>
                    <a:pt x="659" y="450"/>
                  </a:cubicBezTo>
                  <a:cubicBezTo>
                    <a:pt x="659" y="451"/>
                    <a:pt x="659" y="452"/>
                    <a:pt x="659" y="453"/>
                  </a:cubicBezTo>
                  <a:cubicBezTo>
                    <a:pt x="658" y="455"/>
                    <a:pt x="658" y="457"/>
                    <a:pt x="658" y="460"/>
                  </a:cubicBezTo>
                  <a:cubicBezTo>
                    <a:pt x="658" y="483"/>
                    <a:pt x="668" y="503"/>
                    <a:pt x="683" y="518"/>
                  </a:cubicBezTo>
                  <a:cubicBezTo>
                    <a:pt x="698" y="533"/>
                    <a:pt x="718" y="543"/>
                    <a:pt x="741" y="543"/>
                  </a:cubicBezTo>
                  <a:cubicBezTo>
                    <a:pt x="766" y="543"/>
                    <a:pt x="788" y="531"/>
                    <a:pt x="804" y="514"/>
                  </a:cubicBezTo>
                  <a:cubicBezTo>
                    <a:pt x="811" y="505"/>
                    <a:pt x="817" y="494"/>
                    <a:pt x="821" y="483"/>
                  </a:cubicBezTo>
                  <a:cubicBezTo>
                    <a:pt x="823" y="476"/>
                    <a:pt x="824" y="468"/>
                    <a:pt x="824" y="460"/>
                  </a:cubicBezTo>
                  <a:cubicBezTo>
                    <a:pt x="824" y="457"/>
                    <a:pt x="824" y="455"/>
                    <a:pt x="824" y="453"/>
                  </a:cubicBezTo>
                  <a:cubicBezTo>
                    <a:pt x="824" y="452"/>
                    <a:pt x="823" y="451"/>
                    <a:pt x="823" y="450"/>
                  </a:cubicBezTo>
                  <a:cubicBezTo>
                    <a:pt x="823" y="449"/>
                    <a:pt x="823" y="448"/>
                    <a:pt x="823" y="447"/>
                  </a:cubicBezTo>
                  <a:cubicBezTo>
                    <a:pt x="823" y="445"/>
                    <a:pt x="822" y="442"/>
                    <a:pt x="821" y="440"/>
                  </a:cubicBezTo>
                  <a:cubicBezTo>
                    <a:pt x="933" y="354"/>
                    <a:pt x="933" y="354"/>
                    <a:pt x="933" y="354"/>
                  </a:cubicBezTo>
                  <a:cubicBezTo>
                    <a:pt x="983" y="316"/>
                    <a:pt x="983" y="316"/>
                    <a:pt x="983" y="316"/>
                  </a:cubicBezTo>
                  <a:cubicBezTo>
                    <a:pt x="1040" y="272"/>
                    <a:pt x="1040" y="272"/>
                    <a:pt x="1040" y="272"/>
                  </a:cubicBezTo>
                  <a:cubicBezTo>
                    <a:pt x="1080" y="241"/>
                    <a:pt x="1080" y="241"/>
                    <a:pt x="1080" y="241"/>
                  </a:cubicBezTo>
                  <a:cubicBezTo>
                    <a:pt x="1208" y="143"/>
                    <a:pt x="1208" y="143"/>
                    <a:pt x="1208" y="143"/>
                  </a:cubicBezTo>
                  <a:cubicBezTo>
                    <a:pt x="1234" y="177"/>
                    <a:pt x="1234" y="177"/>
                    <a:pt x="1234" y="177"/>
                  </a:cubicBezTo>
                  <a:cubicBezTo>
                    <a:pt x="1256" y="206"/>
                    <a:pt x="1256" y="206"/>
                    <a:pt x="1256" y="206"/>
                  </a:cubicBezTo>
                  <a:cubicBezTo>
                    <a:pt x="1342" y="0"/>
                    <a:pt x="1342" y="0"/>
                    <a:pt x="1342" y="0"/>
                  </a:cubicBezTo>
                  <a:cubicBezTo>
                    <a:pt x="1121" y="29"/>
                    <a:pt x="1121" y="29"/>
                    <a:pt x="1121" y="29"/>
                  </a:cubicBezTo>
                  <a:lnTo>
                    <a:pt x="1122" y="31"/>
                  </a:lnTo>
                  <a:close/>
                  <a:moveTo>
                    <a:pt x="513" y="348"/>
                  </a:moveTo>
                  <a:cubicBezTo>
                    <a:pt x="499" y="348"/>
                    <a:pt x="487" y="341"/>
                    <a:pt x="480" y="331"/>
                  </a:cubicBezTo>
                  <a:cubicBezTo>
                    <a:pt x="475" y="325"/>
                    <a:pt x="471" y="316"/>
                    <a:pt x="471" y="307"/>
                  </a:cubicBezTo>
                  <a:cubicBezTo>
                    <a:pt x="471" y="292"/>
                    <a:pt x="479" y="280"/>
                    <a:pt x="490" y="272"/>
                  </a:cubicBezTo>
                  <a:cubicBezTo>
                    <a:pt x="496" y="268"/>
                    <a:pt x="504" y="265"/>
                    <a:pt x="513" y="265"/>
                  </a:cubicBezTo>
                  <a:cubicBezTo>
                    <a:pt x="521" y="265"/>
                    <a:pt x="529" y="268"/>
                    <a:pt x="536" y="272"/>
                  </a:cubicBezTo>
                  <a:cubicBezTo>
                    <a:pt x="547" y="280"/>
                    <a:pt x="554" y="292"/>
                    <a:pt x="554" y="307"/>
                  </a:cubicBezTo>
                  <a:cubicBezTo>
                    <a:pt x="554" y="321"/>
                    <a:pt x="547" y="333"/>
                    <a:pt x="536" y="340"/>
                  </a:cubicBezTo>
                  <a:cubicBezTo>
                    <a:pt x="529" y="345"/>
                    <a:pt x="521" y="348"/>
                    <a:pt x="513" y="348"/>
                  </a:cubicBezTo>
                  <a:close/>
                  <a:moveTo>
                    <a:pt x="741" y="501"/>
                  </a:moveTo>
                  <a:cubicBezTo>
                    <a:pt x="741" y="501"/>
                    <a:pt x="741" y="501"/>
                    <a:pt x="741" y="501"/>
                  </a:cubicBezTo>
                  <a:cubicBezTo>
                    <a:pt x="741" y="501"/>
                    <a:pt x="741" y="501"/>
                    <a:pt x="740" y="501"/>
                  </a:cubicBezTo>
                  <a:cubicBezTo>
                    <a:pt x="726" y="501"/>
                    <a:pt x="714" y="494"/>
                    <a:pt x="707" y="483"/>
                  </a:cubicBezTo>
                  <a:cubicBezTo>
                    <a:pt x="704" y="479"/>
                    <a:pt x="702" y="475"/>
                    <a:pt x="701" y="470"/>
                  </a:cubicBezTo>
                  <a:cubicBezTo>
                    <a:pt x="700" y="467"/>
                    <a:pt x="700" y="463"/>
                    <a:pt x="700" y="460"/>
                  </a:cubicBezTo>
                  <a:cubicBezTo>
                    <a:pt x="700" y="437"/>
                    <a:pt x="718" y="419"/>
                    <a:pt x="741" y="419"/>
                  </a:cubicBezTo>
                  <a:cubicBezTo>
                    <a:pt x="764" y="419"/>
                    <a:pt x="782" y="437"/>
                    <a:pt x="782" y="460"/>
                  </a:cubicBezTo>
                  <a:cubicBezTo>
                    <a:pt x="782" y="464"/>
                    <a:pt x="782" y="467"/>
                    <a:pt x="781" y="471"/>
                  </a:cubicBezTo>
                  <a:cubicBezTo>
                    <a:pt x="779" y="475"/>
                    <a:pt x="778" y="479"/>
                    <a:pt x="775" y="483"/>
                  </a:cubicBezTo>
                  <a:cubicBezTo>
                    <a:pt x="768" y="494"/>
                    <a:pt x="755" y="501"/>
                    <a:pt x="741" y="50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238" name="Rectangle 160"/>
          <p:cNvSpPr/>
          <p:nvPr/>
        </p:nvSpPr>
        <p:spPr bwMode="auto">
          <a:xfrm>
            <a:off x="999799" y="3741950"/>
            <a:ext cx="1982520" cy="36576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36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Segoe UI Light" panose="020B0502040204020203" pitchFamily="34" charset="0"/>
            </a:endParaRPr>
          </a:p>
          <a:p>
            <a:pPr marL="0" marR="0" lvl="0" indent="0" defTabSz="91436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Segoe UI Light" panose="020B0502040204020203" pitchFamily="34" charset="0"/>
              </a:rPr>
              <a:t>Excel files</a:t>
            </a:r>
          </a:p>
          <a:p>
            <a:pPr marL="0" marR="0" lvl="0" indent="0" defTabSz="91436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9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Segoe UI Light" panose="020B0502040204020203" pitchFamily="34" charset="0"/>
              </a:rPr>
              <a:t>Workbook data / data models</a:t>
            </a:r>
          </a:p>
          <a:p>
            <a:pPr marL="0" marR="0" lvl="0" indent="0" defTabSz="91436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Segoe UI Light" panose="020B0502040204020203" pitchFamily="34" charset="0"/>
            </a:endParaRPr>
          </a:p>
        </p:txBody>
      </p:sp>
      <p:sp>
        <p:nvSpPr>
          <p:cNvPr id="239" name="Oval 162"/>
          <p:cNvSpPr/>
          <p:nvPr/>
        </p:nvSpPr>
        <p:spPr bwMode="auto">
          <a:xfrm>
            <a:off x="644325" y="3741950"/>
            <a:ext cx="365760" cy="365760"/>
          </a:xfrm>
          <a:prstGeom prst="ellipse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240" name="Straight Connector 239"/>
          <p:cNvCxnSpPr/>
          <p:nvPr/>
        </p:nvCxnSpPr>
        <p:spPr>
          <a:xfrm>
            <a:off x="999799" y="4156925"/>
            <a:ext cx="1891470" cy="0"/>
          </a:xfrm>
          <a:prstGeom prst="line">
            <a:avLst/>
          </a:prstGeom>
          <a:ln w="28575">
            <a:solidFill>
              <a:schemeClr val="tx1"/>
            </a:solidFill>
            <a:prstDash val="sysDot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1" name="Oval 162"/>
          <p:cNvSpPr/>
          <p:nvPr/>
        </p:nvSpPr>
        <p:spPr bwMode="auto">
          <a:xfrm>
            <a:off x="644325" y="4250501"/>
            <a:ext cx="365760" cy="365760"/>
          </a:xfrm>
          <a:prstGeom prst="ellipse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42" name="Rectangle 160"/>
          <p:cNvSpPr/>
          <p:nvPr/>
        </p:nvSpPr>
        <p:spPr bwMode="auto">
          <a:xfrm>
            <a:off x="999799" y="4250501"/>
            <a:ext cx="1982520" cy="36576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36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Segoe UI Light" panose="020B0502040204020203" pitchFamily="34" charset="0"/>
              </a:rPr>
              <a:t>Power BI Desktop files</a:t>
            </a:r>
          </a:p>
          <a:p>
            <a:pPr marL="0" marR="0" lvl="0" indent="0" defTabSz="91436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9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Segoe UI Light" panose="020B0502040204020203" pitchFamily="34" charset="0"/>
              </a:rPr>
              <a:t>Data from files, databases, Azure, and other sources</a:t>
            </a:r>
          </a:p>
        </p:txBody>
      </p:sp>
      <p:sp>
        <p:nvSpPr>
          <p:cNvPr id="243" name="Isosceles Triangle 153"/>
          <p:cNvSpPr/>
          <p:nvPr/>
        </p:nvSpPr>
        <p:spPr bwMode="auto">
          <a:xfrm rot="5400000">
            <a:off x="1882570" y="2967251"/>
            <a:ext cx="2964025" cy="333997"/>
          </a:xfrm>
          <a:prstGeom prst="triangle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36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1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Segoe UI Light" panose="020B0502040204020203" pitchFamily="34" charset="0"/>
            </a:endParaRPr>
          </a:p>
        </p:txBody>
      </p:sp>
      <p:pic>
        <p:nvPicPr>
          <p:cNvPr id="244" name="Picture 243"/>
          <p:cNvPicPr>
            <a:picLocks noChangeAspect="1"/>
          </p:cNvPicPr>
          <p:nvPr/>
        </p:nvPicPr>
        <p:blipFill>
          <a:blip r:embed="rId5" cstate="print">
            <a:biLevel thresh="7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aintBrus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525" y="3811200"/>
            <a:ext cx="240145" cy="240145"/>
          </a:xfrm>
          <a:prstGeom prst="rect">
            <a:avLst/>
          </a:prstGeom>
          <a:solidFill>
            <a:srgbClr val="EDC30D"/>
          </a:solidFill>
        </p:spPr>
      </p:pic>
      <p:pic>
        <p:nvPicPr>
          <p:cNvPr id="245" name="Picture 244"/>
          <p:cNvPicPr>
            <a:picLocks noChangeAspect="1"/>
          </p:cNvPicPr>
          <p:nvPr/>
        </p:nvPicPr>
        <p:blipFill rotWithShape="1">
          <a:blip r:embed="rId7"/>
          <a:srcRect l="6503" t="21287" r="74698" b="20220"/>
          <a:stretch/>
        </p:blipFill>
        <p:spPr>
          <a:xfrm>
            <a:off x="724230" y="4316151"/>
            <a:ext cx="228600" cy="231962"/>
          </a:xfrm>
          <a:prstGeom prst="rect">
            <a:avLst/>
          </a:prstGeom>
        </p:spPr>
      </p:pic>
      <p:pic>
        <p:nvPicPr>
          <p:cNvPr id="246" name="Picture 245"/>
          <p:cNvPicPr>
            <a:picLocks noChangeAspect="1"/>
          </p:cNvPicPr>
          <p:nvPr/>
        </p:nvPicPr>
        <p:blipFill rotWithShape="1">
          <a:blip r:embed="rId7">
            <a:biLevel thresh="25000"/>
          </a:blip>
          <a:srcRect l="6503" t="21287" r="74698" b="20220"/>
          <a:stretch/>
        </p:blipFill>
        <p:spPr>
          <a:xfrm>
            <a:off x="598359" y="5854066"/>
            <a:ext cx="548640" cy="556709"/>
          </a:xfrm>
          <a:prstGeom prst="rect">
            <a:avLst/>
          </a:prstGeom>
        </p:spPr>
      </p:pic>
      <p:grpSp>
        <p:nvGrpSpPr>
          <p:cNvPr id="133" name="Group 132"/>
          <p:cNvGrpSpPr/>
          <p:nvPr/>
        </p:nvGrpSpPr>
        <p:grpSpPr>
          <a:xfrm>
            <a:off x="10217405" y="126609"/>
            <a:ext cx="1875360" cy="572464"/>
            <a:chOff x="10316641" y="149435"/>
            <a:chExt cx="1875360" cy="572464"/>
          </a:xfrm>
        </p:grpSpPr>
        <p:pic>
          <p:nvPicPr>
            <p:cNvPr id="134" name="Picture 133"/>
            <p:cNvPicPr>
              <a:picLocks noChangeAspect="1"/>
            </p:cNvPicPr>
            <p:nvPr/>
          </p:nvPicPr>
          <p:blipFill>
            <a:blip r:embed="rId8">
              <a:duotone>
                <a:schemeClr val="bg2">
                  <a:shade val="45000"/>
                  <a:satMod val="135000"/>
                </a:schemeClr>
                <a:prstClr val="white"/>
              </a:duotone>
              <a:lum bright="-32000"/>
            </a:blip>
            <a:stretch>
              <a:fillRect/>
            </a:stretch>
          </p:blipFill>
          <p:spPr>
            <a:xfrm>
              <a:off x="10316641" y="213005"/>
              <a:ext cx="484908" cy="445325"/>
            </a:xfrm>
            <a:prstGeom prst="rect">
              <a:avLst/>
            </a:prstGeom>
          </p:spPr>
        </p:pic>
        <p:sp>
          <p:nvSpPr>
            <p:cNvPr id="141" name="TextBox 140"/>
            <p:cNvSpPr txBox="1"/>
            <p:nvPr/>
          </p:nvSpPr>
          <p:spPr>
            <a:xfrm>
              <a:off x="10716157" y="149435"/>
              <a:ext cx="1475844" cy="5724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000000"/>
                      </a:gs>
                      <a:gs pos="30000">
                        <a:srgbClr val="00000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/>
                </a:rPr>
                <a:t>Power BI</a:t>
              </a:r>
            </a:p>
          </p:txBody>
        </p:sp>
      </p:grpSp>
      <p:sp>
        <p:nvSpPr>
          <p:cNvPr id="143" name="Rectangle 142"/>
          <p:cNvSpPr/>
          <p:nvPr/>
        </p:nvSpPr>
        <p:spPr>
          <a:xfrm>
            <a:off x="4215208" y="960836"/>
            <a:ext cx="386988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36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</a:rPr>
              <a:t>Power BI service</a:t>
            </a:r>
          </a:p>
        </p:txBody>
      </p:sp>
      <p:grpSp>
        <p:nvGrpSpPr>
          <p:cNvPr id="262" name="Group 261"/>
          <p:cNvGrpSpPr/>
          <p:nvPr/>
        </p:nvGrpSpPr>
        <p:grpSpPr>
          <a:xfrm>
            <a:off x="4239113" y="4661565"/>
            <a:ext cx="1333108" cy="274320"/>
            <a:chOff x="4306193" y="5441922"/>
            <a:chExt cx="1333108" cy="274320"/>
          </a:xfrm>
        </p:grpSpPr>
        <p:sp>
          <p:nvSpPr>
            <p:cNvPr id="285" name="TextBox 293"/>
            <p:cNvSpPr txBox="1"/>
            <p:nvPr/>
          </p:nvSpPr>
          <p:spPr>
            <a:xfrm>
              <a:off x="4675832" y="5472564"/>
              <a:ext cx="963469" cy="21544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txBody>
            <a:bodyPr wrap="none" lIns="0" tIns="0" rIns="0" bIns="0" rtlCol="0" anchor="ctr">
              <a:spAutoFit/>
            </a:bodyPr>
            <a:lstStyle/>
            <a:p>
              <a:pPr marL="0" marR="0" lvl="0" indent="0" defTabSz="932293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Segoe UI" pitchFamily="34" charset="0"/>
                  <a:cs typeface="Segoe UI" pitchFamily="34" charset="0"/>
                </a:rPr>
                <a:t>Data refresh</a:t>
              </a:r>
            </a:p>
          </p:txBody>
        </p:sp>
        <p:sp>
          <p:nvSpPr>
            <p:cNvPr id="286" name="Freeform 122"/>
            <p:cNvSpPr>
              <a:spLocks/>
            </p:cNvSpPr>
            <p:nvPr/>
          </p:nvSpPr>
          <p:spPr bwMode="black">
            <a:xfrm>
              <a:off x="4306193" y="5441922"/>
              <a:ext cx="274320" cy="274320"/>
            </a:xfrm>
            <a:custGeom>
              <a:avLst/>
              <a:gdLst>
                <a:gd name="T0" fmla="*/ 61 w 70"/>
                <a:gd name="T1" fmla="*/ 11 h 71"/>
                <a:gd name="T2" fmla="*/ 60 w 70"/>
                <a:gd name="T3" fmla="*/ 11 h 71"/>
                <a:gd name="T4" fmla="*/ 53 w 70"/>
                <a:gd name="T5" fmla="*/ 18 h 71"/>
                <a:gd name="T6" fmla="*/ 53 w 70"/>
                <a:gd name="T7" fmla="*/ 19 h 71"/>
                <a:gd name="T8" fmla="*/ 53 w 70"/>
                <a:gd name="T9" fmla="*/ 19 h 71"/>
                <a:gd name="T10" fmla="*/ 60 w 70"/>
                <a:gd name="T11" fmla="*/ 35 h 71"/>
                <a:gd name="T12" fmla="*/ 35 w 70"/>
                <a:gd name="T13" fmla="*/ 60 h 71"/>
                <a:gd name="T14" fmla="*/ 10 w 70"/>
                <a:gd name="T15" fmla="*/ 36 h 71"/>
                <a:gd name="T16" fmla="*/ 16 w 70"/>
                <a:gd name="T17" fmla="*/ 21 h 71"/>
                <a:gd name="T18" fmla="*/ 18 w 70"/>
                <a:gd name="T19" fmla="*/ 18 h 71"/>
                <a:gd name="T20" fmla="*/ 25 w 70"/>
                <a:gd name="T21" fmla="*/ 26 h 71"/>
                <a:gd name="T22" fmla="*/ 30 w 70"/>
                <a:gd name="T23" fmla="*/ 0 h 71"/>
                <a:gd name="T24" fmla="*/ 4 w 70"/>
                <a:gd name="T25" fmla="*/ 2 h 71"/>
                <a:gd name="T26" fmla="*/ 11 w 70"/>
                <a:gd name="T27" fmla="*/ 10 h 71"/>
                <a:gd name="T28" fmla="*/ 9 w 70"/>
                <a:gd name="T29" fmla="*/ 12 h 71"/>
                <a:gd name="T30" fmla="*/ 0 w 70"/>
                <a:gd name="T31" fmla="*/ 36 h 71"/>
                <a:gd name="T32" fmla="*/ 35 w 70"/>
                <a:gd name="T33" fmla="*/ 71 h 71"/>
                <a:gd name="T34" fmla="*/ 35 w 70"/>
                <a:gd name="T35" fmla="*/ 71 h 71"/>
                <a:gd name="T36" fmla="*/ 70 w 70"/>
                <a:gd name="T37" fmla="*/ 35 h 71"/>
                <a:gd name="T38" fmla="*/ 61 w 70"/>
                <a:gd name="T39" fmla="*/ 11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70" h="71">
                  <a:moveTo>
                    <a:pt x="61" y="11"/>
                  </a:moveTo>
                  <a:cubicBezTo>
                    <a:pt x="60" y="11"/>
                    <a:pt x="60" y="11"/>
                    <a:pt x="60" y="11"/>
                  </a:cubicBezTo>
                  <a:cubicBezTo>
                    <a:pt x="53" y="18"/>
                    <a:pt x="53" y="18"/>
                    <a:pt x="53" y="18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7" y="23"/>
                    <a:pt x="60" y="29"/>
                    <a:pt x="60" y="35"/>
                  </a:cubicBezTo>
                  <a:cubicBezTo>
                    <a:pt x="60" y="49"/>
                    <a:pt x="49" y="60"/>
                    <a:pt x="35" y="60"/>
                  </a:cubicBezTo>
                  <a:cubicBezTo>
                    <a:pt x="22" y="60"/>
                    <a:pt x="11" y="49"/>
                    <a:pt x="10" y="36"/>
                  </a:cubicBezTo>
                  <a:cubicBezTo>
                    <a:pt x="10" y="30"/>
                    <a:pt x="12" y="25"/>
                    <a:pt x="16" y="21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3" y="19"/>
                    <a:pt x="0" y="27"/>
                    <a:pt x="0" y="36"/>
                  </a:cubicBezTo>
                  <a:cubicBezTo>
                    <a:pt x="0" y="55"/>
                    <a:pt x="16" y="71"/>
                    <a:pt x="35" y="71"/>
                  </a:cubicBezTo>
                  <a:cubicBezTo>
                    <a:pt x="35" y="71"/>
                    <a:pt x="35" y="71"/>
                    <a:pt x="35" y="71"/>
                  </a:cubicBezTo>
                  <a:cubicBezTo>
                    <a:pt x="55" y="71"/>
                    <a:pt x="70" y="55"/>
                    <a:pt x="70" y="35"/>
                  </a:cubicBezTo>
                  <a:cubicBezTo>
                    <a:pt x="70" y="26"/>
                    <a:pt x="67" y="18"/>
                    <a:pt x="61" y="11"/>
                  </a:cubicBezTo>
                </a:path>
              </a:pathLst>
            </a:custGeom>
            <a:solidFill>
              <a:srgbClr val="EDC30D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287" name="Group 286"/>
          <p:cNvGrpSpPr/>
          <p:nvPr/>
        </p:nvGrpSpPr>
        <p:grpSpPr>
          <a:xfrm>
            <a:off x="4239113" y="3007659"/>
            <a:ext cx="1442048" cy="268606"/>
            <a:chOff x="4306193" y="3788016"/>
            <a:chExt cx="1442048" cy="268606"/>
          </a:xfrm>
        </p:grpSpPr>
        <p:sp>
          <p:nvSpPr>
            <p:cNvPr id="288" name="TextBox 293"/>
            <p:cNvSpPr txBox="1"/>
            <p:nvPr/>
          </p:nvSpPr>
          <p:spPr>
            <a:xfrm>
              <a:off x="4675832" y="3818658"/>
              <a:ext cx="1072409" cy="21544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txBody>
            <a:bodyPr wrap="none" lIns="0" tIns="0" rIns="0" bIns="0" rtlCol="0" anchor="ctr">
              <a:spAutoFit/>
            </a:bodyPr>
            <a:lstStyle/>
            <a:p>
              <a:pPr marL="0" marR="0" lvl="0" indent="0" defTabSz="932293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Segoe UI" pitchFamily="34" charset="0"/>
                  <a:cs typeface="Segoe UI" pitchFamily="34" charset="0"/>
                </a:rPr>
                <a:t>Visualizations</a:t>
              </a: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89" name="Freeform 288"/>
            <p:cNvSpPr>
              <a:spLocks noChangeAspect="1"/>
            </p:cNvSpPr>
            <p:nvPr/>
          </p:nvSpPr>
          <p:spPr bwMode="black">
            <a:xfrm>
              <a:off x="4306193" y="3788016"/>
              <a:ext cx="274320" cy="268606"/>
            </a:xfrm>
            <a:custGeom>
              <a:avLst/>
              <a:gdLst>
                <a:gd name="connsiteX0" fmla="*/ 3713863 w 4893730"/>
                <a:gd name="connsiteY0" fmla="*/ 2130808 h 4791777"/>
                <a:gd name="connsiteX1" fmla="*/ 4426142 w 4893730"/>
                <a:gd name="connsiteY1" fmla="*/ 2130808 h 4791777"/>
                <a:gd name="connsiteX2" fmla="*/ 4598071 w 4893730"/>
                <a:gd name="connsiteY2" fmla="*/ 2301547 h 4791777"/>
                <a:gd name="connsiteX3" fmla="*/ 4598071 w 4893730"/>
                <a:gd name="connsiteY3" fmla="*/ 3886978 h 4791777"/>
                <a:gd name="connsiteX4" fmla="*/ 4426142 w 4893730"/>
                <a:gd name="connsiteY4" fmla="*/ 4057717 h 4791777"/>
                <a:gd name="connsiteX5" fmla="*/ 3713863 w 4893730"/>
                <a:gd name="connsiteY5" fmla="*/ 4057717 h 4791777"/>
                <a:gd name="connsiteX6" fmla="*/ 3517372 w 4893730"/>
                <a:gd name="connsiteY6" fmla="*/ 3886978 h 4791777"/>
                <a:gd name="connsiteX7" fmla="*/ 3517372 w 4893730"/>
                <a:gd name="connsiteY7" fmla="*/ 2301547 h 4791777"/>
                <a:gd name="connsiteX8" fmla="*/ 3713863 w 4893730"/>
                <a:gd name="connsiteY8" fmla="*/ 2130808 h 4791777"/>
                <a:gd name="connsiteX9" fmla="*/ 904368 w 4893730"/>
                <a:gd name="connsiteY9" fmla="*/ 1223432 h 4791777"/>
                <a:gd name="connsiteX10" fmla="*/ 1609930 w 4893730"/>
                <a:gd name="connsiteY10" fmla="*/ 1223432 h 4791777"/>
                <a:gd name="connsiteX11" fmla="*/ 1804567 w 4893730"/>
                <a:gd name="connsiteY11" fmla="*/ 1394467 h 4791777"/>
                <a:gd name="connsiteX12" fmla="*/ 1804567 w 4893730"/>
                <a:gd name="connsiteY12" fmla="*/ 3886683 h 4791777"/>
                <a:gd name="connsiteX13" fmla="*/ 1609930 w 4893730"/>
                <a:gd name="connsiteY13" fmla="*/ 4057717 h 4791777"/>
                <a:gd name="connsiteX14" fmla="*/ 904368 w 4893730"/>
                <a:gd name="connsiteY14" fmla="*/ 4057717 h 4791777"/>
                <a:gd name="connsiteX15" fmla="*/ 734060 w 4893730"/>
                <a:gd name="connsiteY15" fmla="*/ 3886683 h 4791777"/>
                <a:gd name="connsiteX16" fmla="*/ 734060 w 4893730"/>
                <a:gd name="connsiteY16" fmla="*/ 1394467 h 4791777"/>
                <a:gd name="connsiteX17" fmla="*/ 904368 w 4893730"/>
                <a:gd name="connsiteY17" fmla="*/ 1223432 h 4791777"/>
                <a:gd name="connsiteX18" fmla="*/ 2325453 w 4893730"/>
                <a:gd name="connsiteY18" fmla="*/ 316050 h 4791777"/>
                <a:gd name="connsiteX19" fmla="*/ 3031014 w 4893730"/>
                <a:gd name="connsiteY19" fmla="*/ 316050 h 4791777"/>
                <a:gd name="connsiteX20" fmla="*/ 3201322 w 4893730"/>
                <a:gd name="connsiteY20" fmla="*/ 487238 h 4791777"/>
                <a:gd name="connsiteX21" fmla="*/ 3201322 w 4893730"/>
                <a:gd name="connsiteY21" fmla="*/ 3886530 h 4791777"/>
                <a:gd name="connsiteX22" fmla="*/ 3031014 w 4893730"/>
                <a:gd name="connsiteY22" fmla="*/ 4057717 h 4791777"/>
                <a:gd name="connsiteX23" fmla="*/ 2325453 w 4893730"/>
                <a:gd name="connsiteY23" fmla="*/ 4057717 h 4791777"/>
                <a:gd name="connsiteX24" fmla="*/ 2130815 w 4893730"/>
                <a:gd name="connsiteY24" fmla="*/ 3886530 h 4791777"/>
                <a:gd name="connsiteX25" fmla="*/ 2130815 w 4893730"/>
                <a:gd name="connsiteY25" fmla="*/ 487238 h 4791777"/>
                <a:gd name="connsiteX26" fmla="*/ 2325453 w 4893730"/>
                <a:gd name="connsiteY26" fmla="*/ 316050 h 4791777"/>
                <a:gd name="connsiteX27" fmla="*/ 269155 w 4893730"/>
                <a:gd name="connsiteY27" fmla="*/ 0 h 4791777"/>
                <a:gd name="connsiteX28" fmla="*/ 538311 w 4893730"/>
                <a:gd name="connsiteY28" fmla="*/ 268927 h 4791777"/>
                <a:gd name="connsiteX29" fmla="*/ 538311 w 4893730"/>
                <a:gd name="connsiteY29" fmla="*/ 4253925 h 4791777"/>
                <a:gd name="connsiteX30" fmla="*/ 4624575 w 4893730"/>
                <a:gd name="connsiteY30" fmla="*/ 4253925 h 4791777"/>
                <a:gd name="connsiteX31" fmla="*/ 4893730 w 4893730"/>
                <a:gd name="connsiteY31" fmla="*/ 4522851 h 4791777"/>
                <a:gd name="connsiteX32" fmla="*/ 4624575 w 4893730"/>
                <a:gd name="connsiteY32" fmla="*/ 4791777 h 4791777"/>
                <a:gd name="connsiteX33" fmla="*/ 269155 w 4893730"/>
                <a:gd name="connsiteY33" fmla="*/ 4791777 h 4791777"/>
                <a:gd name="connsiteX34" fmla="*/ 0 w 4893730"/>
                <a:gd name="connsiteY34" fmla="*/ 4522851 h 4791777"/>
                <a:gd name="connsiteX35" fmla="*/ 0 w 4893730"/>
                <a:gd name="connsiteY35" fmla="*/ 268927 h 4791777"/>
                <a:gd name="connsiteX36" fmla="*/ 269155 w 4893730"/>
                <a:gd name="connsiteY36" fmla="*/ 0 h 479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893730" h="4791777">
                  <a:moveTo>
                    <a:pt x="3713863" y="2130808"/>
                  </a:moveTo>
                  <a:cubicBezTo>
                    <a:pt x="3713863" y="2130808"/>
                    <a:pt x="3713863" y="2130808"/>
                    <a:pt x="4426142" y="2130808"/>
                  </a:cubicBezTo>
                  <a:cubicBezTo>
                    <a:pt x="4524387" y="2130808"/>
                    <a:pt x="4598071" y="2203982"/>
                    <a:pt x="4598071" y="2301547"/>
                  </a:cubicBezTo>
                  <a:cubicBezTo>
                    <a:pt x="4598071" y="2301547"/>
                    <a:pt x="4598071" y="2301547"/>
                    <a:pt x="4598071" y="3886978"/>
                  </a:cubicBezTo>
                  <a:cubicBezTo>
                    <a:pt x="4598071" y="3984543"/>
                    <a:pt x="4524387" y="4057717"/>
                    <a:pt x="4426142" y="4057717"/>
                  </a:cubicBezTo>
                  <a:cubicBezTo>
                    <a:pt x="4426142" y="4057717"/>
                    <a:pt x="4426142" y="4057717"/>
                    <a:pt x="3713863" y="4057717"/>
                  </a:cubicBezTo>
                  <a:cubicBezTo>
                    <a:pt x="3615618" y="4057717"/>
                    <a:pt x="3517372" y="3984543"/>
                    <a:pt x="3517372" y="3886978"/>
                  </a:cubicBezTo>
                  <a:cubicBezTo>
                    <a:pt x="3517372" y="3886978"/>
                    <a:pt x="3517372" y="3886978"/>
                    <a:pt x="3517372" y="2301547"/>
                  </a:cubicBezTo>
                  <a:cubicBezTo>
                    <a:pt x="3517372" y="2203982"/>
                    <a:pt x="3615618" y="2130808"/>
                    <a:pt x="3713863" y="2130808"/>
                  </a:cubicBezTo>
                  <a:close/>
                  <a:moveTo>
                    <a:pt x="904368" y="1223432"/>
                  </a:moveTo>
                  <a:cubicBezTo>
                    <a:pt x="904368" y="1223432"/>
                    <a:pt x="904368" y="1223432"/>
                    <a:pt x="1609930" y="1223432"/>
                  </a:cubicBezTo>
                  <a:cubicBezTo>
                    <a:pt x="1731578" y="1223432"/>
                    <a:pt x="1804567" y="1296733"/>
                    <a:pt x="1804567" y="1394467"/>
                  </a:cubicBezTo>
                  <a:cubicBezTo>
                    <a:pt x="1804567" y="1394467"/>
                    <a:pt x="1804567" y="1394467"/>
                    <a:pt x="1804567" y="3886683"/>
                  </a:cubicBezTo>
                  <a:cubicBezTo>
                    <a:pt x="1804567" y="3984417"/>
                    <a:pt x="1731578" y="4057717"/>
                    <a:pt x="1609930" y="4057717"/>
                  </a:cubicBezTo>
                  <a:cubicBezTo>
                    <a:pt x="1609930" y="4057717"/>
                    <a:pt x="1609930" y="4057717"/>
                    <a:pt x="904368" y="4057717"/>
                  </a:cubicBezTo>
                  <a:cubicBezTo>
                    <a:pt x="807049" y="4057717"/>
                    <a:pt x="734060" y="3984417"/>
                    <a:pt x="734060" y="3886683"/>
                  </a:cubicBezTo>
                  <a:cubicBezTo>
                    <a:pt x="734060" y="3886683"/>
                    <a:pt x="734060" y="3886683"/>
                    <a:pt x="734060" y="1394467"/>
                  </a:cubicBezTo>
                  <a:cubicBezTo>
                    <a:pt x="734060" y="1296733"/>
                    <a:pt x="807049" y="1223432"/>
                    <a:pt x="904368" y="1223432"/>
                  </a:cubicBezTo>
                  <a:close/>
                  <a:moveTo>
                    <a:pt x="2325453" y="316050"/>
                  </a:moveTo>
                  <a:cubicBezTo>
                    <a:pt x="2325453" y="316050"/>
                    <a:pt x="2325453" y="316050"/>
                    <a:pt x="3031014" y="316050"/>
                  </a:cubicBezTo>
                  <a:cubicBezTo>
                    <a:pt x="3128333" y="316050"/>
                    <a:pt x="3201322" y="389416"/>
                    <a:pt x="3201322" y="487238"/>
                  </a:cubicBezTo>
                  <a:cubicBezTo>
                    <a:pt x="3201322" y="487238"/>
                    <a:pt x="3201322" y="487238"/>
                    <a:pt x="3201322" y="3886530"/>
                  </a:cubicBezTo>
                  <a:cubicBezTo>
                    <a:pt x="3201322" y="3984351"/>
                    <a:pt x="3128333" y="4057717"/>
                    <a:pt x="3031014" y="4057717"/>
                  </a:cubicBezTo>
                  <a:cubicBezTo>
                    <a:pt x="3031014" y="4057717"/>
                    <a:pt x="3031014" y="4057717"/>
                    <a:pt x="2325453" y="4057717"/>
                  </a:cubicBezTo>
                  <a:cubicBezTo>
                    <a:pt x="2203804" y="4057717"/>
                    <a:pt x="2130815" y="3984351"/>
                    <a:pt x="2130815" y="3886530"/>
                  </a:cubicBezTo>
                  <a:cubicBezTo>
                    <a:pt x="2130815" y="3886530"/>
                    <a:pt x="2130815" y="3886530"/>
                    <a:pt x="2130815" y="487238"/>
                  </a:cubicBezTo>
                  <a:cubicBezTo>
                    <a:pt x="2130815" y="389416"/>
                    <a:pt x="2203804" y="316050"/>
                    <a:pt x="2325453" y="316050"/>
                  </a:cubicBezTo>
                  <a:close/>
                  <a:moveTo>
                    <a:pt x="269155" y="0"/>
                  </a:moveTo>
                  <a:cubicBezTo>
                    <a:pt x="415967" y="0"/>
                    <a:pt x="538311" y="122239"/>
                    <a:pt x="538311" y="268927"/>
                  </a:cubicBezTo>
                  <a:cubicBezTo>
                    <a:pt x="538311" y="268927"/>
                    <a:pt x="538311" y="268927"/>
                    <a:pt x="538311" y="4253925"/>
                  </a:cubicBezTo>
                  <a:cubicBezTo>
                    <a:pt x="538311" y="4253925"/>
                    <a:pt x="538311" y="4253925"/>
                    <a:pt x="4624575" y="4253925"/>
                  </a:cubicBezTo>
                  <a:cubicBezTo>
                    <a:pt x="4771387" y="4253925"/>
                    <a:pt x="4893730" y="4376164"/>
                    <a:pt x="4893730" y="4522851"/>
                  </a:cubicBezTo>
                  <a:cubicBezTo>
                    <a:pt x="4893730" y="4669538"/>
                    <a:pt x="4771387" y="4791777"/>
                    <a:pt x="4624575" y="4791777"/>
                  </a:cubicBezTo>
                  <a:cubicBezTo>
                    <a:pt x="4624575" y="4791777"/>
                    <a:pt x="4624575" y="4791777"/>
                    <a:pt x="269155" y="4791777"/>
                  </a:cubicBezTo>
                  <a:cubicBezTo>
                    <a:pt x="122344" y="4791777"/>
                    <a:pt x="0" y="4669538"/>
                    <a:pt x="0" y="4522851"/>
                  </a:cubicBezTo>
                  <a:cubicBezTo>
                    <a:pt x="0" y="4522851"/>
                    <a:pt x="0" y="4522851"/>
                    <a:pt x="0" y="268927"/>
                  </a:cubicBezTo>
                  <a:cubicBezTo>
                    <a:pt x="0" y="122239"/>
                    <a:pt x="122344" y="0"/>
                    <a:pt x="269155" y="0"/>
                  </a:cubicBezTo>
                  <a:close/>
                </a:path>
              </a:pathLst>
            </a:custGeom>
            <a:solidFill>
              <a:srgbClr val="EDC30D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48" tIns="109719" rIns="137148" bIns="109719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99261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291" name="Group 290"/>
          <p:cNvGrpSpPr/>
          <p:nvPr/>
        </p:nvGrpSpPr>
        <p:grpSpPr>
          <a:xfrm>
            <a:off x="4238517" y="2456357"/>
            <a:ext cx="1646867" cy="274320"/>
            <a:chOff x="4305597" y="3236714"/>
            <a:chExt cx="1646867" cy="274320"/>
          </a:xfrm>
        </p:grpSpPr>
        <p:sp>
          <p:nvSpPr>
            <p:cNvPr id="292" name="TextBox 293"/>
            <p:cNvSpPr txBox="1"/>
            <p:nvPr/>
          </p:nvSpPr>
          <p:spPr>
            <a:xfrm>
              <a:off x="4675832" y="3268771"/>
              <a:ext cx="1276632" cy="21544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txBody>
            <a:bodyPr wrap="none" lIns="0" tIns="0" rIns="0" bIns="0" rtlCol="0" anchor="ctr">
              <a:spAutoFit/>
            </a:bodyPr>
            <a:lstStyle/>
            <a:p>
              <a:pPr marL="0" marR="0" lvl="0" indent="0" defTabSz="932293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Segoe UI" pitchFamily="34" charset="0"/>
                  <a:cs typeface="Segoe UI" pitchFamily="34" charset="0"/>
                </a:rPr>
                <a:t>Live dashboards</a:t>
              </a:r>
            </a:p>
          </p:txBody>
        </p:sp>
        <p:sp>
          <p:nvSpPr>
            <p:cNvPr id="293" name="Freeform 5"/>
            <p:cNvSpPr>
              <a:spLocks noChangeAspect="1" noEditPoints="1"/>
            </p:cNvSpPr>
            <p:nvPr/>
          </p:nvSpPr>
          <p:spPr bwMode="black">
            <a:xfrm>
              <a:off x="4305597" y="3236714"/>
              <a:ext cx="275513" cy="274320"/>
            </a:xfrm>
            <a:custGeom>
              <a:avLst/>
              <a:gdLst>
                <a:gd name="T0" fmla="*/ 402 w 1088"/>
                <a:gd name="T1" fmla="*/ 588 h 1090"/>
                <a:gd name="T2" fmla="*/ 502 w 1088"/>
                <a:gd name="T3" fmla="*/ 688 h 1090"/>
                <a:gd name="T4" fmla="*/ 502 w 1088"/>
                <a:gd name="T5" fmla="*/ 989 h 1090"/>
                <a:gd name="T6" fmla="*/ 402 w 1088"/>
                <a:gd name="T7" fmla="*/ 1090 h 1090"/>
                <a:gd name="T8" fmla="*/ 100 w 1088"/>
                <a:gd name="T9" fmla="*/ 1090 h 1090"/>
                <a:gd name="T10" fmla="*/ 0 w 1088"/>
                <a:gd name="T11" fmla="*/ 989 h 1090"/>
                <a:gd name="T12" fmla="*/ 0 w 1088"/>
                <a:gd name="T13" fmla="*/ 688 h 1090"/>
                <a:gd name="T14" fmla="*/ 100 w 1088"/>
                <a:gd name="T15" fmla="*/ 588 h 1090"/>
                <a:gd name="T16" fmla="*/ 402 w 1088"/>
                <a:gd name="T17" fmla="*/ 588 h 1090"/>
                <a:gd name="T18" fmla="*/ 402 w 1088"/>
                <a:gd name="T19" fmla="*/ 588 h 1090"/>
                <a:gd name="T20" fmla="*/ 402 w 1088"/>
                <a:gd name="T21" fmla="*/ 2 h 1090"/>
                <a:gd name="T22" fmla="*/ 402 w 1088"/>
                <a:gd name="T23" fmla="*/ 2 h 1090"/>
                <a:gd name="T24" fmla="*/ 100 w 1088"/>
                <a:gd name="T25" fmla="*/ 2 h 1090"/>
                <a:gd name="T26" fmla="*/ 0 w 1088"/>
                <a:gd name="T27" fmla="*/ 103 h 1090"/>
                <a:gd name="T28" fmla="*/ 0 w 1088"/>
                <a:gd name="T29" fmla="*/ 403 h 1090"/>
                <a:gd name="T30" fmla="*/ 100 w 1088"/>
                <a:gd name="T31" fmla="*/ 504 h 1090"/>
                <a:gd name="T32" fmla="*/ 402 w 1088"/>
                <a:gd name="T33" fmla="*/ 504 h 1090"/>
                <a:gd name="T34" fmla="*/ 502 w 1088"/>
                <a:gd name="T35" fmla="*/ 403 h 1090"/>
                <a:gd name="T36" fmla="*/ 502 w 1088"/>
                <a:gd name="T37" fmla="*/ 103 h 1090"/>
                <a:gd name="T38" fmla="*/ 402 w 1088"/>
                <a:gd name="T39" fmla="*/ 2 h 1090"/>
                <a:gd name="T40" fmla="*/ 966 w 1088"/>
                <a:gd name="T41" fmla="*/ 0 h 1090"/>
                <a:gd name="T42" fmla="*/ 1088 w 1088"/>
                <a:gd name="T43" fmla="*/ 121 h 1090"/>
                <a:gd name="T44" fmla="*/ 1088 w 1088"/>
                <a:gd name="T45" fmla="*/ 383 h 1090"/>
                <a:gd name="T46" fmla="*/ 966 w 1088"/>
                <a:gd name="T47" fmla="*/ 504 h 1090"/>
                <a:gd name="T48" fmla="*/ 704 w 1088"/>
                <a:gd name="T49" fmla="*/ 504 h 1090"/>
                <a:gd name="T50" fmla="*/ 583 w 1088"/>
                <a:gd name="T51" fmla="*/ 383 h 1090"/>
                <a:gd name="T52" fmla="*/ 583 w 1088"/>
                <a:gd name="T53" fmla="*/ 121 h 1090"/>
                <a:gd name="T54" fmla="*/ 704 w 1088"/>
                <a:gd name="T55" fmla="*/ 0 h 1090"/>
                <a:gd name="T56" fmla="*/ 966 w 1088"/>
                <a:gd name="T57" fmla="*/ 0 h 1090"/>
                <a:gd name="T58" fmla="*/ 1020 w 1088"/>
                <a:gd name="T59" fmla="*/ 383 h 1090"/>
                <a:gd name="T60" fmla="*/ 1020 w 1088"/>
                <a:gd name="T61" fmla="*/ 383 h 1090"/>
                <a:gd name="T62" fmla="*/ 1020 w 1088"/>
                <a:gd name="T63" fmla="*/ 121 h 1090"/>
                <a:gd name="T64" fmla="*/ 966 w 1088"/>
                <a:gd name="T65" fmla="*/ 67 h 1090"/>
                <a:gd name="T66" fmla="*/ 704 w 1088"/>
                <a:gd name="T67" fmla="*/ 67 h 1090"/>
                <a:gd name="T68" fmla="*/ 650 w 1088"/>
                <a:gd name="T69" fmla="*/ 121 h 1090"/>
                <a:gd name="T70" fmla="*/ 650 w 1088"/>
                <a:gd name="T71" fmla="*/ 383 h 1090"/>
                <a:gd name="T72" fmla="*/ 704 w 1088"/>
                <a:gd name="T73" fmla="*/ 437 h 1090"/>
                <a:gd name="T74" fmla="*/ 966 w 1088"/>
                <a:gd name="T75" fmla="*/ 437 h 1090"/>
                <a:gd name="T76" fmla="*/ 1020 w 1088"/>
                <a:gd name="T77" fmla="*/ 383 h 1090"/>
                <a:gd name="T78" fmla="*/ 584 w 1088"/>
                <a:gd name="T79" fmla="*/ 688 h 1090"/>
                <a:gd name="T80" fmla="*/ 584 w 1088"/>
                <a:gd name="T81" fmla="*/ 688 h 1090"/>
                <a:gd name="T82" fmla="*/ 584 w 1088"/>
                <a:gd name="T83" fmla="*/ 989 h 1090"/>
                <a:gd name="T84" fmla="*/ 686 w 1088"/>
                <a:gd name="T85" fmla="*/ 1090 h 1090"/>
                <a:gd name="T86" fmla="*/ 987 w 1088"/>
                <a:gd name="T87" fmla="*/ 1090 h 1090"/>
                <a:gd name="T88" fmla="*/ 1088 w 1088"/>
                <a:gd name="T89" fmla="*/ 989 h 1090"/>
                <a:gd name="T90" fmla="*/ 1088 w 1088"/>
                <a:gd name="T91" fmla="*/ 688 h 1090"/>
                <a:gd name="T92" fmla="*/ 987 w 1088"/>
                <a:gd name="T93" fmla="*/ 588 h 1090"/>
                <a:gd name="T94" fmla="*/ 686 w 1088"/>
                <a:gd name="T95" fmla="*/ 588 h 1090"/>
                <a:gd name="T96" fmla="*/ 584 w 1088"/>
                <a:gd name="T97" fmla="*/ 688 h 10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088" h="1090">
                  <a:moveTo>
                    <a:pt x="402" y="588"/>
                  </a:moveTo>
                  <a:cubicBezTo>
                    <a:pt x="469" y="588"/>
                    <a:pt x="502" y="621"/>
                    <a:pt x="502" y="688"/>
                  </a:cubicBezTo>
                  <a:cubicBezTo>
                    <a:pt x="502" y="989"/>
                    <a:pt x="502" y="989"/>
                    <a:pt x="502" y="989"/>
                  </a:cubicBezTo>
                  <a:cubicBezTo>
                    <a:pt x="502" y="1056"/>
                    <a:pt x="469" y="1090"/>
                    <a:pt x="402" y="1090"/>
                  </a:cubicBezTo>
                  <a:cubicBezTo>
                    <a:pt x="100" y="1090"/>
                    <a:pt x="100" y="1090"/>
                    <a:pt x="100" y="1090"/>
                  </a:cubicBezTo>
                  <a:cubicBezTo>
                    <a:pt x="33" y="1090"/>
                    <a:pt x="0" y="1056"/>
                    <a:pt x="0" y="989"/>
                  </a:cubicBezTo>
                  <a:cubicBezTo>
                    <a:pt x="0" y="688"/>
                    <a:pt x="0" y="688"/>
                    <a:pt x="0" y="688"/>
                  </a:cubicBezTo>
                  <a:cubicBezTo>
                    <a:pt x="0" y="621"/>
                    <a:pt x="33" y="588"/>
                    <a:pt x="100" y="588"/>
                  </a:cubicBezTo>
                  <a:cubicBezTo>
                    <a:pt x="402" y="588"/>
                    <a:pt x="402" y="588"/>
                    <a:pt x="402" y="588"/>
                  </a:cubicBezTo>
                  <a:cubicBezTo>
                    <a:pt x="402" y="588"/>
                    <a:pt x="402" y="588"/>
                    <a:pt x="402" y="588"/>
                  </a:cubicBezTo>
                  <a:close/>
                  <a:moveTo>
                    <a:pt x="402" y="2"/>
                  </a:moveTo>
                  <a:cubicBezTo>
                    <a:pt x="402" y="2"/>
                    <a:pt x="402" y="2"/>
                    <a:pt x="402" y="2"/>
                  </a:cubicBezTo>
                  <a:cubicBezTo>
                    <a:pt x="100" y="2"/>
                    <a:pt x="100" y="2"/>
                    <a:pt x="100" y="2"/>
                  </a:cubicBezTo>
                  <a:cubicBezTo>
                    <a:pt x="33" y="2"/>
                    <a:pt x="0" y="36"/>
                    <a:pt x="0" y="103"/>
                  </a:cubicBezTo>
                  <a:cubicBezTo>
                    <a:pt x="0" y="103"/>
                    <a:pt x="0" y="103"/>
                    <a:pt x="0" y="403"/>
                  </a:cubicBezTo>
                  <a:cubicBezTo>
                    <a:pt x="0" y="471"/>
                    <a:pt x="33" y="504"/>
                    <a:pt x="100" y="504"/>
                  </a:cubicBezTo>
                  <a:cubicBezTo>
                    <a:pt x="100" y="504"/>
                    <a:pt x="100" y="504"/>
                    <a:pt x="402" y="504"/>
                  </a:cubicBezTo>
                  <a:cubicBezTo>
                    <a:pt x="469" y="504"/>
                    <a:pt x="502" y="471"/>
                    <a:pt x="502" y="403"/>
                  </a:cubicBezTo>
                  <a:cubicBezTo>
                    <a:pt x="502" y="403"/>
                    <a:pt x="502" y="403"/>
                    <a:pt x="502" y="103"/>
                  </a:cubicBezTo>
                  <a:cubicBezTo>
                    <a:pt x="502" y="36"/>
                    <a:pt x="469" y="2"/>
                    <a:pt x="402" y="2"/>
                  </a:cubicBezTo>
                  <a:close/>
                  <a:moveTo>
                    <a:pt x="966" y="0"/>
                  </a:moveTo>
                  <a:cubicBezTo>
                    <a:pt x="1048" y="0"/>
                    <a:pt x="1088" y="40"/>
                    <a:pt x="1088" y="121"/>
                  </a:cubicBezTo>
                  <a:cubicBezTo>
                    <a:pt x="1088" y="121"/>
                    <a:pt x="1088" y="121"/>
                    <a:pt x="1088" y="383"/>
                  </a:cubicBezTo>
                  <a:cubicBezTo>
                    <a:pt x="1088" y="464"/>
                    <a:pt x="1048" y="504"/>
                    <a:pt x="966" y="504"/>
                  </a:cubicBezTo>
                  <a:cubicBezTo>
                    <a:pt x="966" y="504"/>
                    <a:pt x="966" y="504"/>
                    <a:pt x="704" y="504"/>
                  </a:cubicBezTo>
                  <a:cubicBezTo>
                    <a:pt x="623" y="504"/>
                    <a:pt x="583" y="464"/>
                    <a:pt x="583" y="383"/>
                  </a:cubicBezTo>
                  <a:cubicBezTo>
                    <a:pt x="583" y="383"/>
                    <a:pt x="583" y="383"/>
                    <a:pt x="583" y="121"/>
                  </a:cubicBezTo>
                  <a:cubicBezTo>
                    <a:pt x="583" y="40"/>
                    <a:pt x="623" y="0"/>
                    <a:pt x="704" y="0"/>
                  </a:cubicBezTo>
                  <a:cubicBezTo>
                    <a:pt x="704" y="0"/>
                    <a:pt x="704" y="0"/>
                    <a:pt x="966" y="0"/>
                  </a:cubicBezTo>
                  <a:close/>
                  <a:moveTo>
                    <a:pt x="1020" y="383"/>
                  </a:moveTo>
                  <a:cubicBezTo>
                    <a:pt x="1020" y="383"/>
                    <a:pt x="1020" y="383"/>
                    <a:pt x="1020" y="383"/>
                  </a:cubicBezTo>
                  <a:cubicBezTo>
                    <a:pt x="1020" y="121"/>
                    <a:pt x="1020" y="121"/>
                    <a:pt x="1020" y="121"/>
                  </a:cubicBezTo>
                  <a:cubicBezTo>
                    <a:pt x="1020" y="85"/>
                    <a:pt x="1002" y="67"/>
                    <a:pt x="966" y="67"/>
                  </a:cubicBezTo>
                  <a:cubicBezTo>
                    <a:pt x="966" y="67"/>
                    <a:pt x="966" y="67"/>
                    <a:pt x="704" y="67"/>
                  </a:cubicBezTo>
                  <a:cubicBezTo>
                    <a:pt x="668" y="67"/>
                    <a:pt x="650" y="85"/>
                    <a:pt x="650" y="121"/>
                  </a:cubicBezTo>
                  <a:cubicBezTo>
                    <a:pt x="650" y="121"/>
                    <a:pt x="650" y="121"/>
                    <a:pt x="650" y="383"/>
                  </a:cubicBezTo>
                  <a:cubicBezTo>
                    <a:pt x="650" y="419"/>
                    <a:pt x="668" y="437"/>
                    <a:pt x="704" y="437"/>
                  </a:cubicBezTo>
                  <a:cubicBezTo>
                    <a:pt x="704" y="437"/>
                    <a:pt x="704" y="437"/>
                    <a:pt x="966" y="437"/>
                  </a:cubicBezTo>
                  <a:cubicBezTo>
                    <a:pt x="1002" y="437"/>
                    <a:pt x="1020" y="419"/>
                    <a:pt x="1020" y="383"/>
                  </a:cubicBezTo>
                  <a:close/>
                  <a:moveTo>
                    <a:pt x="584" y="688"/>
                  </a:moveTo>
                  <a:cubicBezTo>
                    <a:pt x="584" y="688"/>
                    <a:pt x="584" y="688"/>
                    <a:pt x="584" y="688"/>
                  </a:cubicBezTo>
                  <a:cubicBezTo>
                    <a:pt x="584" y="989"/>
                    <a:pt x="584" y="989"/>
                    <a:pt x="584" y="989"/>
                  </a:cubicBezTo>
                  <a:cubicBezTo>
                    <a:pt x="584" y="1056"/>
                    <a:pt x="619" y="1090"/>
                    <a:pt x="686" y="1090"/>
                  </a:cubicBezTo>
                  <a:cubicBezTo>
                    <a:pt x="686" y="1090"/>
                    <a:pt x="686" y="1090"/>
                    <a:pt x="987" y="1090"/>
                  </a:cubicBezTo>
                  <a:cubicBezTo>
                    <a:pt x="1054" y="1090"/>
                    <a:pt x="1088" y="1056"/>
                    <a:pt x="1088" y="989"/>
                  </a:cubicBezTo>
                  <a:cubicBezTo>
                    <a:pt x="1088" y="989"/>
                    <a:pt x="1088" y="989"/>
                    <a:pt x="1088" y="688"/>
                  </a:cubicBezTo>
                  <a:cubicBezTo>
                    <a:pt x="1088" y="621"/>
                    <a:pt x="1054" y="588"/>
                    <a:pt x="987" y="588"/>
                  </a:cubicBezTo>
                  <a:cubicBezTo>
                    <a:pt x="987" y="588"/>
                    <a:pt x="987" y="588"/>
                    <a:pt x="686" y="588"/>
                  </a:cubicBezTo>
                  <a:cubicBezTo>
                    <a:pt x="619" y="588"/>
                    <a:pt x="584" y="621"/>
                    <a:pt x="584" y="688"/>
                  </a:cubicBezTo>
                  <a:close/>
                </a:path>
              </a:pathLst>
            </a:custGeom>
            <a:solidFill>
              <a:srgbClr val="EDC30D"/>
            </a:solidFill>
            <a:ln>
              <a:noFill/>
            </a:ln>
          </p:spPr>
          <p:txBody>
            <a:bodyPr vert="horz" wrap="square" lIns="68574" tIns="34287" rIns="68574" bIns="34287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294" name="Group 293"/>
          <p:cNvGrpSpPr/>
          <p:nvPr/>
        </p:nvGrpSpPr>
        <p:grpSpPr>
          <a:xfrm>
            <a:off x="4239113" y="1854025"/>
            <a:ext cx="1497576" cy="290409"/>
            <a:chOff x="4306193" y="2634382"/>
            <a:chExt cx="1497576" cy="290409"/>
          </a:xfrm>
        </p:grpSpPr>
        <p:sp>
          <p:nvSpPr>
            <p:cNvPr id="295" name="Freeform 294"/>
            <p:cNvSpPr>
              <a:spLocks noChangeAspect="1"/>
            </p:cNvSpPr>
            <p:nvPr/>
          </p:nvSpPr>
          <p:spPr bwMode="black">
            <a:xfrm>
              <a:off x="4306193" y="2634382"/>
              <a:ext cx="274320" cy="290409"/>
            </a:xfrm>
            <a:custGeom>
              <a:avLst/>
              <a:gdLst>
                <a:gd name="connsiteX0" fmla="*/ 59957 w 546268"/>
                <a:gd name="connsiteY0" fmla="*/ 369868 h 578307"/>
                <a:gd name="connsiteX1" fmla="*/ 257006 w 546268"/>
                <a:gd name="connsiteY1" fmla="*/ 484264 h 578307"/>
                <a:gd name="connsiteX2" fmla="*/ 257707 w 546268"/>
                <a:gd name="connsiteY2" fmla="*/ 484264 h 578307"/>
                <a:gd name="connsiteX3" fmla="*/ 273135 w 546268"/>
                <a:gd name="connsiteY3" fmla="*/ 488475 h 578307"/>
                <a:gd name="connsiteX4" fmla="*/ 289263 w 546268"/>
                <a:gd name="connsiteY4" fmla="*/ 484264 h 578307"/>
                <a:gd name="connsiteX5" fmla="*/ 487013 w 546268"/>
                <a:gd name="connsiteY5" fmla="*/ 369868 h 578307"/>
                <a:gd name="connsiteX6" fmla="*/ 538204 w 546268"/>
                <a:gd name="connsiteY6" fmla="*/ 399344 h 578307"/>
                <a:gd name="connsiteX7" fmla="*/ 545217 w 546268"/>
                <a:gd name="connsiteY7" fmla="*/ 407766 h 578307"/>
                <a:gd name="connsiteX8" fmla="*/ 545217 w 546268"/>
                <a:gd name="connsiteY8" fmla="*/ 418995 h 578307"/>
                <a:gd name="connsiteX9" fmla="*/ 538204 w 546268"/>
                <a:gd name="connsiteY9" fmla="*/ 427417 h 578307"/>
                <a:gd name="connsiteX10" fmla="*/ 280848 w 546268"/>
                <a:gd name="connsiteY10" fmla="*/ 576202 h 578307"/>
                <a:gd name="connsiteX11" fmla="*/ 273135 w 546268"/>
                <a:gd name="connsiteY11" fmla="*/ 578307 h 578307"/>
                <a:gd name="connsiteX12" fmla="*/ 265421 w 546268"/>
                <a:gd name="connsiteY12" fmla="*/ 576202 h 578307"/>
                <a:gd name="connsiteX13" fmla="*/ 8065 w 546268"/>
                <a:gd name="connsiteY13" fmla="*/ 427417 h 578307"/>
                <a:gd name="connsiteX14" fmla="*/ 1052 w 546268"/>
                <a:gd name="connsiteY14" fmla="*/ 418995 h 578307"/>
                <a:gd name="connsiteX15" fmla="*/ 1052 w 546268"/>
                <a:gd name="connsiteY15" fmla="*/ 407766 h 578307"/>
                <a:gd name="connsiteX16" fmla="*/ 8065 w 546268"/>
                <a:gd name="connsiteY16" fmla="*/ 399344 h 578307"/>
                <a:gd name="connsiteX17" fmla="*/ 59957 w 546268"/>
                <a:gd name="connsiteY17" fmla="*/ 369868 h 578307"/>
                <a:gd name="connsiteX18" fmla="*/ 59957 w 546268"/>
                <a:gd name="connsiteY18" fmla="*/ 245100 h 578307"/>
                <a:gd name="connsiteX19" fmla="*/ 257006 w 546268"/>
                <a:gd name="connsiteY19" fmla="*/ 359394 h 578307"/>
                <a:gd name="connsiteX20" fmla="*/ 257707 w 546268"/>
                <a:gd name="connsiteY20" fmla="*/ 359394 h 578307"/>
                <a:gd name="connsiteX21" fmla="*/ 273135 w 546268"/>
                <a:gd name="connsiteY21" fmla="*/ 362900 h 578307"/>
                <a:gd name="connsiteX22" fmla="*/ 289263 w 546268"/>
                <a:gd name="connsiteY22" fmla="*/ 359394 h 578307"/>
                <a:gd name="connsiteX23" fmla="*/ 487013 w 546268"/>
                <a:gd name="connsiteY23" fmla="*/ 245100 h 578307"/>
                <a:gd name="connsiteX24" fmla="*/ 538204 w 546268"/>
                <a:gd name="connsiteY24" fmla="*/ 274550 h 578307"/>
                <a:gd name="connsiteX25" fmla="*/ 545217 w 546268"/>
                <a:gd name="connsiteY25" fmla="*/ 282964 h 578307"/>
                <a:gd name="connsiteX26" fmla="*/ 545217 w 546268"/>
                <a:gd name="connsiteY26" fmla="*/ 294183 h 578307"/>
                <a:gd name="connsiteX27" fmla="*/ 538204 w 546268"/>
                <a:gd name="connsiteY27" fmla="*/ 302598 h 578307"/>
                <a:gd name="connsiteX28" fmla="*/ 280848 w 546268"/>
                <a:gd name="connsiteY28" fmla="*/ 451250 h 578307"/>
                <a:gd name="connsiteX29" fmla="*/ 273135 w 546268"/>
                <a:gd name="connsiteY29" fmla="*/ 452652 h 578307"/>
                <a:gd name="connsiteX30" fmla="*/ 265421 w 546268"/>
                <a:gd name="connsiteY30" fmla="*/ 451250 h 578307"/>
                <a:gd name="connsiteX31" fmla="*/ 8065 w 546268"/>
                <a:gd name="connsiteY31" fmla="*/ 302598 h 578307"/>
                <a:gd name="connsiteX32" fmla="*/ 1052 w 546268"/>
                <a:gd name="connsiteY32" fmla="*/ 294183 h 578307"/>
                <a:gd name="connsiteX33" fmla="*/ 1052 w 546268"/>
                <a:gd name="connsiteY33" fmla="*/ 282964 h 578307"/>
                <a:gd name="connsiteX34" fmla="*/ 8065 w 546268"/>
                <a:gd name="connsiteY34" fmla="*/ 274550 h 578307"/>
                <a:gd name="connsiteX35" fmla="*/ 59957 w 546268"/>
                <a:gd name="connsiteY35" fmla="*/ 245100 h 578307"/>
                <a:gd name="connsiteX36" fmla="*/ 273135 w 546268"/>
                <a:gd name="connsiteY36" fmla="*/ 0 h 578307"/>
                <a:gd name="connsiteX37" fmla="*/ 280848 w 546268"/>
                <a:gd name="connsiteY37" fmla="*/ 2803 h 578307"/>
                <a:gd name="connsiteX38" fmla="*/ 538204 w 546268"/>
                <a:gd name="connsiteY38" fmla="*/ 151352 h 578307"/>
                <a:gd name="connsiteX39" fmla="*/ 545217 w 546268"/>
                <a:gd name="connsiteY39" fmla="*/ 159761 h 578307"/>
                <a:gd name="connsiteX40" fmla="*/ 545217 w 546268"/>
                <a:gd name="connsiteY40" fmla="*/ 170271 h 578307"/>
                <a:gd name="connsiteX41" fmla="*/ 538204 w 546268"/>
                <a:gd name="connsiteY41" fmla="*/ 178680 h 578307"/>
                <a:gd name="connsiteX42" fmla="*/ 280848 w 546268"/>
                <a:gd name="connsiteY42" fmla="*/ 327930 h 578307"/>
                <a:gd name="connsiteX43" fmla="*/ 277342 w 546268"/>
                <a:gd name="connsiteY43" fmla="*/ 329331 h 578307"/>
                <a:gd name="connsiteX44" fmla="*/ 273135 w 546268"/>
                <a:gd name="connsiteY44" fmla="*/ 331433 h 578307"/>
                <a:gd name="connsiteX45" fmla="*/ 268927 w 546268"/>
                <a:gd name="connsiteY45" fmla="*/ 329331 h 578307"/>
                <a:gd name="connsiteX46" fmla="*/ 265421 w 546268"/>
                <a:gd name="connsiteY46" fmla="*/ 327930 h 578307"/>
                <a:gd name="connsiteX47" fmla="*/ 8065 w 546268"/>
                <a:gd name="connsiteY47" fmla="*/ 178680 h 578307"/>
                <a:gd name="connsiteX48" fmla="*/ 1052 w 546268"/>
                <a:gd name="connsiteY48" fmla="*/ 170271 h 578307"/>
                <a:gd name="connsiteX49" fmla="*/ 1052 w 546268"/>
                <a:gd name="connsiteY49" fmla="*/ 159761 h 578307"/>
                <a:gd name="connsiteX50" fmla="*/ 8065 w 546268"/>
                <a:gd name="connsiteY50" fmla="*/ 151352 h 578307"/>
                <a:gd name="connsiteX51" fmla="*/ 265421 w 546268"/>
                <a:gd name="connsiteY51" fmla="*/ 2803 h 578307"/>
                <a:gd name="connsiteX52" fmla="*/ 273135 w 546268"/>
                <a:gd name="connsiteY52" fmla="*/ 0 h 578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546268" h="578307">
                  <a:moveTo>
                    <a:pt x="59957" y="369868"/>
                  </a:moveTo>
                  <a:lnTo>
                    <a:pt x="257006" y="484264"/>
                  </a:lnTo>
                  <a:cubicBezTo>
                    <a:pt x="257707" y="484264"/>
                    <a:pt x="257707" y="484264"/>
                    <a:pt x="257707" y="484264"/>
                  </a:cubicBezTo>
                  <a:cubicBezTo>
                    <a:pt x="261915" y="487071"/>
                    <a:pt x="267525" y="488475"/>
                    <a:pt x="273135" y="488475"/>
                  </a:cubicBezTo>
                  <a:cubicBezTo>
                    <a:pt x="278744" y="488475"/>
                    <a:pt x="284354" y="487071"/>
                    <a:pt x="289263" y="484264"/>
                  </a:cubicBezTo>
                  <a:cubicBezTo>
                    <a:pt x="487013" y="369868"/>
                    <a:pt x="487013" y="369868"/>
                    <a:pt x="487013" y="369868"/>
                  </a:cubicBezTo>
                  <a:cubicBezTo>
                    <a:pt x="538204" y="399344"/>
                    <a:pt x="538204" y="399344"/>
                    <a:pt x="538204" y="399344"/>
                  </a:cubicBezTo>
                  <a:cubicBezTo>
                    <a:pt x="541710" y="401450"/>
                    <a:pt x="543814" y="404257"/>
                    <a:pt x="545217" y="407766"/>
                  </a:cubicBezTo>
                  <a:cubicBezTo>
                    <a:pt x="546619" y="411275"/>
                    <a:pt x="546619" y="415486"/>
                    <a:pt x="545217" y="418995"/>
                  </a:cubicBezTo>
                  <a:cubicBezTo>
                    <a:pt x="543814" y="422504"/>
                    <a:pt x="541710" y="425312"/>
                    <a:pt x="538204" y="427417"/>
                  </a:cubicBezTo>
                  <a:cubicBezTo>
                    <a:pt x="280848" y="576202"/>
                    <a:pt x="280848" y="576202"/>
                    <a:pt x="280848" y="576202"/>
                  </a:cubicBezTo>
                  <a:cubicBezTo>
                    <a:pt x="278744" y="577605"/>
                    <a:pt x="275939" y="578307"/>
                    <a:pt x="273135" y="578307"/>
                  </a:cubicBezTo>
                  <a:cubicBezTo>
                    <a:pt x="270330" y="578307"/>
                    <a:pt x="267525" y="577605"/>
                    <a:pt x="265421" y="576202"/>
                  </a:cubicBezTo>
                  <a:cubicBezTo>
                    <a:pt x="8065" y="427417"/>
                    <a:pt x="8065" y="427417"/>
                    <a:pt x="8065" y="427417"/>
                  </a:cubicBezTo>
                  <a:cubicBezTo>
                    <a:pt x="4559" y="425312"/>
                    <a:pt x="2455" y="422504"/>
                    <a:pt x="1052" y="418995"/>
                  </a:cubicBezTo>
                  <a:cubicBezTo>
                    <a:pt x="-350" y="415486"/>
                    <a:pt x="-350" y="411275"/>
                    <a:pt x="1052" y="407766"/>
                  </a:cubicBezTo>
                  <a:cubicBezTo>
                    <a:pt x="2455" y="404257"/>
                    <a:pt x="4559" y="401450"/>
                    <a:pt x="8065" y="399344"/>
                  </a:cubicBezTo>
                  <a:cubicBezTo>
                    <a:pt x="59957" y="369868"/>
                    <a:pt x="59957" y="369868"/>
                    <a:pt x="59957" y="369868"/>
                  </a:cubicBezTo>
                  <a:close/>
                  <a:moveTo>
                    <a:pt x="59957" y="245100"/>
                  </a:moveTo>
                  <a:cubicBezTo>
                    <a:pt x="257006" y="359394"/>
                    <a:pt x="257006" y="359394"/>
                    <a:pt x="257006" y="359394"/>
                  </a:cubicBezTo>
                  <a:cubicBezTo>
                    <a:pt x="257707" y="359394"/>
                    <a:pt x="257707" y="359394"/>
                    <a:pt x="257707" y="359394"/>
                  </a:cubicBezTo>
                  <a:cubicBezTo>
                    <a:pt x="261915" y="362199"/>
                    <a:pt x="267525" y="362900"/>
                    <a:pt x="273135" y="362900"/>
                  </a:cubicBezTo>
                  <a:cubicBezTo>
                    <a:pt x="278744" y="362900"/>
                    <a:pt x="284354" y="362199"/>
                    <a:pt x="289263" y="359394"/>
                  </a:cubicBezTo>
                  <a:cubicBezTo>
                    <a:pt x="487013" y="245100"/>
                    <a:pt x="487013" y="245100"/>
                    <a:pt x="487013" y="245100"/>
                  </a:cubicBezTo>
                  <a:cubicBezTo>
                    <a:pt x="538204" y="274550"/>
                    <a:pt x="538204" y="274550"/>
                    <a:pt x="538204" y="274550"/>
                  </a:cubicBezTo>
                  <a:cubicBezTo>
                    <a:pt x="541710" y="276654"/>
                    <a:pt x="543814" y="279459"/>
                    <a:pt x="545217" y="282964"/>
                  </a:cubicBezTo>
                  <a:cubicBezTo>
                    <a:pt x="546619" y="286470"/>
                    <a:pt x="546619" y="289976"/>
                    <a:pt x="545217" y="294183"/>
                  </a:cubicBezTo>
                  <a:cubicBezTo>
                    <a:pt x="543814" y="296988"/>
                    <a:pt x="541710" y="299793"/>
                    <a:pt x="538204" y="302598"/>
                  </a:cubicBezTo>
                  <a:cubicBezTo>
                    <a:pt x="280848" y="451250"/>
                    <a:pt x="280848" y="451250"/>
                    <a:pt x="280848" y="451250"/>
                  </a:cubicBezTo>
                  <a:cubicBezTo>
                    <a:pt x="278744" y="451951"/>
                    <a:pt x="275939" y="452652"/>
                    <a:pt x="273135" y="452652"/>
                  </a:cubicBezTo>
                  <a:cubicBezTo>
                    <a:pt x="270330" y="452652"/>
                    <a:pt x="267525" y="451951"/>
                    <a:pt x="265421" y="451250"/>
                  </a:cubicBezTo>
                  <a:cubicBezTo>
                    <a:pt x="8065" y="302598"/>
                    <a:pt x="8065" y="302598"/>
                    <a:pt x="8065" y="302598"/>
                  </a:cubicBezTo>
                  <a:cubicBezTo>
                    <a:pt x="4559" y="299793"/>
                    <a:pt x="2455" y="296988"/>
                    <a:pt x="1052" y="294183"/>
                  </a:cubicBezTo>
                  <a:cubicBezTo>
                    <a:pt x="-350" y="289976"/>
                    <a:pt x="-350" y="286470"/>
                    <a:pt x="1052" y="282964"/>
                  </a:cubicBezTo>
                  <a:cubicBezTo>
                    <a:pt x="2455" y="279459"/>
                    <a:pt x="4559" y="276654"/>
                    <a:pt x="8065" y="274550"/>
                  </a:cubicBezTo>
                  <a:cubicBezTo>
                    <a:pt x="59957" y="245100"/>
                    <a:pt x="59957" y="245100"/>
                    <a:pt x="59957" y="245100"/>
                  </a:cubicBezTo>
                  <a:close/>
                  <a:moveTo>
                    <a:pt x="273135" y="0"/>
                  </a:moveTo>
                  <a:cubicBezTo>
                    <a:pt x="275939" y="0"/>
                    <a:pt x="278744" y="701"/>
                    <a:pt x="280848" y="2803"/>
                  </a:cubicBezTo>
                  <a:cubicBezTo>
                    <a:pt x="538204" y="151352"/>
                    <a:pt x="538204" y="151352"/>
                    <a:pt x="538204" y="151352"/>
                  </a:cubicBezTo>
                  <a:cubicBezTo>
                    <a:pt x="541710" y="153454"/>
                    <a:pt x="543814" y="156257"/>
                    <a:pt x="545217" y="159761"/>
                  </a:cubicBezTo>
                  <a:cubicBezTo>
                    <a:pt x="546619" y="163264"/>
                    <a:pt x="546619" y="166768"/>
                    <a:pt x="545217" y="170271"/>
                  </a:cubicBezTo>
                  <a:cubicBezTo>
                    <a:pt x="543814" y="173775"/>
                    <a:pt x="541710" y="176578"/>
                    <a:pt x="538204" y="178680"/>
                  </a:cubicBezTo>
                  <a:cubicBezTo>
                    <a:pt x="280848" y="327930"/>
                    <a:pt x="280848" y="327930"/>
                    <a:pt x="280848" y="327930"/>
                  </a:cubicBezTo>
                  <a:cubicBezTo>
                    <a:pt x="280147" y="327930"/>
                    <a:pt x="278744" y="328630"/>
                    <a:pt x="277342" y="329331"/>
                  </a:cubicBezTo>
                  <a:cubicBezTo>
                    <a:pt x="273135" y="331433"/>
                    <a:pt x="273135" y="331433"/>
                    <a:pt x="273135" y="331433"/>
                  </a:cubicBezTo>
                  <a:cubicBezTo>
                    <a:pt x="268927" y="329331"/>
                    <a:pt x="268927" y="329331"/>
                    <a:pt x="268927" y="329331"/>
                  </a:cubicBezTo>
                  <a:cubicBezTo>
                    <a:pt x="267525" y="328630"/>
                    <a:pt x="266122" y="327930"/>
                    <a:pt x="265421" y="327930"/>
                  </a:cubicBezTo>
                  <a:cubicBezTo>
                    <a:pt x="8065" y="178680"/>
                    <a:pt x="8065" y="178680"/>
                    <a:pt x="8065" y="178680"/>
                  </a:cubicBezTo>
                  <a:cubicBezTo>
                    <a:pt x="4559" y="176578"/>
                    <a:pt x="2455" y="173775"/>
                    <a:pt x="1052" y="170271"/>
                  </a:cubicBezTo>
                  <a:cubicBezTo>
                    <a:pt x="-350" y="166768"/>
                    <a:pt x="-350" y="163264"/>
                    <a:pt x="1052" y="159761"/>
                  </a:cubicBezTo>
                  <a:cubicBezTo>
                    <a:pt x="2455" y="156257"/>
                    <a:pt x="4559" y="153454"/>
                    <a:pt x="8065" y="151352"/>
                  </a:cubicBezTo>
                  <a:cubicBezTo>
                    <a:pt x="265421" y="2803"/>
                    <a:pt x="265421" y="2803"/>
                    <a:pt x="265421" y="2803"/>
                  </a:cubicBezTo>
                  <a:cubicBezTo>
                    <a:pt x="267525" y="701"/>
                    <a:pt x="270330" y="0"/>
                    <a:pt x="273135" y="0"/>
                  </a:cubicBezTo>
                  <a:close/>
                </a:path>
              </a:pathLst>
            </a:custGeom>
            <a:solidFill>
              <a:srgbClr val="EDC30D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71177" tIns="56942" rIns="71177" bIns="5694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362895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34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96" name="TextBox 293"/>
            <p:cNvSpPr txBox="1"/>
            <p:nvPr/>
          </p:nvSpPr>
          <p:spPr>
            <a:xfrm>
              <a:off x="4675832" y="2664610"/>
              <a:ext cx="1127937" cy="21544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txBody>
            <a:bodyPr wrap="none" lIns="0" tIns="0" rIns="0" bIns="0" rtlCol="0" anchor="ctr">
              <a:spAutoFit/>
            </a:bodyPr>
            <a:lstStyle/>
            <a:p>
              <a:pPr marL="0" marR="0" lvl="0" indent="0" defTabSz="932293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Segoe UI" pitchFamily="34" charset="0"/>
                  <a:cs typeface="Segoe UI" pitchFamily="34" charset="0"/>
                </a:rPr>
                <a:t>Content packs</a:t>
              </a:r>
            </a:p>
          </p:txBody>
        </p:sp>
      </p:grpSp>
      <p:sp>
        <p:nvSpPr>
          <p:cNvPr id="297" name="Left Bracket 296"/>
          <p:cNvSpPr/>
          <p:nvPr/>
        </p:nvSpPr>
        <p:spPr>
          <a:xfrm>
            <a:off x="4066679" y="2031042"/>
            <a:ext cx="170037" cy="2994038"/>
          </a:xfrm>
          <a:prstGeom prst="leftBracket">
            <a:avLst/>
          </a:prstGeom>
          <a:noFill/>
          <a:ln w="28575">
            <a:solidFill>
              <a:srgbClr val="EDC30D"/>
            </a:solidFill>
            <a:prstDash val="sys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grpSp>
        <p:nvGrpSpPr>
          <p:cNvPr id="298" name="Group 297"/>
          <p:cNvGrpSpPr/>
          <p:nvPr/>
        </p:nvGrpSpPr>
        <p:grpSpPr>
          <a:xfrm>
            <a:off x="8944721" y="1878362"/>
            <a:ext cx="2258229" cy="274320"/>
            <a:chOff x="9011801" y="2831439"/>
            <a:chExt cx="2258229" cy="274320"/>
          </a:xfrm>
        </p:grpSpPr>
        <p:sp>
          <p:nvSpPr>
            <p:cNvPr id="299" name="TextBox 293"/>
            <p:cNvSpPr txBox="1"/>
            <p:nvPr/>
          </p:nvSpPr>
          <p:spPr>
            <a:xfrm>
              <a:off x="9381693" y="2847432"/>
              <a:ext cx="1888337" cy="21544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txBody>
            <a:bodyPr wrap="none" lIns="0" tIns="0" rIns="0" bIns="0" rtlCol="0" anchor="ctr">
              <a:spAutoFit/>
            </a:bodyPr>
            <a:lstStyle/>
            <a:p>
              <a:pPr marL="0" marR="0" lvl="0" indent="0" defTabSz="932293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Segoe UI" pitchFamily="34" charset="0"/>
                  <a:cs typeface="Segoe UI" pitchFamily="34" charset="0"/>
                </a:rPr>
                <a:t>Sharing &amp; collaboration</a:t>
              </a:r>
            </a:p>
          </p:txBody>
        </p:sp>
        <p:sp>
          <p:nvSpPr>
            <p:cNvPr id="300" name="Freeform 299"/>
            <p:cNvSpPr>
              <a:spLocks noChangeAspect="1"/>
            </p:cNvSpPr>
            <p:nvPr/>
          </p:nvSpPr>
          <p:spPr bwMode="black">
            <a:xfrm>
              <a:off x="9011801" y="2831439"/>
              <a:ext cx="312642" cy="274320"/>
            </a:xfrm>
            <a:custGeom>
              <a:avLst/>
              <a:gdLst/>
              <a:ahLst/>
              <a:cxnLst/>
              <a:rect l="l" t="t" r="r" b="b"/>
              <a:pathLst>
                <a:path w="4740335" h="4048081">
                  <a:moveTo>
                    <a:pt x="3683614" y="1098549"/>
                  </a:moveTo>
                  <a:cubicBezTo>
                    <a:pt x="3683654" y="1098549"/>
                    <a:pt x="3689354" y="1098549"/>
                    <a:pt x="4502870" y="1098549"/>
                  </a:cubicBezTo>
                  <a:cubicBezTo>
                    <a:pt x="4633477" y="1098549"/>
                    <a:pt x="4740335" y="1205183"/>
                    <a:pt x="4740335" y="1335514"/>
                  </a:cubicBezTo>
                  <a:cubicBezTo>
                    <a:pt x="4740335" y="1335569"/>
                    <a:pt x="4740335" y="1343335"/>
                    <a:pt x="4740335" y="2449249"/>
                  </a:cubicBezTo>
                  <a:cubicBezTo>
                    <a:pt x="4740335" y="2579580"/>
                    <a:pt x="4633477" y="2686214"/>
                    <a:pt x="4502870" y="2686214"/>
                  </a:cubicBezTo>
                  <a:cubicBezTo>
                    <a:pt x="4502870" y="2686253"/>
                    <a:pt x="4502870" y="2691777"/>
                    <a:pt x="4502870" y="3480046"/>
                  </a:cubicBezTo>
                  <a:cubicBezTo>
                    <a:pt x="4502870" y="3610377"/>
                    <a:pt x="4396011" y="3717011"/>
                    <a:pt x="4265405" y="3717011"/>
                  </a:cubicBezTo>
                  <a:cubicBezTo>
                    <a:pt x="4265376" y="3717011"/>
                    <a:pt x="4262133" y="3717011"/>
                    <a:pt x="3909206" y="3717011"/>
                  </a:cubicBezTo>
                  <a:cubicBezTo>
                    <a:pt x="3790473" y="3717011"/>
                    <a:pt x="3683614" y="3610377"/>
                    <a:pt x="3683614" y="3480046"/>
                  </a:cubicBezTo>
                  <a:cubicBezTo>
                    <a:pt x="3683614" y="3480010"/>
                    <a:pt x="3683614" y="3474701"/>
                    <a:pt x="3683614" y="2686214"/>
                  </a:cubicBezTo>
                  <a:cubicBezTo>
                    <a:pt x="3553008" y="2686214"/>
                    <a:pt x="3446148" y="2579580"/>
                    <a:pt x="3446148" y="2449249"/>
                  </a:cubicBezTo>
                  <a:cubicBezTo>
                    <a:pt x="3446148" y="2449192"/>
                    <a:pt x="3446148" y="2441288"/>
                    <a:pt x="3446148" y="1335514"/>
                  </a:cubicBezTo>
                  <a:cubicBezTo>
                    <a:pt x="3446148" y="1205183"/>
                    <a:pt x="3553008" y="1098549"/>
                    <a:pt x="3683614" y="1098549"/>
                  </a:cubicBezTo>
                  <a:close/>
                  <a:moveTo>
                    <a:pt x="236546" y="1098549"/>
                  </a:moveTo>
                  <a:cubicBezTo>
                    <a:pt x="236570" y="1098549"/>
                    <a:pt x="240947" y="1098549"/>
                    <a:pt x="1052628" y="1098549"/>
                  </a:cubicBezTo>
                  <a:cubicBezTo>
                    <a:pt x="1182728" y="1098549"/>
                    <a:pt x="1289174" y="1205183"/>
                    <a:pt x="1289174" y="1335514"/>
                  </a:cubicBezTo>
                  <a:cubicBezTo>
                    <a:pt x="1289174" y="1335532"/>
                    <a:pt x="1289174" y="1340039"/>
                    <a:pt x="1289174" y="2449249"/>
                  </a:cubicBezTo>
                  <a:cubicBezTo>
                    <a:pt x="1289174" y="2579580"/>
                    <a:pt x="1182728" y="2686214"/>
                    <a:pt x="1052628" y="2686214"/>
                  </a:cubicBezTo>
                  <a:cubicBezTo>
                    <a:pt x="1052628" y="2686235"/>
                    <a:pt x="1052628" y="2690268"/>
                    <a:pt x="1052628" y="3480046"/>
                  </a:cubicBezTo>
                  <a:cubicBezTo>
                    <a:pt x="1052628" y="3610377"/>
                    <a:pt x="946183" y="3717011"/>
                    <a:pt x="827910" y="3717011"/>
                  </a:cubicBezTo>
                  <a:cubicBezTo>
                    <a:pt x="827894" y="3717011"/>
                    <a:pt x="825508" y="3717011"/>
                    <a:pt x="473091" y="3717011"/>
                  </a:cubicBezTo>
                  <a:cubicBezTo>
                    <a:pt x="342991" y="3717011"/>
                    <a:pt x="236546" y="3610377"/>
                    <a:pt x="236546" y="3480046"/>
                  </a:cubicBezTo>
                  <a:cubicBezTo>
                    <a:pt x="236546" y="3480026"/>
                    <a:pt x="236546" y="3476021"/>
                    <a:pt x="236546" y="2686214"/>
                  </a:cubicBezTo>
                  <a:cubicBezTo>
                    <a:pt x="106446" y="2686214"/>
                    <a:pt x="0" y="2579580"/>
                    <a:pt x="0" y="2449249"/>
                  </a:cubicBezTo>
                  <a:cubicBezTo>
                    <a:pt x="0" y="2449230"/>
                    <a:pt x="0" y="2444630"/>
                    <a:pt x="0" y="1335514"/>
                  </a:cubicBezTo>
                  <a:cubicBezTo>
                    <a:pt x="0" y="1205183"/>
                    <a:pt x="106446" y="1098549"/>
                    <a:pt x="236546" y="1098549"/>
                  </a:cubicBezTo>
                  <a:close/>
                  <a:moveTo>
                    <a:pt x="1895194" y="993211"/>
                  </a:moveTo>
                  <a:cubicBezTo>
                    <a:pt x="1895245" y="993211"/>
                    <a:pt x="1902161" y="993211"/>
                    <a:pt x="2845141" y="993211"/>
                  </a:cubicBezTo>
                  <a:cubicBezTo>
                    <a:pt x="2999507" y="993211"/>
                    <a:pt x="3130125" y="1123457"/>
                    <a:pt x="3130125" y="1277385"/>
                  </a:cubicBezTo>
                  <a:cubicBezTo>
                    <a:pt x="3130125" y="1277420"/>
                    <a:pt x="3130125" y="1284134"/>
                    <a:pt x="3130125" y="2568008"/>
                  </a:cubicBezTo>
                  <a:cubicBezTo>
                    <a:pt x="3130125" y="2721936"/>
                    <a:pt x="2999507" y="2852182"/>
                    <a:pt x="2845141" y="2852182"/>
                  </a:cubicBezTo>
                  <a:cubicBezTo>
                    <a:pt x="2845141" y="2852231"/>
                    <a:pt x="2845141" y="2858826"/>
                    <a:pt x="2845141" y="3763907"/>
                  </a:cubicBezTo>
                  <a:cubicBezTo>
                    <a:pt x="2845141" y="3917835"/>
                    <a:pt x="2726398" y="4048081"/>
                    <a:pt x="2572031" y="4048081"/>
                  </a:cubicBezTo>
                  <a:cubicBezTo>
                    <a:pt x="2571992" y="4048081"/>
                    <a:pt x="2568051" y="4048081"/>
                    <a:pt x="2168304" y="4048081"/>
                  </a:cubicBezTo>
                  <a:cubicBezTo>
                    <a:pt x="2013937" y="4048081"/>
                    <a:pt x="1895194" y="3917835"/>
                    <a:pt x="1895194" y="3763907"/>
                  </a:cubicBezTo>
                  <a:cubicBezTo>
                    <a:pt x="1895194" y="3763858"/>
                    <a:pt x="1895194" y="3757193"/>
                    <a:pt x="1895194" y="2852182"/>
                  </a:cubicBezTo>
                  <a:cubicBezTo>
                    <a:pt x="1740828" y="2852182"/>
                    <a:pt x="1610210" y="2721936"/>
                    <a:pt x="1610210" y="2568008"/>
                  </a:cubicBezTo>
                  <a:cubicBezTo>
                    <a:pt x="1610210" y="2567966"/>
                    <a:pt x="1610210" y="2560581"/>
                    <a:pt x="1610210" y="1277385"/>
                  </a:cubicBezTo>
                  <a:cubicBezTo>
                    <a:pt x="1610210" y="1123457"/>
                    <a:pt x="1740828" y="993211"/>
                    <a:pt x="1895194" y="993211"/>
                  </a:cubicBezTo>
                  <a:close/>
                  <a:moveTo>
                    <a:pt x="4093246" y="245790"/>
                  </a:moveTo>
                  <a:cubicBezTo>
                    <a:pt x="4306565" y="245790"/>
                    <a:pt x="4479495" y="420965"/>
                    <a:pt x="4479495" y="637055"/>
                  </a:cubicBezTo>
                  <a:cubicBezTo>
                    <a:pt x="4479495" y="853145"/>
                    <a:pt x="4306565" y="1028320"/>
                    <a:pt x="4093246" y="1028320"/>
                  </a:cubicBezTo>
                  <a:cubicBezTo>
                    <a:pt x="3879927" y="1028320"/>
                    <a:pt x="3706997" y="853145"/>
                    <a:pt x="3706997" y="637055"/>
                  </a:cubicBezTo>
                  <a:cubicBezTo>
                    <a:pt x="3706997" y="420965"/>
                    <a:pt x="3879927" y="245790"/>
                    <a:pt x="4093246" y="245790"/>
                  </a:cubicBezTo>
                  <a:close/>
                  <a:moveTo>
                    <a:pt x="644584" y="245790"/>
                  </a:moveTo>
                  <a:cubicBezTo>
                    <a:pt x="856519" y="245790"/>
                    <a:pt x="1028326" y="420965"/>
                    <a:pt x="1028326" y="637055"/>
                  </a:cubicBezTo>
                  <a:cubicBezTo>
                    <a:pt x="1028326" y="853145"/>
                    <a:pt x="856519" y="1028320"/>
                    <a:pt x="644584" y="1028320"/>
                  </a:cubicBezTo>
                  <a:cubicBezTo>
                    <a:pt x="432649" y="1028320"/>
                    <a:pt x="260842" y="853145"/>
                    <a:pt x="260842" y="637055"/>
                  </a:cubicBezTo>
                  <a:cubicBezTo>
                    <a:pt x="260842" y="420965"/>
                    <a:pt x="432649" y="245790"/>
                    <a:pt x="644584" y="245790"/>
                  </a:cubicBezTo>
                  <a:close/>
                  <a:moveTo>
                    <a:pt x="2367657" y="0"/>
                  </a:moveTo>
                  <a:cubicBezTo>
                    <a:pt x="2616992" y="0"/>
                    <a:pt x="2819118" y="203249"/>
                    <a:pt x="2819118" y="453969"/>
                  </a:cubicBezTo>
                  <a:cubicBezTo>
                    <a:pt x="2819118" y="704689"/>
                    <a:pt x="2616992" y="907938"/>
                    <a:pt x="2367657" y="907938"/>
                  </a:cubicBezTo>
                  <a:cubicBezTo>
                    <a:pt x="2118322" y="907938"/>
                    <a:pt x="1916196" y="704689"/>
                    <a:pt x="1916196" y="453969"/>
                  </a:cubicBezTo>
                  <a:cubicBezTo>
                    <a:pt x="1916196" y="203249"/>
                    <a:pt x="2118322" y="0"/>
                    <a:pt x="2367657" y="0"/>
                  </a:cubicBezTo>
                  <a:close/>
                </a:path>
              </a:pathLst>
            </a:custGeom>
            <a:solidFill>
              <a:srgbClr val="EDC30D"/>
            </a:solidFill>
            <a:ln>
              <a:noFill/>
              <a:headEnd type="none" w="med" len="med"/>
              <a:tailEnd type="none" w="med" len="med"/>
            </a:ln>
            <a:effectLst/>
            <a:ex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37148" tIns="109719" rIns="137148" bIns="109719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699261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301" name="Group 300"/>
          <p:cNvGrpSpPr/>
          <p:nvPr/>
        </p:nvGrpSpPr>
        <p:grpSpPr>
          <a:xfrm>
            <a:off x="6328887" y="1881942"/>
            <a:ext cx="2224537" cy="232779"/>
            <a:chOff x="6395967" y="2662299"/>
            <a:chExt cx="2224537" cy="232779"/>
          </a:xfrm>
        </p:grpSpPr>
        <p:sp>
          <p:nvSpPr>
            <p:cNvPr id="302" name="TextBox 293"/>
            <p:cNvSpPr txBox="1"/>
            <p:nvPr/>
          </p:nvSpPr>
          <p:spPr>
            <a:xfrm>
              <a:off x="6744221" y="2679634"/>
              <a:ext cx="1876283" cy="21544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txBody>
            <a:bodyPr wrap="none" lIns="0" tIns="0" rIns="0" bIns="0" rtlCol="0" anchor="ctr">
              <a:spAutoFit/>
            </a:bodyPr>
            <a:lstStyle/>
            <a:p>
              <a:pPr marL="0" marR="0" lvl="0" indent="0" defTabSz="932293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Segoe UI" pitchFamily="34" charset="0"/>
                  <a:cs typeface="Segoe UI" pitchFamily="34" charset="0"/>
                </a:rPr>
                <a:t>Natural language query</a:t>
              </a:r>
            </a:p>
          </p:txBody>
        </p:sp>
        <p:sp>
          <p:nvSpPr>
            <p:cNvPr id="303" name="Oval Callout 302"/>
            <p:cNvSpPr/>
            <p:nvPr/>
          </p:nvSpPr>
          <p:spPr bwMode="auto">
            <a:xfrm>
              <a:off x="6395967" y="2662299"/>
              <a:ext cx="274320" cy="228600"/>
            </a:xfrm>
            <a:prstGeom prst="wedgeEllipseCallout">
              <a:avLst>
                <a:gd name="adj1" fmla="val -59325"/>
                <a:gd name="adj2" fmla="val 71225"/>
              </a:avLst>
            </a:prstGeom>
            <a:solidFill>
              <a:srgbClr val="F2C81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304" name="Group 303"/>
          <p:cNvGrpSpPr/>
          <p:nvPr/>
        </p:nvGrpSpPr>
        <p:grpSpPr>
          <a:xfrm>
            <a:off x="4239113" y="3584317"/>
            <a:ext cx="983781" cy="311845"/>
            <a:chOff x="4306193" y="4364674"/>
            <a:chExt cx="983781" cy="311845"/>
          </a:xfrm>
        </p:grpSpPr>
        <p:sp>
          <p:nvSpPr>
            <p:cNvPr id="305" name="TextBox 293"/>
            <p:cNvSpPr txBox="1"/>
            <p:nvPr/>
          </p:nvSpPr>
          <p:spPr>
            <a:xfrm>
              <a:off x="4675832" y="4391568"/>
              <a:ext cx="614142" cy="21544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txBody>
            <a:bodyPr wrap="none" lIns="0" tIns="0" rIns="0" bIns="0" rtlCol="0" anchor="ctr">
              <a:spAutoFit/>
            </a:bodyPr>
            <a:lstStyle/>
            <a:p>
              <a:pPr marL="0" marR="0" lvl="0" indent="0" defTabSz="932293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Segoe UI" pitchFamily="34" charset="0"/>
                  <a:cs typeface="Segoe UI" pitchFamily="34" charset="0"/>
                </a:rPr>
                <a:t>Reports</a:t>
              </a: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06" name="Flowchart: Document 305"/>
            <p:cNvSpPr/>
            <p:nvPr/>
          </p:nvSpPr>
          <p:spPr bwMode="auto">
            <a:xfrm>
              <a:off x="4306193" y="4364674"/>
              <a:ext cx="274320" cy="311845"/>
            </a:xfrm>
            <a:prstGeom prst="flowChartDocument">
              <a:avLst/>
            </a:prstGeom>
            <a:noFill/>
            <a:ln w="28575">
              <a:solidFill>
                <a:srgbClr val="F2C81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307" name="Group 306"/>
          <p:cNvGrpSpPr/>
          <p:nvPr/>
        </p:nvGrpSpPr>
        <p:grpSpPr>
          <a:xfrm>
            <a:off x="3912350" y="3991161"/>
            <a:ext cx="1376075" cy="572464"/>
            <a:chOff x="3979430" y="4771518"/>
            <a:chExt cx="1376075" cy="572464"/>
          </a:xfrm>
        </p:grpSpPr>
        <p:sp>
          <p:nvSpPr>
            <p:cNvPr id="308" name="TextBox 293"/>
            <p:cNvSpPr txBox="1"/>
            <p:nvPr/>
          </p:nvSpPr>
          <p:spPr>
            <a:xfrm>
              <a:off x="4675832" y="4921262"/>
              <a:ext cx="679673" cy="21544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txBody>
            <a:bodyPr wrap="none" lIns="0" tIns="0" rIns="0" bIns="0" rtlCol="0" anchor="ctr">
              <a:spAutoFit/>
            </a:bodyPr>
            <a:lstStyle/>
            <a:p>
              <a:pPr marL="0" marR="0" lvl="0" indent="0" defTabSz="932293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Segoe UI" pitchFamily="34" charset="0"/>
                  <a:cs typeface="Segoe UI" pitchFamily="34" charset="0"/>
                </a:rPr>
                <a:t>Datasets</a:t>
              </a:r>
            </a:p>
          </p:txBody>
        </p:sp>
        <p:sp>
          <p:nvSpPr>
            <p:cNvPr id="309" name="TextBox 308"/>
            <p:cNvSpPr txBox="1"/>
            <p:nvPr/>
          </p:nvSpPr>
          <p:spPr>
            <a:xfrm>
              <a:off x="3979430" y="4771518"/>
              <a:ext cx="927847" cy="5724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0" cap="none" spc="0" normalizeH="0" baseline="0" noProof="0" dirty="0">
                  <a:ln>
                    <a:noFill/>
                  </a:ln>
                  <a:solidFill>
                    <a:srgbClr val="F2C812"/>
                  </a:solidFill>
                  <a:effectLst/>
                  <a:uLnTx/>
                  <a:uFillTx/>
                </a:rPr>
                <a:t>01001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0" cap="none" spc="0" normalizeH="0" baseline="0" noProof="0" dirty="0">
                  <a:ln>
                    <a:noFill/>
                  </a:ln>
                  <a:solidFill>
                    <a:srgbClr val="F2C812"/>
                  </a:solidFill>
                  <a:effectLst/>
                  <a:uLnTx/>
                  <a:uFillTx/>
                </a:rPr>
                <a:t>10101</a:t>
              </a:r>
            </a:p>
          </p:txBody>
        </p:sp>
      </p:grpSp>
      <p:grpSp>
        <p:nvGrpSpPr>
          <p:cNvPr id="137" name="Group 136"/>
          <p:cNvGrpSpPr/>
          <p:nvPr/>
        </p:nvGrpSpPr>
        <p:grpSpPr>
          <a:xfrm>
            <a:off x="6023805" y="2372600"/>
            <a:ext cx="5059237" cy="2459479"/>
            <a:chOff x="7018864" y="2257415"/>
            <a:chExt cx="5059237" cy="2459479"/>
          </a:xfrm>
        </p:grpSpPr>
        <p:grpSp>
          <p:nvGrpSpPr>
            <p:cNvPr id="138" name="Group 137"/>
            <p:cNvGrpSpPr/>
            <p:nvPr/>
          </p:nvGrpSpPr>
          <p:grpSpPr>
            <a:xfrm>
              <a:off x="7018864" y="2257415"/>
              <a:ext cx="5059237" cy="2459479"/>
              <a:chOff x="7018864" y="2257415"/>
              <a:chExt cx="5059237" cy="2459479"/>
            </a:xfrm>
          </p:grpSpPr>
          <p:grpSp>
            <p:nvGrpSpPr>
              <p:cNvPr id="140" name="Group 139"/>
              <p:cNvGrpSpPr>
                <a:grpSpLocks noChangeAspect="1"/>
              </p:cNvGrpSpPr>
              <p:nvPr/>
            </p:nvGrpSpPr>
            <p:grpSpPr>
              <a:xfrm>
                <a:off x="10432181" y="2257415"/>
                <a:ext cx="548640" cy="1042085"/>
                <a:chOff x="10286449" y="1529656"/>
                <a:chExt cx="917410" cy="1742525"/>
              </a:xfrm>
            </p:grpSpPr>
            <p:sp>
              <p:nvSpPr>
                <p:cNvPr id="253" name="Rounded Rectangle 252"/>
                <p:cNvSpPr/>
                <p:nvPr/>
              </p:nvSpPr>
              <p:spPr bwMode="auto">
                <a:xfrm>
                  <a:off x="10493458" y="1529656"/>
                  <a:ext cx="489183" cy="1739862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254" name="Picture 253"/>
                <p:cNvPicPr>
                  <a:picLocks noChangeAspect="1"/>
                </p:cNvPicPr>
                <p:nvPr/>
              </p:nvPicPr>
              <p:blipFill rotWithShape="1"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10372236" y="1690687"/>
                  <a:ext cx="745838" cy="1344992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255" name="Picture 254"/>
                <p:cNvPicPr>
                  <a:picLocks noChangeAspect="1"/>
                </p:cNvPicPr>
                <p:nvPr/>
              </p:nvPicPr>
              <p:blipFill rotWithShape="1"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10372230" y="1818052"/>
                  <a:ext cx="745838" cy="1112933"/>
                </a:xfrm>
                <a:prstGeom prst="rect">
                  <a:avLst/>
                </a:prstGeom>
              </p:spPr>
            </p:pic>
            <p:sp>
              <p:nvSpPr>
                <p:cNvPr id="256" name="Rounded Rectangle 223"/>
                <p:cNvSpPr/>
                <p:nvPr/>
              </p:nvSpPr>
              <p:spPr bwMode="auto">
                <a:xfrm>
                  <a:off x="10286449" y="1529656"/>
                  <a:ext cx="917410" cy="1742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57600" h="6434945">
                      <a:moveTo>
                        <a:pt x="1828801" y="5761924"/>
                      </a:moveTo>
                      <a:cubicBezTo>
                        <a:pt x="1694209" y="5761924"/>
                        <a:pt x="1585101" y="5871032"/>
                        <a:pt x="1585101" y="6005624"/>
                      </a:cubicBezTo>
                      <a:cubicBezTo>
                        <a:pt x="1585101" y="6140216"/>
                        <a:pt x="1694209" y="6249324"/>
                        <a:pt x="1828801" y="6249324"/>
                      </a:cubicBezTo>
                      <a:cubicBezTo>
                        <a:pt x="1963393" y="6249324"/>
                        <a:pt x="2072501" y="6140216"/>
                        <a:pt x="2072501" y="6005624"/>
                      </a:cubicBezTo>
                      <a:cubicBezTo>
                        <a:pt x="2072501" y="5871032"/>
                        <a:pt x="1963393" y="5761924"/>
                        <a:pt x="1828801" y="5761924"/>
                      </a:cubicBezTo>
                      <a:close/>
                      <a:moveTo>
                        <a:pt x="367260" y="607233"/>
                      </a:moveTo>
                      <a:lnTo>
                        <a:pt x="367260" y="5543030"/>
                      </a:lnTo>
                      <a:lnTo>
                        <a:pt x="3290341" y="5543030"/>
                      </a:lnTo>
                      <a:lnTo>
                        <a:pt x="3290341" y="607233"/>
                      </a:lnTo>
                      <a:close/>
                      <a:moveTo>
                        <a:pt x="1097280" y="257182"/>
                      </a:moveTo>
                      <a:cubicBezTo>
                        <a:pt x="1072030" y="257182"/>
                        <a:pt x="1051560" y="277652"/>
                        <a:pt x="1051560" y="302902"/>
                      </a:cubicBezTo>
                      <a:cubicBezTo>
                        <a:pt x="1051560" y="328152"/>
                        <a:pt x="1072030" y="348622"/>
                        <a:pt x="1097280" y="348622"/>
                      </a:cubicBezTo>
                      <a:lnTo>
                        <a:pt x="2560320" y="348622"/>
                      </a:lnTo>
                      <a:cubicBezTo>
                        <a:pt x="2585570" y="348622"/>
                        <a:pt x="2606040" y="328152"/>
                        <a:pt x="2606040" y="302902"/>
                      </a:cubicBezTo>
                      <a:cubicBezTo>
                        <a:pt x="2606040" y="277652"/>
                        <a:pt x="2585570" y="257182"/>
                        <a:pt x="2560320" y="257182"/>
                      </a:cubicBezTo>
                      <a:close/>
                      <a:moveTo>
                        <a:pt x="609612" y="0"/>
                      </a:moveTo>
                      <a:lnTo>
                        <a:pt x="3047988" y="0"/>
                      </a:lnTo>
                      <a:cubicBezTo>
                        <a:pt x="3384667" y="0"/>
                        <a:pt x="3657600" y="272933"/>
                        <a:pt x="3657600" y="609612"/>
                      </a:cubicBezTo>
                      <a:lnTo>
                        <a:pt x="3657600" y="5825333"/>
                      </a:lnTo>
                      <a:cubicBezTo>
                        <a:pt x="3657600" y="6162012"/>
                        <a:pt x="3384667" y="6434945"/>
                        <a:pt x="3047988" y="6434945"/>
                      </a:cubicBezTo>
                      <a:lnTo>
                        <a:pt x="609612" y="6434945"/>
                      </a:lnTo>
                      <a:cubicBezTo>
                        <a:pt x="272933" y="6434945"/>
                        <a:pt x="0" y="6162012"/>
                        <a:pt x="0" y="5825333"/>
                      </a:cubicBezTo>
                      <a:lnTo>
                        <a:pt x="0" y="609612"/>
                      </a:lnTo>
                      <a:cubicBezTo>
                        <a:pt x="0" y="272933"/>
                        <a:pt x="272933" y="0"/>
                        <a:pt x="609612" y="0"/>
                      </a:cubicBezTo>
                      <a:close/>
                    </a:path>
                  </a:pathLst>
                </a:custGeom>
                <a:solidFill>
                  <a:schemeClr val="accent3">
                    <a:lumMod val="50000"/>
                  </a:schemeClr>
                </a:solidFill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89642" tIns="44821" rIns="44821" bIns="89642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896091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800" b="0" i="0" u="none" strike="noStrike" kern="0" cap="none" spc="-49" normalizeH="0" baseline="0" noProof="0" dirty="0" err="1">
                    <a:ln>
                      <a:noFill/>
                    </a:ln>
                    <a:solidFill>
                      <a:srgbClr val="68217A"/>
                    </a:solidFill>
                    <a:effectLst/>
                    <a:uLnTx/>
                    <a:uFillTx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146" name="Freeform 1383"/>
              <p:cNvSpPr>
                <a:spLocks noChangeAspect="1" noEditPoints="1"/>
              </p:cNvSpPr>
              <p:nvPr/>
            </p:nvSpPr>
            <p:spPr bwMode="auto">
              <a:xfrm>
                <a:off x="7018864" y="2534980"/>
                <a:ext cx="3840480" cy="2181914"/>
              </a:xfrm>
              <a:custGeom>
                <a:avLst/>
                <a:gdLst>
                  <a:gd name="T0" fmla="*/ 340 w 400"/>
                  <a:gd name="T1" fmla="*/ 0 h 214"/>
                  <a:gd name="T2" fmla="*/ 61 w 400"/>
                  <a:gd name="T3" fmla="*/ 0 h 214"/>
                  <a:gd name="T4" fmla="*/ 51 w 400"/>
                  <a:gd name="T5" fmla="*/ 10 h 214"/>
                  <a:gd name="T6" fmla="*/ 51 w 400"/>
                  <a:gd name="T7" fmla="*/ 181 h 214"/>
                  <a:gd name="T8" fmla="*/ 61 w 400"/>
                  <a:gd name="T9" fmla="*/ 191 h 214"/>
                  <a:gd name="T10" fmla="*/ 340 w 400"/>
                  <a:gd name="T11" fmla="*/ 191 h 214"/>
                  <a:gd name="T12" fmla="*/ 350 w 400"/>
                  <a:gd name="T13" fmla="*/ 181 h 214"/>
                  <a:gd name="T14" fmla="*/ 350 w 400"/>
                  <a:gd name="T15" fmla="*/ 10 h 214"/>
                  <a:gd name="T16" fmla="*/ 340 w 400"/>
                  <a:gd name="T17" fmla="*/ 0 h 214"/>
                  <a:gd name="T18" fmla="*/ 337 w 400"/>
                  <a:gd name="T19" fmla="*/ 179 h 214"/>
                  <a:gd name="T20" fmla="*/ 64 w 400"/>
                  <a:gd name="T21" fmla="*/ 179 h 214"/>
                  <a:gd name="T22" fmla="*/ 64 w 400"/>
                  <a:gd name="T23" fmla="*/ 11 h 214"/>
                  <a:gd name="T24" fmla="*/ 337 w 400"/>
                  <a:gd name="T25" fmla="*/ 11 h 214"/>
                  <a:gd name="T26" fmla="*/ 337 w 400"/>
                  <a:gd name="T27" fmla="*/ 179 h 214"/>
                  <a:gd name="T28" fmla="*/ 228 w 400"/>
                  <a:gd name="T29" fmla="*/ 198 h 214"/>
                  <a:gd name="T30" fmla="*/ 228 w 400"/>
                  <a:gd name="T31" fmla="*/ 200 h 214"/>
                  <a:gd name="T32" fmla="*/ 224 w 400"/>
                  <a:gd name="T33" fmla="*/ 203 h 214"/>
                  <a:gd name="T34" fmla="*/ 177 w 400"/>
                  <a:gd name="T35" fmla="*/ 203 h 214"/>
                  <a:gd name="T36" fmla="*/ 173 w 400"/>
                  <a:gd name="T37" fmla="*/ 200 h 214"/>
                  <a:gd name="T38" fmla="*/ 173 w 400"/>
                  <a:gd name="T39" fmla="*/ 198 h 214"/>
                  <a:gd name="T40" fmla="*/ 0 w 400"/>
                  <a:gd name="T41" fmla="*/ 198 h 214"/>
                  <a:gd name="T42" fmla="*/ 0 w 400"/>
                  <a:gd name="T43" fmla="*/ 208 h 214"/>
                  <a:gd name="T44" fmla="*/ 13 w 400"/>
                  <a:gd name="T45" fmla="*/ 214 h 214"/>
                  <a:gd name="T46" fmla="*/ 13 w 400"/>
                  <a:gd name="T47" fmla="*/ 214 h 214"/>
                  <a:gd name="T48" fmla="*/ 387 w 400"/>
                  <a:gd name="T49" fmla="*/ 214 h 214"/>
                  <a:gd name="T50" fmla="*/ 387 w 400"/>
                  <a:gd name="T51" fmla="*/ 214 h 214"/>
                  <a:gd name="T52" fmla="*/ 400 w 400"/>
                  <a:gd name="T53" fmla="*/ 208 h 214"/>
                  <a:gd name="T54" fmla="*/ 400 w 400"/>
                  <a:gd name="T55" fmla="*/ 198 h 214"/>
                  <a:gd name="T56" fmla="*/ 228 w 400"/>
                  <a:gd name="T57" fmla="*/ 198 h 2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400" h="214">
                    <a:moveTo>
                      <a:pt x="340" y="0"/>
                    </a:moveTo>
                    <a:cubicBezTo>
                      <a:pt x="61" y="0"/>
                      <a:pt x="61" y="0"/>
                      <a:pt x="61" y="0"/>
                    </a:cubicBezTo>
                    <a:cubicBezTo>
                      <a:pt x="56" y="0"/>
                      <a:pt x="51" y="4"/>
                      <a:pt x="51" y="10"/>
                    </a:cubicBezTo>
                    <a:cubicBezTo>
                      <a:pt x="51" y="181"/>
                      <a:pt x="51" y="181"/>
                      <a:pt x="51" y="181"/>
                    </a:cubicBezTo>
                    <a:cubicBezTo>
                      <a:pt x="51" y="187"/>
                      <a:pt x="56" y="191"/>
                      <a:pt x="61" y="191"/>
                    </a:cubicBezTo>
                    <a:cubicBezTo>
                      <a:pt x="340" y="191"/>
                      <a:pt x="340" y="191"/>
                      <a:pt x="340" y="191"/>
                    </a:cubicBezTo>
                    <a:cubicBezTo>
                      <a:pt x="346" y="191"/>
                      <a:pt x="350" y="187"/>
                      <a:pt x="350" y="181"/>
                    </a:cubicBezTo>
                    <a:cubicBezTo>
                      <a:pt x="350" y="10"/>
                      <a:pt x="350" y="10"/>
                      <a:pt x="350" y="10"/>
                    </a:cubicBezTo>
                    <a:cubicBezTo>
                      <a:pt x="350" y="4"/>
                      <a:pt x="346" y="0"/>
                      <a:pt x="340" y="0"/>
                    </a:cubicBezTo>
                    <a:close/>
                    <a:moveTo>
                      <a:pt x="337" y="179"/>
                    </a:moveTo>
                    <a:cubicBezTo>
                      <a:pt x="64" y="179"/>
                      <a:pt x="64" y="179"/>
                      <a:pt x="64" y="179"/>
                    </a:cubicBezTo>
                    <a:cubicBezTo>
                      <a:pt x="64" y="11"/>
                      <a:pt x="64" y="11"/>
                      <a:pt x="64" y="11"/>
                    </a:cubicBezTo>
                    <a:cubicBezTo>
                      <a:pt x="337" y="11"/>
                      <a:pt x="337" y="11"/>
                      <a:pt x="337" y="11"/>
                    </a:cubicBezTo>
                    <a:cubicBezTo>
                      <a:pt x="337" y="179"/>
                      <a:pt x="337" y="179"/>
                      <a:pt x="337" y="179"/>
                    </a:cubicBezTo>
                    <a:close/>
                    <a:moveTo>
                      <a:pt x="228" y="198"/>
                    </a:moveTo>
                    <a:cubicBezTo>
                      <a:pt x="228" y="200"/>
                      <a:pt x="228" y="200"/>
                      <a:pt x="228" y="200"/>
                    </a:cubicBezTo>
                    <a:cubicBezTo>
                      <a:pt x="228" y="202"/>
                      <a:pt x="226" y="203"/>
                      <a:pt x="224" y="203"/>
                    </a:cubicBezTo>
                    <a:cubicBezTo>
                      <a:pt x="177" y="203"/>
                      <a:pt x="177" y="203"/>
                      <a:pt x="177" y="203"/>
                    </a:cubicBezTo>
                    <a:cubicBezTo>
                      <a:pt x="175" y="203"/>
                      <a:pt x="173" y="202"/>
                      <a:pt x="173" y="200"/>
                    </a:cubicBezTo>
                    <a:cubicBezTo>
                      <a:pt x="173" y="198"/>
                      <a:pt x="173" y="198"/>
                      <a:pt x="173" y="198"/>
                    </a:cubicBezTo>
                    <a:cubicBezTo>
                      <a:pt x="0" y="198"/>
                      <a:pt x="0" y="198"/>
                      <a:pt x="0" y="198"/>
                    </a:cubicBezTo>
                    <a:cubicBezTo>
                      <a:pt x="0" y="208"/>
                      <a:pt x="0" y="208"/>
                      <a:pt x="0" y="208"/>
                    </a:cubicBezTo>
                    <a:cubicBezTo>
                      <a:pt x="0" y="208"/>
                      <a:pt x="9" y="214"/>
                      <a:pt x="13" y="214"/>
                    </a:cubicBezTo>
                    <a:cubicBezTo>
                      <a:pt x="13" y="214"/>
                      <a:pt x="13" y="214"/>
                      <a:pt x="13" y="214"/>
                    </a:cubicBezTo>
                    <a:cubicBezTo>
                      <a:pt x="387" y="214"/>
                      <a:pt x="387" y="214"/>
                      <a:pt x="387" y="214"/>
                    </a:cubicBezTo>
                    <a:cubicBezTo>
                      <a:pt x="387" y="214"/>
                      <a:pt x="387" y="214"/>
                      <a:pt x="387" y="214"/>
                    </a:cubicBezTo>
                    <a:cubicBezTo>
                      <a:pt x="391" y="214"/>
                      <a:pt x="400" y="208"/>
                      <a:pt x="400" y="208"/>
                    </a:cubicBezTo>
                    <a:cubicBezTo>
                      <a:pt x="400" y="198"/>
                      <a:pt x="400" y="198"/>
                      <a:pt x="400" y="198"/>
                    </a:cubicBezTo>
                    <a:lnTo>
                      <a:pt x="228" y="198"/>
                    </a:lnTo>
                    <a:close/>
                  </a:path>
                </a:pathLst>
              </a:custGeom>
              <a:solidFill>
                <a:schemeClr val="accent3">
                  <a:lumMod val="50000"/>
                </a:schemeClr>
              </a:solidFill>
              <a:ln w="9525">
                <a:solidFill>
                  <a:schemeClr val="bg1"/>
                </a:solidFill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grpSp>
            <p:nvGrpSpPr>
              <p:cNvPr id="148" name="Group 147"/>
              <p:cNvGrpSpPr>
                <a:grpSpLocks noChangeAspect="1"/>
              </p:cNvGrpSpPr>
              <p:nvPr/>
            </p:nvGrpSpPr>
            <p:grpSpPr>
              <a:xfrm>
                <a:off x="10432181" y="3352369"/>
                <a:ext cx="1645920" cy="1132186"/>
                <a:chOff x="1117586" y="1978512"/>
                <a:chExt cx="2372574" cy="1629558"/>
              </a:xfrm>
            </p:grpSpPr>
            <p:pic>
              <p:nvPicPr>
                <p:cNvPr id="164" name="Picture 163"/>
                <p:cNvPicPr>
                  <a:picLocks noChangeAspect="1"/>
                </p:cNvPicPr>
                <p:nvPr/>
              </p:nvPicPr>
              <p:blipFill rotWithShape="1"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1309718" y="2130700"/>
                  <a:ext cx="1845671" cy="13268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grpSp>
              <p:nvGrpSpPr>
                <p:cNvPr id="166" name="Group 165"/>
                <p:cNvGrpSpPr/>
                <p:nvPr/>
              </p:nvGrpSpPr>
              <p:grpSpPr>
                <a:xfrm>
                  <a:off x="1307936" y="2212479"/>
                  <a:ext cx="1844519" cy="1136088"/>
                  <a:chOff x="1276066" y="3677905"/>
                  <a:chExt cx="2524835" cy="1555113"/>
                </a:xfrm>
              </p:grpSpPr>
              <p:pic>
                <p:nvPicPr>
                  <p:cNvPr id="251" name="Picture 250"/>
                  <p:cNvPicPr>
                    <a:picLocks noChangeAspect="1"/>
                  </p:cNvPicPr>
                  <p:nvPr/>
                </p:nvPicPr>
                <p:blipFill rotWithShape="1">
                  <a:blip r:embed="rId1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/>
                </p:blipFill>
                <p:spPr>
                  <a:xfrm>
                    <a:off x="1276066" y="3677905"/>
                    <a:ext cx="2524835" cy="1555113"/>
                  </a:xfrm>
                  <a:prstGeom prst="rect">
                    <a:avLst/>
                  </a:prstGeom>
                </p:spPr>
              </p:pic>
              <p:pic>
                <p:nvPicPr>
                  <p:cNvPr id="252" name="Picture 251"/>
                  <p:cNvPicPr>
                    <a:picLocks noChangeAspect="1"/>
                  </p:cNvPicPr>
                  <p:nvPr/>
                </p:nvPicPr>
                <p:blipFill rotWithShape="1">
                  <a:blip r:embed="rId1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/>
                </p:blipFill>
                <p:spPr>
                  <a:xfrm>
                    <a:off x="2524585" y="4449793"/>
                    <a:ext cx="1269242" cy="78322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67" name="Group 166"/>
                <p:cNvGrpSpPr/>
                <p:nvPr/>
              </p:nvGrpSpPr>
              <p:grpSpPr>
                <a:xfrm>
                  <a:off x="1117586" y="1978512"/>
                  <a:ext cx="2372574" cy="1629558"/>
                  <a:chOff x="1117586" y="1978512"/>
                  <a:chExt cx="2372574" cy="1629558"/>
                </a:xfrm>
              </p:grpSpPr>
              <p:sp>
                <p:nvSpPr>
                  <p:cNvPr id="248" name="Rounded Rectangle 89"/>
                  <p:cNvSpPr>
                    <a:spLocks noChangeAspect="1"/>
                  </p:cNvSpPr>
                  <p:nvPr/>
                </p:nvSpPr>
                <p:spPr bwMode="auto">
                  <a:xfrm rot="16200000">
                    <a:off x="1489094" y="1607004"/>
                    <a:ext cx="1629558" cy="237257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65981" h="3654426">
                        <a:moveTo>
                          <a:pt x="2686301" y="3311991"/>
                        </a:moveTo>
                        <a:cubicBezTo>
                          <a:pt x="2647724" y="3311991"/>
                          <a:pt x="2616451" y="3343264"/>
                          <a:pt x="2616451" y="3381841"/>
                        </a:cubicBezTo>
                        <a:cubicBezTo>
                          <a:pt x="2616451" y="3420417"/>
                          <a:pt x="2647724" y="3451690"/>
                          <a:pt x="2686301" y="3451690"/>
                        </a:cubicBezTo>
                        <a:lnTo>
                          <a:pt x="2698749" y="3451691"/>
                        </a:lnTo>
                        <a:cubicBezTo>
                          <a:pt x="2737326" y="3451691"/>
                          <a:pt x="2768599" y="3420418"/>
                          <a:pt x="2768599" y="3381841"/>
                        </a:cubicBezTo>
                        <a:lnTo>
                          <a:pt x="2768600" y="3381841"/>
                        </a:lnTo>
                        <a:cubicBezTo>
                          <a:pt x="2768600" y="3343264"/>
                          <a:pt x="2737327" y="3311991"/>
                          <a:pt x="2698750" y="3311991"/>
                        </a:cubicBezTo>
                        <a:close/>
                        <a:moveTo>
                          <a:pt x="2477370" y="3311991"/>
                        </a:moveTo>
                        <a:cubicBezTo>
                          <a:pt x="2438793" y="3311991"/>
                          <a:pt x="2407520" y="3343264"/>
                          <a:pt x="2407520" y="3381841"/>
                        </a:cubicBezTo>
                        <a:cubicBezTo>
                          <a:pt x="2407520" y="3420417"/>
                          <a:pt x="2438793" y="3451690"/>
                          <a:pt x="2477370" y="3451690"/>
                        </a:cubicBezTo>
                        <a:lnTo>
                          <a:pt x="2490960" y="3451691"/>
                        </a:lnTo>
                        <a:cubicBezTo>
                          <a:pt x="2529537" y="3451691"/>
                          <a:pt x="2560810" y="3420418"/>
                          <a:pt x="2560810" y="3381841"/>
                        </a:cubicBezTo>
                        <a:lnTo>
                          <a:pt x="2560811" y="3381841"/>
                        </a:lnTo>
                        <a:cubicBezTo>
                          <a:pt x="2560811" y="3343264"/>
                          <a:pt x="2529538" y="3311991"/>
                          <a:pt x="2490961" y="3311991"/>
                        </a:cubicBezTo>
                        <a:close/>
                        <a:moveTo>
                          <a:pt x="1951037" y="3311991"/>
                        </a:moveTo>
                        <a:cubicBezTo>
                          <a:pt x="1912460" y="3311991"/>
                          <a:pt x="1881187" y="3343264"/>
                          <a:pt x="1881187" y="3381841"/>
                        </a:cubicBezTo>
                        <a:cubicBezTo>
                          <a:pt x="1881187" y="3420417"/>
                          <a:pt x="1912460" y="3451690"/>
                          <a:pt x="1951037" y="3451690"/>
                        </a:cubicBezTo>
                        <a:lnTo>
                          <a:pt x="2282030" y="3451691"/>
                        </a:lnTo>
                        <a:cubicBezTo>
                          <a:pt x="2320607" y="3451691"/>
                          <a:pt x="2351880" y="3420418"/>
                          <a:pt x="2351880" y="3381841"/>
                        </a:cubicBezTo>
                        <a:lnTo>
                          <a:pt x="2351881" y="3381841"/>
                        </a:lnTo>
                        <a:cubicBezTo>
                          <a:pt x="2351881" y="3343264"/>
                          <a:pt x="2320608" y="3311991"/>
                          <a:pt x="2282031" y="3311991"/>
                        </a:cubicBezTo>
                        <a:close/>
                        <a:moveTo>
                          <a:pt x="299489" y="299430"/>
                        </a:moveTo>
                        <a:lnTo>
                          <a:pt x="299489" y="3141056"/>
                        </a:lnTo>
                        <a:lnTo>
                          <a:pt x="2966489" y="3141056"/>
                        </a:lnTo>
                        <a:lnTo>
                          <a:pt x="2966489" y="299430"/>
                        </a:lnTo>
                        <a:close/>
                        <a:moveTo>
                          <a:pt x="134787" y="0"/>
                        </a:moveTo>
                        <a:lnTo>
                          <a:pt x="3131194" y="0"/>
                        </a:lnTo>
                        <a:cubicBezTo>
                          <a:pt x="3205635" y="0"/>
                          <a:pt x="3265981" y="60346"/>
                          <a:pt x="3265981" y="134787"/>
                        </a:cubicBezTo>
                        <a:lnTo>
                          <a:pt x="3265981" y="3519639"/>
                        </a:lnTo>
                        <a:cubicBezTo>
                          <a:pt x="3265981" y="3594080"/>
                          <a:pt x="3205635" y="3654426"/>
                          <a:pt x="3131194" y="3654426"/>
                        </a:cubicBezTo>
                        <a:lnTo>
                          <a:pt x="134787" y="3654426"/>
                        </a:lnTo>
                        <a:cubicBezTo>
                          <a:pt x="60346" y="3654426"/>
                          <a:pt x="0" y="3594080"/>
                          <a:pt x="0" y="3519639"/>
                        </a:cubicBezTo>
                        <a:lnTo>
                          <a:pt x="0" y="134787"/>
                        </a:lnTo>
                        <a:cubicBezTo>
                          <a:pt x="0" y="60346"/>
                          <a:pt x="60346" y="0"/>
                          <a:pt x="134787" y="0"/>
                        </a:cubicBezTo>
                        <a:close/>
                      </a:path>
                    </a:pathLst>
                  </a:custGeom>
                  <a:solidFill>
                    <a:schemeClr val="accent3">
                      <a:lumMod val="50000"/>
                    </a:schemeClr>
                  </a:solidFill>
                  <a:ln>
                    <a:solidFill>
                      <a:schemeClr val="bg1"/>
                    </a:solidFill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89642" tIns="44821" rIns="44821" bIns="89642" numCol="1" spcCol="0" rtlCol="0" fromWordArt="0" anchor="b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896091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800" b="0" i="0" u="none" strike="noStrike" kern="0" cap="none" spc="-49" normalizeH="0" baseline="0" noProof="0" dirty="0" err="1">
                      <a:ln>
                        <a:noFill/>
                      </a:ln>
                      <a:solidFill>
                        <a:srgbClr val="68217A"/>
                      </a:solidFill>
                      <a:effectLst/>
                      <a:uLnTx/>
                      <a:uFillTx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249" name="Rectangle 248"/>
                  <p:cNvSpPr/>
                  <p:nvPr/>
                </p:nvSpPr>
                <p:spPr bwMode="auto">
                  <a:xfrm>
                    <a:off x="3172854" y="2198842"/>
                    <a:ext cx="307998" cy="808750"/>
                  </a:xfrm>
                  <a:prstGeom prst="rect">
                    <a:avLst/>
                  </a:prstGeom>
                  <a:solidFill>
                    <a:schemeClr val="accent3">
                      <a:lumMod val="50000"/>
                    </a:schemeClr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32472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000" b="0" i="0" u="none" strike="noStrike" kern="0" cap="none" spc="0" normalizeH="0" baseline="0" noProof="0" dirty="0" err="1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pic>
                <p:nvPicPr>
                  <p:cNvPr id="250" name="Picture 249"/>
                  <p:cNvPicPr>
                    <a:picLocks noChangeAspect="1"/>
                  </p:cNvPicPr>
                  <p:nvPr/>
                </p:nvPicPr>
                <p:blipFill>
                  <a:blip r:embed="rId14" cstate="print">
                    <a:biLevel thresh="25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229523" y="2739186"/>
                    <a:ext cx="195334" cy="108208"/>
                  </a:xfrm>
                  <a:prstGeom prst="rect">
                    <a:avLst/>
                  </a:prstGeom>
                </p:spPr>
              </p:pic>
            </p:grpSp>
          </p:grpSp>
        </p:grpSp>
        <p:pic>
          <p:nvPicPr>
            <p:cNvPr id="139" name="Picture 138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7626151" y="2638675"/>
              <a:ext cx="2647950" cy="17335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575581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C3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404642" y="1372459"/>
            <a:ext cx="11132266" cy="2387600"/>
          </a:xfrm>
        </p:spPr>
        <p:txBody>
          <a:bodyPr/>
          <a:lstStyle/>
          <a:p>
            <a:pPr algn="l"/>
            <a:r>
              <a:rPr lang="en-US" dirty="0">
                <a:solidFill>
                  <a:srgbClr val="282828"/>
                </a:solidFill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Microsoft </a:t>
            </a:r>
            <a:r>
              <a:rPr lang="en-US" dirty="0">
                <a:solidFill>
                  <a:srgbClr val="282828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Power BI Desktop</a:t>
            </a:r>
            <a:endParaRPr lang="en-US" dirty="0">
              <a:solidFill>
                <a:srgbClr val="282828"/>
              </a:solidFill>
              <a:latin typeface="Segoe UI Light" panose="020B0502040204020203" pitchFamily="34" charset="0"/>
              <a:ea typeface="Segoe UI Black" panose="020B0A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404642" y="3852134"/>
            <a:ext cx="9144000" cy="1655762"/>
          </a:xfrm>
        </p:spPr>
        <p:txBody>
          <a:bodyPr>
            <a:normAutofit/>
          </a:bodyPr>
          <a:lstStyle/>
          <a:p>
            <a:pPr algn="l"/>
            <a:r>
              <a:rPr lang="en-US" sz="3200" dirty="0">
                <a:solidFill>
                  <a:srgbClr val="282828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Experience your data … anyway, anywhere, anytime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44" y="5977204"/>
            <a:ext cx="1852639" cy="830367"/>
          </a:xfrm>
          <a:prstGeom prst="rect">
            <a:avLst/>
          </a:prstGeom>
        </p:spPr>
      </p:pic>
      <p:sp>
        <p:nvSpPr>
          <p:cNvPr id="5" name="Freeform 8"/>
          <p:cNvSpPr>
            <a:spLocks noChangeAspect="1"/>
          </p:cNvSpPr>
          <p:nvPr/>
        </p:nvSpPr>
        <p:spPr bwMode="auto">
          <a:xfrm>
            <a:off x="10335152" y="206097"/>
            <a:ext cx="1655481" cy="1749703"/>
          </a:xfrm>
          <a:custGeom>
            <a:avLst/>
            <a:gdLst>
              <a:gd name="connsiteX0" fmla="*/ 391886 w 6079389"/>
              <a:gd name="connsiteY0" fmla="*/ 3446312 h 6425371"/>
              <a:gd name="connsiteX1" fmla="*/ 783772 w 6079389"/>
              <a:gd name="connsiteY1" fmla="*/ 3838198 h 6425371"/>
              <a:gd name="connsiteX2" fmla="*/ 783771 w 6079389"/>
              <a:gd name="connsiteY2" fmla="*/ 4814284 h 6425371"/>
              <a:gd name="connsiteX3" fmla="*/ 391885 w 6079389"/>
              <a:gd name="connsiteY3" fmla="*/ 5206170 h 6425371"/>
              <a:gd name="connsiteX4" fmla="*/ 391886 w 6079389"/>
              <a:gd name="connsiteY4" fmla="*/ 5206169 h 6425371"/>
              <a:gd name="connsiteX5" fmla="*/ 0 w 6079389"/>
              <a:gd name="connsiteY5" fmla="*/ 4814283 h 6425371"/>
              <a:gd name="connsiteX6" fmla="*/ 0 w 6079389"/>
              <a:gd name="connsiteY6" fmla="*/ 3838198 h 6425371"/>
              <a:gd name="connsiteX7" fmla="*/ 391886 w 6079389"/>
              <a:gd name="connsiteY7" fmla="*/ 3446312 h 6425371"/>
              <a:gd name="connsiteX8" fmla="*/ 1531258 w 6079389"/>
              <a:gd name="connsiteY8" fmla="*/ 3090714 h 6425371"/>
              <a:gd name="connsiteX9" fmla="*/ 1923144 w 6079389"/>
              <a:gd name="connsiteY9" fmla="*/ 3482600 h 6425371"/>
              <a:gd name="connsiteX10" fmla="*/ 1923143 w 6079389"/>
              <a:gd name="connsiteY10" fmla="*/ 5169881 h 6425371"/>
              <a:gd name="connsiteX11" fmla="*/ 1531257 w 6079389"/>
              <a:gd name="connsiteY11" fmla="*/ 5561767 h 6425371"/>
              <a:gd name="connsiteX12" fmla="*/ 1531258 w 6079389"/>
              <a:gd name="connsiteY12" fmla="*/ 5561766 h 6425371"/>
              <a:gd name="connsiteX13" fmla="*/ 1139372 w 6079389"/>
              <a:gd name="connsiteY13" fmla="*/ 5169880 h 6425371"/>
              <a:gd name="connsiteX14" fmla="*/ 1139372 w 6079389"/>
              <a:gd name="connsiteY14" fmla="*/ 3482600 h 6425371"/>
              <a:gd name="connsiteX15" fmla="*/ 1531258 w 6079389"/>
              <a:gd name="connsiteY15" fmla="*/ 3090714 h 6425371"/>
              <a:gd name="connsiteX16" fmla="*/ 2670630 w 6079389"/>
              <a:gd name="connsiteY16" fmla="*/ 2655284 h 6425371"/>
              <a:gd name="connsiteX17" fmla="*/ 3062516 w 6079389"/>
              <a:gd name="connsiteY17" fmla="*/ 3047170 h 6425371"/>
              <a:gd name="connsiteX18" fmla="*/ 3062515 w 6079389"/>
              <a:gd name="connsiteY18" fmla="*/ 5605309 h 6425371"/>
              <a:gd name="connsiteX19" fmla="*/ 2670629 w 6079389"/>
              <a:gd name="connsiteY19" fmla="*/ 5997195 h 6425371"/>
              <a:gd name="connsiteX20" fmla="*/ 2670630 w 6079389"/>
              <a:gd name="connsiteY20" fmla="*/ 5997194 h 6425371"/>
              <a:gd name="connsiteX21" fmla="*/ 2278744 w 6079389"/>
              <a:gd name="connsiteY21" fmla="*/ 5605308 h 6425371"/>
              <a:gd name="connsiteX22" fmla="*/ 2278744 w 6079389"/>
              <a:gd name="connsiteY22" fmla="*/ 3047170 h 6425371"/>
              <a:gd name="connsiteX23" fmla="*/ 2670630 w 6079389"/>
              <a:gd name="connsiteY23" fmla="*/ 2655284 h 6425371"/>
              <a:gd name="connsiteX24" fmla="*/ 3810002 w 6079389"/>
              <a:gd name="connsiteY24" fmla="*/ 2227106 h 6425371"/>
              <a:gd name="connsiteX25" fmla="*/ 4201888 w 6079389"/>
              <a:gd name="connsiteY25" fmla="*/ 2618992 h 6425371"/>
              <a:gd name="connsiteX26" fmla="*/ 4201887 w 6079389"/>
              <a:gd name="connsiteY26" fmla="*/ 6033485 h 6425371"/>
              <a:gd name="connsiteX27" fmla="*/ 3810001 w 6079389"/>
              <a:gd name="connsiteY27" fmla="*/ 6425371 h 6425371"/>
              <a:gd name="connsiteX28" fmla="*/ 3810002 w 6079389"/>
              <a:gd name="connsiteY28" fmla="*/ 6425370 h 6425371"/>
              <a:gd name="connsiteX29" fmla="*/ 3418116 w 6079389"/>
              <a:gd name="connsiteY29" fmla="*/ 6033484 h 6425371"/>
              <a:gd name="connsiteX30" fmla="*/ 3418116 w 6079389"/>
              <a:gd name="connsiteY30" fmla="*/ 2618992 h 6425371"/>
              <a:gd name="connsiteX31" fmla="*/ 3810002 w 6079389"/>
              <a:gd name="connsiteY31" fmla="*/ 2227106 h 6425371"/>
              <a:gd name="connsiteX32" fmla="*/ 808679 w 6079389"/>
              <a:gd name="connsiteY32" fmla="*/ 1114 h 6425371"/>
              <a:gd name="connsiteX33" fmla="*/ 926895 w 6079389"/>
              <a:gd name="connsiteY33" fmla="*/ 20551 h 6425371"/>
              <a:gd name="connsiteX34" fmla="*/ 5587189 w 6079389"/>
              <a:gd name="connsiteY34" fmla="*/ 1434210 h 6425371"/>
              <a:gd name="connsiteX35" fmla="*/ 6069794 w 6079389"/>
              <a:gd name="connsiteY35" fmla="*/ 1993544 h 6425371"/>
              <a:gd name="connsiteX36" fmla="*/ 6079389 w 6079389"/>
              <a:gd name="connsiteY36" fmla="*/ 5307043 h 6425371"/>
              <a:gd name="connsiteX37" fmla="*/ 5810258 w 6079389"/>
              <a:gd name="connsiteY37" fmla="*/ 5768485 h 6425371"/>
              <a:gd name="connsiteX38" fmla="*/ 5345135 w 6079389"/>
              <a:gd name="connsiteY38" fmla="*/ 5858727 h 6425371"/>
              <a:gd name="connsiteX39" fmla="*/ 5219433 w 6079389"/>
              <a:gd name="connsiteY39" fmla="*/ 5835161 h 6425371"/>
              <a:gd name="connsiteX40" fmla="*/ 4766077 w 6079389"/>
              <a:gd name="connsiteY40" fmla="*/ 5678449 h 6425371"/>
              <a:gd name="connsiteX41" fmla="*/ 4668743 w 6079389"/>
              <a:gd name="connsiteY41" fmla="*/ 5478276 h 6425371"/>
              <a:gd name="connsiteX42" fmla="*/ 4868916 w 6079389"/>
              <a:gd name="connsiteY42" fmla="*/ 5380942 h 6425371"/>
              <a:gd name="connsiteX43" fmla="*/ 5322272 w 6079389"/>
              <a:gd name="connsiteY43" fmla="*/ 5537654 h 6425371"/>
              <a:gd name="connsiteX44" fmla="*/ 5612887 w 6079389"/>
              <a:gd name="connsiteY44" fmla="*/ 5536560 h 6425371"/>
              <a:gd name="connsiteX45" fmla="*/ 5783942 w 6079389"/>
              <a:gd name="connsiteY45" fmla="*/ 5264226 h 6425371"/>
              <a:gd name="connsiteX46" fmla="*/ 5787925 w 6079389"/>
              <a:gd name="connsiteY46" fmla="*/ 1967172 h 6425371"/>
              <a:gd name="connsiteX47" fmla="*/ 5502375 w 6079389"/>
              <a:gd name="connsiteY47" fmla="*/ 1733625 h 6425371"/>
              <a:gd name="connsiteX48" fmla="*/ 769189 w 6079389"/>
              <a:gd name="connsiteY48" fmla="*/ 311225 h 6425371"/>
              <a:gd name="connsiteX49" fmla="*/ 486578 w 6079389"/>
              <a:gd name="connsiteY49" fmla="*/ 541560 h 6425371"/>
              <a:gd name="connsiteX50" fmla="*/ 481719 w 6079389"/>
              <a:gd name="connsiteY50" fmla="*/ 589762 h 6425371"/>
              <a:gd name="connsiteX51" fmla="*/ 480717 w 6079389"/>
              <a:gd name="connsiteY51" fmla="*/ 589762 h 6425371"/>
              <a:gd name="connsiteX52" fmla="*/ 480716 w 6079389"/>
              <a:gd name="connsiteY52" fmla="*/ 2839184 h 6425371"/>
              <a:gd name="connsiteX53" fmla="*/ 331070 w 6079389"/>
              <a:gd name="connsiteY53" fmla="*/ 2988830 h 6425371"/>
              <a:gd name="connsiteX54" fmla="*/ 331071 w 6079389"/>
              <a:gd name="connsiteY54" fmla="*/ 2988829 h 6425371"/>
              <a:gd name="connsiteX55" fmla="*/ 181425 w 6079389"/>
              <a:gd name="connsiteY55" fmla="*/ 2839183 h 6425371"/>
              <a:gd name="connsiteX56" fmla="*/ 181426 w 6079389"/>
              <a:gd name="connsiteY56" fmla="*/ 557970 h 6425371"/>
              <a:gd name="connsiteX57" fmla="*/ 182475 w 6079389"/>
              <a:gd name="connsiteY57" fmla="*/ 557970 h 6425371"/>
              <a:gd name="connsiteX58" fmla="*/ 182394 w 6079389"/>
              <a:gd name="connsiteY58" fmla="*/ 555809 h 6425371"/>
              <a:gd name="connsiteX59" fmla="*/ 201831 w 6079389"/>
              <a:gd name="connsiteY59" fmla="*/ 437593 h 6425371"/>
              <a:gd name="connsiteX60" fmla="*/ 808679 w 6079389"/>
              <a:gd name="connsiteY60" fmla="*/ 1114 h 6425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6079389" h="6425371">
                <a:moveTo>
                  <a:pt x="391886" y="3446312"/>
                </a:moveTo>
                <a:cubicBezTo>
                  <a:pt x="608319" y="3446312"/>
                  <a:pt x="783772" y="3621765"/>
                  <a:pt x="783772" y="3838198"/>
                </a:cubicBezTo>
                <a:cubicBezTo>
                  <a:pt x="783772" y="4163560"/>
                  <a:pt x="783771" y="4488922"/>
                  <a:pt x="783771" y="4814284"/>
                </a:cubicBezTo>
                <a:cubicBezTo>
                  <a:pt x="783771" y="5030717"/>
                  <a:pt x="608318" y="5206170"/>
                  <a:pt x="391885" y="5206170"/>
                </a:cubicBezTo>
                <a:lnTo>
                  <a:pt x="391886" y="5206169"/>
                </a:lnTo>
                <a:cubicBezTo>
                  <a:pt x="175453" y="5206169"/>
                  <a:pt x="0" y="5030716"/>
                  <a:pt x="0" y="4814283"/>
                </a:cubicBezTo>
                <a:lnTo>
                  <a:pt x="0" y="3838198"/>
                </a:lnTo>
                <a:cubicBezTo>
                  <a:pt x="0" y="3621765"/>
                  <a:pt x="175453" y="3446312"/>
                  <a:pt x="391886" y="3446312"/>
                </a:cubicBezTo>
                <a:close/>
                <a:moveTo>
                  <a:pt x="1531258" y="3090714"/>
                </a:moveTo>
                <a:cubicBezTo>
                  <a:pt x="1747691" y="3090714"/>
                  <a:pt x="1923144" y="3266167"/>
                  <a:pt x="1923144" y="3482600"/>
                </a:cubicBezTo>
                <a:cubicBezTo>
                  <a:pt x="1923144" y="4045027"/>
                  <a:pt x="1923143" y="4607454"/>
                  <a:pt x="1923143" y="5169881"/>
                </a:cubicBezTo>
                <a:cubicBezTo>
                  <a:pt x="1923143" y="5386314"/>
                  <a:pt x="1747690" y="5561767"/>
                  <a:pt x="1531257" y="5561767"/>
                </a:cubicBezTo>
                <a:lnTo>
                  <a:pt x="1531258" y="5561766"/>
                </a:lnTo>
                <a:cubicBezTo>
                  <a:pt x="1314825" y="5561766"/>
                  <a:pt x="1139372" y="5386313"/>
                  <a:pt x="1139372" y="5169880"/>
                </a:cubicBezTo>
                <a:lnTo>
                  <a:pt x="1139372" y="3482600"/>
                </a:lnTo>
                <a:cubicBezTo>
                  <a:pt x="1139372" y="3266167"/>
                  <a:pt x="1314825" y="3090714"/>
                  <a:pt x="1531258" y="3090714"/>
                </a:cubicBezTo>
                <a:close/>
                <a:moveTo>
                  <a:pt x="2670630" y="2655284"/>
                </a:moveTo>
                <a:cubicBezTo>
                  <a:pt x="2887063" y="2655284"/>
                  <a:pt x="3062516" y="2830737"/>
                  <a:pt x="3062516" y="3047170"/>
                </a:cubicBezTo>
                <a:cubicBezTo>
                  <a:pt x="3062516" y="3899883"/>
                  <a:pt x="3062515" y="4752596"/>
                  <a:pt x="3062515" y="5605309"/>
                </a:cubicBezTo>
                <a:cubicBezTo>
                  <a:pt x="3062515" y="5821742"/>
                  <a:pt x="2887062" y="5997195"/>
                  <a:pt x="2670629" y="5997195"/>
                </a:cubicBezTo>
                <a:lnTo>
                  <a:pt x="2670630" y="5997194"/>
                </a:lnTo>
                <a:cubicBezTo>
                  <a:pt x="2454197" y="5997194"/>
                  <a:pt x="2278744" y="5821741"/>
                  <a:pt x="2278744" y="5605308"/>
                </a:cubicBezTo>
                <a:lnTo>
                  <a:pt x="2278744" y="3047170"/>
                </a:lnTo>
                <a:cubicBezTo>
                  <a:pt x="2278744" y="2830737"/>
                  <a:pt x="2454197" y="2655284"/>
                  <a:pt x="2670630" y="2655284"/>
                </a:cubicBezTo>
                <a:close/>
                <a:moveTo>
                  <a:pt x="3810002" y="2227106"/>
                </a:moveTo>
                <a:cubicBezTo>
                  <a:pt x="4026435" y="2227106"/>
                  <a:pt x="4201888" y="2402559"/>
                  <a:pt x="4201888" y="2618992"/>
                </a:cubicBezTo>
                <a:cubicBezTo>
                  <a:pt x="4201888" y="3757156"/>
                  <a:pt x="4201887" y="4895321"/>
                  <a:pt x="4201887" y="6033485"/>
                </a:cubicBezTo>
                <a:cubicBezTo>
                  <a:pt x="4201887" y="6249918"/>
                  <a:pt x="4026434" y="6425371"/>
                  <a:pt x="3810001" y="6425371"/>
                </a:cubicBezTo>
                <a:lnTo>
                  <a:pt x="3810002" y="6425370"/>
                </a:lnTo>
                <a:cubicBezTo>
                  <a:pt x="3593569" y="6425370"/>
                  <a:pt x="3418116" y="6249917"/>
                  <a:pt x="3418116" y="6033484"/>
                </a:cubicBezTo>
                <a:lnTo>
                  <a:pt x="3418116" y="2618992"/>
                </a:lnTo>
                <a:cubicBezTo>
                  <a:pt x="3418116" y="2402559"/>
                  <a:pt x="3593569" y="2227106"/>
                  <a:pt x="3810002" y="2227106"/>
                </a:cubicBezTo>
                <a:close/>
                <a:moveTo>
                  <a:pt x="808679" y="1114"/>
                </a:moveTo>
                <a:lnTo>
                  <a:pt x="926895" y="20551"/>
                </a:lnTo>
                <a:lnTo>
                  <a:pt x="5587189" y="1434210"/>
                </a:lnTo>
                <a:cubicBezTo>
                  <a:pt x="6049287" y="1575150"/>
                  <a:pt x="6072666" y="1832395"/>
                  <a:pt x="6069794" y="1993544"/>
                </a:cubicBezTo>
                <a:cubicBezTo>
                  <a:pt x="6059298" y="2680744"/>
                  <a:pt x="6071846" y="4619829"/>
                  <a:pt x="6079389" y="5307043"/>
                </a:cubicBezTo>
                <a:cubicBezTo>
                  <a:pt x="6079269" y="5510180"/>
                  <a:pt x="5961613" y="5663542"/>
                  <a:pt x="5810258" y="5768485"/>
                </a:cubicBezTo>
                <a:cubicBezTo>
                  <a:pt x="5671304" y="5864830"/>
                  <a:pt x="5503187" y="5895562"/>
                  <a:pt x="5345135" y="5858727"/>
                </a:cubicBezTo>
                <a:lnTo>
                  <a:pt x="5219433" y="5835161"/>
                </a:lnTo>
                <a:lnTo>
                  <a:pt x="4766077" y="5678449"/>
                </a:lnTo>
                <a:cubicBezTo>
                  <a:pt x="4683922" y="5650051"/>
                  <a:pt x="4640344" y="5560430"/>
                  <a:pt x="4668743" y="5478276"/>
                </a:cubicBezTo>
                <a:cubicBezTo>
                  <a:pt x="4697141" y="5396121"/>
                  <a:pt x="4786762" y="5352544"/>
                  <a:pt x="4868916" y="5380942"/>
                </a:cubicBezTo>
                <a:lnTo>
                  <a:pt x="5322272" y="5537654"/>
                </a:lnTo>
                <a:cubicBezTo>
                  <a:pt x="5411887" y="5562689"/>
                  <a:pt x="5526041" y="5599877"/>
                  <a:pt x="5612887" y="5536560"/>
                </a:cubicBezTo>
                <a:cubicBezTo>
                  <a:pt x="5699733" y="5473243"/>
                  <a:pt x="5776844" y="5376525"/>
                  <a:pt x="5783942" y="5264226"/>
                </a:cubicBezTo>
                <a:cubicBezTo>
                  <a:pt x="5785270" y="4165208"/>
                  <a:pt x="5786597" y="3066190"/>
                  <a:pt x="5787925" y="1967172"/>
                </a:cubicBezTo>
                <a:cubicBezTo>
                  <a:pt x="5773762" y="1849640"/>
                  <a:pt x="5704476" y="1802152"/>
                  <a:pt x="5502375" y="1733625"/>
                </a:cubicBezTo>
                <a:cubicBezTo>
                  <a:pt x="4665017" y="1449701"/>
                  <a:pt x="1605155" y="509902"/>
                  <a:pt x="769189" y="311225"/>
                </a:cubicBezTo>
                <a:cubicBezTo>
                  <a:pt x="629785" y="311225"/>
                  <a:pt x="513477" y="410108"/>
                  <a:pt x="486578" y="541560"/>
                </a:cubicBezTo>
                <a:lnTo>
                  <a:pt x="481719" y="589762"/>
                </a:lnTo>
                <a:lnTo>
                  <a:pt x="480717" y="589762"/>
                </a:lnTo>
                <a:cubicBezTo>
                  <a:pt x="480717" y="1339569"/>
                  <a:pt x="480716" y="2089377"/>
                  <a:pt x="480716" y="2839184"/>
                </a:cubicBezTo>
                <a:cubicBezTo>
                  <a:pt x="480716" y="2921831"/>
                  <a:pt x="413717" y="2988830"/>
                  <a:pt x="331070" y="2988830"/>
                </a:cubicBezTo>
                <a:lnTo>
                  <a:pt x="331071" y="2988829"/>
                </a:lnTo>
                <a:cubicBezTo>
                  <a:pt x="248424" y="2988829"/>
                  <a:pt x="181425" y="2921830"/>
                  <a:pt x="181425" y="2839183"/>
                </a:cubicBezTo>
                <a:cubicBezTo>
                  <a:pt x="181425" y="2078779"/>
                  <a:pt x="181426" y="1318374"/>
                  <a:pt x="181426" y="557970"/>
                </a:cubicBezTo>
                <a:lnTo>
                  <a:pt x="182475" y="557970"/>
                </a:lnTo>
                <a:cubicBezTo>
                  <a:pt x="182448" y="557250"/>
                  <a:pt x="182421" y="556529"/>
                  <a:pt x="182394" y="555809"/>
                </a:cubicBezTo>
                <a:cubicBezTo>
                  <a:pt x="184813" y="516583"/>
                  <a:pt x="191199" y="477016"/>
                  <a:pt x="201831" y="437593"/>
                </a:cubicBezTo>
                <a:cubicBezTo>
                  <a:pt x="276256" y="161632"/>
                  <a:pt x="534099" y="-15818"/>
                  <a:pt x="808679" y="1114"/>
                </a:cubicBezTo>
                <a:close/>
              </a:path>
            </a:pathLst>
          </a:custGeom>
          <a:solidFill>
            <a:srgbClr val="282828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 kern="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6001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TB Product Families 2013">
  <a:themeElements>
    <a:clrScheme name="Custom 4">
      <a:dk1>
        <a:srgbClr val="000000"/>
      </a:dk1>
      <a:lt1>
        <a:srgbClr val="FFFFFF"/>
      </a:lt1>
      <a:dk2>
        <a:srgbClr val="505050"/>
      </a:dk2>
      <a:lt2>
        <a:srgbClr val="D2D2D2"/>
      </a:lt2>
      <a:accent1>
        <a:srgbClr val="DC3C00"/>
      </a:accent1>
      <a:accent2>
        <a:srgbClr val="FF8C00"/>
      </a:accent2>
      <a:accent3>
        <a:srgbClr val="0072C6"/>
      </a:accent3>
      <a:accent4>
        <a:srgbClr val="008272"/>
      </a:accent4>
      <a:accent5>
        <a:srgbClr val="68217A"/>
      </a:accent5>
      <a:accent6>
        <a:srgbClr val="00BCF2"/>
      </a:accent6>
      <a:hlink>
        <a:srgbClr val="D2D2D2"/>
      </a:hlink>
      <a:folHlink>
        <a:srgbClr val="505050"/>
      </a:folHlink>
    </a:clrScheme>
    <a:fontScheme name="STB-2013-SegoeUI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2" id="{8DAB7D18-9A9C-442A-B50E-F6F6DCC92343}" vid="{626FD01B-D220-44C7-964F-5ACF063E0159}"/>
    </a:ext>
  </a:extLst>
</a:theme>
</file>

<file path=ppt/theme/theme3.xml><?xml version="1.0" encoding="utf-8"?>
<a:theme xmlns:a="http://schemas.openxmlformats.org/drawingml/2006/main" name="Power BI">
  <a:themeElements>
    <a:clrScheme name="Custom 10">
      <a:dk1>
        <a:sysClr val="windowText" lastClr="000000"/>
      </a:dk1>
      <a:lt1>
        <a:sysClr val="window" lastClr="FFFFFF"/>
      </a:lt1>
      <a:dk2>
        <a:srgbClr val="282828"/>
      </a:dk2>
      <a:lt2>
        <a:srgbClr val="F2F2F2"/>
      </a:lt2>
      <a:accent1>
        <a:srgbClr val="EDC30D"/>
      </a:accent1>
      <a:accent2>
        <a:srgbClr val="01B8AA"/>
      </a:accent2>
      <a:accent3>
        <a:srgbClr val="D9D9D9"/>
      </a:accent3>
      <a:accent4>
        <a:srgbClr val="FFC000"/>
      </a:accent4>
      <a:accent5>
        <a:srgbClr val="4472C4"/>
      </a:accent5>
      <a:accent6>
        <a:srgbClr val="70AD47"/>
      </a:accent6>
      <a:hlink>
        <a:srgbClr val="282828"/>
      </a:hlink>
      <a:folHlink>
        <a:srgbClr val="282828"/>
      </a:folHlink>
    </a:clrScheme>
    <a:fontScheme name="Segoe UI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6-50001_WPC 2016 Breakout Template">
  <a:themeElements>
    <a:clrScheme name="WPC 2016 colors">
      <a:dk1>
        <a:srgbClr val="505050"/>
      </a:dk1>
      <a:lt1>
        <a:srgbClr val="FFFFFF"/>
      </a:lt1>
      <a:dk2>
        <a:srgbClr val="5C2D91"/>
      </a:dk2>
      <a:lt2>
        <a:srgbClr val="EAEAEA"/>
      </a:lt2>
      <a:accent1>
        <a:srgbClr val="5C2D91"/>
      </a:accent1>
      <a:accent2>
        <a:srgbClr val="0078D7"/>
      </a:accent2>
      <a:accent3>
        <a:srgbClr val="002050"/>
      </a:accent3>
      <a:accent4>
        <a:srgbClr val="32145A"/>
      </a:accent4>
      <a:accent5>
        <a:srgbClr val="B4009E"/>
      </a:accent5>
      <a:accent6>
        <a:srgbClr val="50505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WPC_2016_Session_16x9_Template.potx" id="{085148F9-3FB5-45CD-9508-2D9F57AE2938}" vid="{2AB61A27-A5F8-4D15-B4C3-BC1FC60C2EA2}"/>
    </a:ext>
  </a:extLst>
</a:theme>
</file>

<file path=ppt/theme/theme5.xml><?xml version="1.0" encoding="utf-8"?>
<a:theme xmlns:a="http://schemas.openxmlformats.org/drawingml/2006/main" name="COLOR TEMPLATE">
  <a:themeElements>
    <a:clrScheme name="Custom 1">
      <a:dk1>
        <a:srgbClr val="505050"/>
      </a:dk1>
      <a:lt1>
        <a:srgbClr val="FFFFFF"/>
      </a:lt1>
      <a:dk2>
        <a:srgbClr val="002050"/>
      </a:dk2>
      <a:lt2>
        <a:srgbClr val="CDF4FF"/>
      </a:lt2>
      <a:accent1>
        <a:srgbClr val="0078D7"/>
      </a:accent1>
      <a:accent2>
        <a:srgbClr val="D83B01"/>
      </a:accent2>
      <a:accent3>
        <a:srgbClr val="107C10"/>
      </a:accent3>
      <a:accent4>
        <a:srgbClr val="B4009E"/>
      </a:accent4>
      <a:accent5>
        <a:srgbClr val="5C2D91"/>
      </a:accent5>
      <a:accent6>
        <a:srgbClr val="008272"/>
      </a:accent6>
      <a:hlink>
        <a:srgbClr val="002050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 defTabSz="932472" fontAlgn="base">
          <a:spcBef>
            <a:spcPct val="0"/>
          </a:spcBef>
          <a:spcAft>
            <a:spcPct val="0"/>
          </a:spcAft>
          <a:defRPr sz="2400">
            <a:solidFill>
              <a:schemeClr val="tx1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oduct_Brand_template_16-9_Business_DARK_BLUE_1.potx" id="{0F2C6A5A-CB9F-44E8-92D9-A9A1E28D15E7}" vid="{2D6B5C47-15D3-4853-A69E-31534ABCEC61}"/>
    </a:ext>
  </a:extLst>
</a:theme>
</file>

<file path=ppt/theme/theme6.xml><?xml version="1.0" encoding="utf-8"?>
<a:theme xmlns:a="http://schemas.openxmlformats.org/drawingml/2006/main" name="1_5-50091_TR24_BO_CT_Template">
  <a:themeElements>
    <a:clrScheme name="TR24">
      <a:dk1>
        <a:srgbClr val="353535"/>
      </a:dk1>
      <a:lt1>
        <a:srgbClr val="FFFFFF"/>
      </a:lt1>
      <a:dk2>
        <a:srgbClr val="0078D7"/>
      </a:dk2>
      <a:lt2>
        <a:srgbClr val="E6E6E6"/>
      </a:lt2>
      <a:accent1>
        <a:srgbClr val="0078D7"/>
      </a:accent1>
      <a:accent2>
        <a:srgbClr val="00188F"/>
      </a:accent2>
      <a:accent3>
        <a:srgbClr val="002050"/>
      </a:accent3>
      <a:accent4>
        <a:srgbClr val="D83B01"/>
      </a:accent4>
      <a:accent5>
        <a:srgbClr val="737373"/>
      </a:accent5>
      <a:accent6>
        <a:srgbClr val="505050"/>
      </a:accent6>
      <a:hlink>
        <a:srgbClr val="00188F"/>
      </a:hlink>
      <a:folHlink>
        <a:srgbClr val="00188F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R24_BO_CT_Template.potx" id="{ACE1F860-A7C5-4F6A-9659-FD362B4E8CFA}" vid="{D991A258-702D-4C0C-9E71-E30025EE76B0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ustom 10">
    <a:dk1>
      <a:sysClr val="windowText" lastClr="000000"/>
    </a:dk1>
    <a:lt1>
      <a:sysClr val="window" lastClr="FFFFFF"/>
    </a:lt1>
    <a:dk2>
      <a:srgbClr val="282828"/>
    </a:dk2>
    <a:lt2>
      <a:srgbClr val="F2F2F2"/>
    </a:lt2>
    <a:accent1>
      <a:srgbClr val="EDC30D"/>
    </a:accent1>
    <a:accent2>
      <a:srgbClr val="01B8AA"/>
    </a:accent2>
    <a:accent3>
      <a:srgbClr val="D9D9D9"/>
    </a:accent3>
    <a:accent4>
      <a:srgbClr val="FFC000"/>
    </a:accent4>
    <a:accent5>
      <a:srgbClr val="4472C4"/>
    </a:accent5>
    <a:accent6>
      <a:srgbClr val="70AD47"/>
    </a:accent6>
    <a:hlink>
      <a:srgbClr val="282828"/>
    </a:hlink>
    <a:folHlink>
      <a:srgbClr val="282828"/>
    </a:folHlink>
  </a:clrScheme>
</a:themeOverride>
</file>

<file path=ppt/theme/themeOverride2.xml><?xml version="1.0" encoding="utf-8"?>
<a:themeOverride xmlns:a="http://schemas.openxmlformats.org/drawingml/2006/main">
  <a:clrScheme name="WPC 2016 colors">
    <a:dk1>
      <a:srgbClr val="505050"/>
    </a:dk1>
    <a:lt1>
      <a:srgbClr val="FFFFFF"/>
    </a:lt1>
    <a:dk2>
      <a:srgbClr val="5C2D91"/>
    </a:dk2>
    <a:lt2>
      <a:srgbClr val="EAEAEA"/>
    </a:lt2>
    <a:accent1>
      <a:srgbClr val="5C2D91"/>
    </a:accent1>
    <a:accent2>
      <a:srgbClr val="0078D7"/>
    </a:accent2>
    <a:accent3>
      <a:srgbClr val="002050"/>
    </a:accent3>
    <a:accent4>
      <a:srgbClr val="32145A"/>
    </a:accent4>
    <a:accent5>
      <a:srgbClr val="B4009E"/>
    </a:accent5>
    <a:accent6>
      <a:srgbClr val="505050"/>
    </a:accent6>
    <a:hlink>
      <a:srgbClr val="0078D7"/>
    </a:hlink>
    <a:folHlink>
      <a:srgbClr val="0078D7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5842</TotalTime>
  <Words>2427</Words>
  <Application>Microsoft Office PowerPoint</Application>
  <PresentationFormat>Widescreen</PresentationFormat>
  <Paragraphs>503</Paragraphs>
  <Slides>34</Slides>
  <Notes>22</Notes>
  <HiddenSlides>5</HiddenSlides>
  <MMClips>0</MMClips>
  <ScaleCrop>false</ScaleCrop>
  <HeadingPairs>
    <vt:vector size="8" baseType="variant">
      <vt:variant>
        <vt:lpstr>Fonts Used</vt:lpstr>
      </vt:variant>
      <vt:variant>
        <vt:i4>13</vt:i4>
      </vt:variant>
      <vt:variant>
        <vt:lpstr>Theme</vt:lpstr>
      </vt:variant>
      <vt:variant>
        <vt:i4>6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54" baseType="lpstr">
      <vt:lpstr>MS PGothic</vt:lpstr>
      <vt:lpstr>Arial</vt:lpstr>
      <vt:lpstr>Calibri</vt:lpstr>
      <vt:lpstr>Calibri Light</vt:lpstr>
      <vt:lpstr>Consolas</vt:lpstr>
      <vt:lpstr>Courier New</vt:lpstr>
      <vt:lpstr>Segoe UI</vt:lpstr>
      <vt:lpstr>Segoe UI Black</vt:lpstr>
      <vt:lpstr>Segoe UI Light</vt:lpstr>
      <vt:lpstr>Segoe UI Semibold</vt:lpstr>
      <vt:lpstr>Segoe UI Semilight</vt:lpstr>
      <vt:lpstr>Times New Roman</vt:lpstr>
      <vt:lpstr>Wingdings</vt:lpstr>
      <vt:lpstr>Office Theme</vt:lpstr>
      <vt:lpstr>STB Product Families 2013</vt:lpstr>
      <vt:lpstr>Power BI</vt:lpstr>
      <vt:lpstr>6-50001_WPC 2016 Breakout Template</vt:lpstr>
      <vt:lpstr>COLOR TEMPLATE</vt:lpstr>
      <vt:lpstr>1_5-50091_TR24_BO_CT_Template</vt:lpstr>
      <vt:lpstr>think-cell Slide</vt:lpstr>
      <vt:lpstr>Power BI and Embedded</vt:lpstr>
      <vt:lpstr>PowerPoint Presentation</vt:lpstr>
      <vt:lpstr>PowerPoint Presentation</vt:lpstr>
      <vt:lpstr>PowerPoint Presentation</vt:lpstr>
      <vt:lpstr>PowerPoint Presentation</vt:lpstr>
      <vt:lpstr>Microsoft PowerBI.com</vt:lpstr>
      <vt:lpstr>Power BI.com Demo Video</vt:lpstr>
      <vt:lpstr>PowerPoint Presentation</vt:lpstr>
      <vt:lpstr>Microsoft Power BI Desktop</vt:lpstr>
      <vt:lpstr>Prepare, Explore, Report and Collaborate  with Power BI Desktop</vt:lpstr>
      <vt:lpstr>Power BI Desktop Demo Video</vt:lpstr>
      <vt:lpstr>Microsoft Power BI REST APIs</vt:lpstr>
      <vt:lpstr>PowerPoint Presentation</vt:lpstr>
      <vt:lpstr>PowerPoint Presentation</vt:lpstr>
      <vt:lpstr>PowerPoint Presentation</vt:lpstr>
      <vt:lpstr>Microsoft Power BI Embedded</vt:lpstr>
      <vt:lpstr>PowerPoint Presentation</vt:lpstr>
      <vt:lpstr>Power BI Embedded </vt:lpstr>
      <vt:lpstr>PowerPoint Presentation</vt:lpstr>
      <vt:lpstr>Manage in a familiar environment—Azure  </vt:lpstr>
      <vt:lpstr>Power BI Embedded Demo Video</vt:lpstr>
      <vt:lpstr>Microsoft Power BI Embedded</vt:lpstr>
      <vt:lpstr>Choose the right Power BI service</vt:lpstr>
      <vt:lpstr>Choose the right Power BI service</vt:lpstr>
      <vt:lpstr>PowerPoint Presentation</vt:lpstr>
      <vt:lpstr>Typical Architecture SaaS Application</vt:lpstr>
      <vt:lpstr>Typical Multi-Tenant Architecture SaaS Application</vt:lpstr>
      <vt:lpstr>Typical Multi-Region Architecture SaaS Application</vt:lpstr>
      <vt:lpstr>Typical Architecture External Portal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Visualisations: Microsoft Power BI</dc:title>
  <dc:creator>Amy Nicholson</dc:creator>
  <cp:lastModifiedBy>Amy Nicholson</cp:lastModifiedBy>
  <cp:revision>64</cp:revision>
  <dcterms:created xsi:type="dcterms:W3CDTF">2016-09-29T10:13:10Z</dcterms:created>
  <dcterms:modified xsi:type="dcterms:W3CDTF">2017-02-14T15:56:53Z</dcterms:modified>
</cp:coreProperties>
</file>